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/>
    <p:restoredTop sz="94679"/>
  </p:normalViewPr>
  <p:slideViewPr>
    <p:cSldViewPr snapToGrid="0">
      <p:cViewPr varScale="1">
        <p:scale>
          <a:sx n="112" d="100"/>
          <a:sy n="112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1754-EDA3-134F-9156-77C94B5E3347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A964-A846-434B-97AE-85528BF5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0A964-A846-434B-97AE-85528BF5B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2A78-11EF-8A70-BD3B-CE5D15CD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B9A60-6674-72A9-7CA3-225F34878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FA4E8-07E2-B361-4857-37354C62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3883-9EF1-2D64-0E6F-B7BE9C14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B712C-83D1-B42A-5BBC-8A9DF3BD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8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C325-C208-7BD2-7941-200EB7CE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A4D21-FB62-E554-9538-DFD53AF34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6772-EF6D-A8D3-4040-DCB3B053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181F1-731B-D9DA-0004-B32E48EF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DA3A-2396-2DD3-91DB-AA9C87AE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E2B8F-FA20-A580-E53B-2CAC6EAFA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50672-969B-3A07-DB47-A7D73DCE6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F35E4-711B-C3EA-9946-C4E9EBD5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8913-AEDA-9CDF-D574-3F01D7A5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A17B5-F633-5D75-F8DA-B227ECB5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31BA-938D-C19C-7E8B-ECE3D2C7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BE59-B343-D58B-7496-7B395100A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4FC7-C1D8-418D-C0A9-4D5D7262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DF38F-9B8C-6CD4-5432-840C5082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B31D6-B52B-7F71-41C3-7D782A38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4AEB-5E8C-9466-E9B2-5BCF4609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39A7-1183-1D6E-E5A8-FD270267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D250A-2D55-AE24-7DF6-DF4F55CB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9C88-93B4-E4CF-E66E-EA0E954F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C8684-F284-3FF8-40E8-049AF090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EF44-AE22-09D2-E0BA-227C51B3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6EAC-0A28-D1FB-CCA8-0C1EB2D76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62B25-FE27-E610-4628-F0D5B925F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D08CF-CE30-D599-0B9E-8F48A2F3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EB7D4-927A-ACC2-71AB-3D6FC5D3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63149-A76E-AAAB-4062-83E1A8A0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5042-CACD-6D75-B7D5-DCDEF1CA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F765-B29B-40CE-4A0D-E2FAA934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1B22-A7B0-DB4F-3B1B-6DA90EFC3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D842D-2826-5753-10F2-402A23C21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882FF-21AE-2E19-FBA4-6F005A996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8E3F0-B546-304E-B56D-D154A0B9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7A9FE-FC48-8C28-AB2F-F83C605B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4A2E2-3CBE-51D3-5067-E7C4E1A7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7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9786-5E35-9D1A-BC10-5B0A9638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38556-989B-B495-AFF3-BF2E5084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43A2E-2465-5B21-86BA-6251E29B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4CC76-407A-3C7B-D90F-0004E669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6E244-D80C-6BA0-7AFD-01C66890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22838-FF03-5140-3E6F-72D3FB00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8FA6E-F7FD-22EF-728F-86DD2543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DED7-4537-B73F-BD25-53709509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71C3-9023-DAD3-DC43-26A2565B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FAA16-4099-CC89-3849-26B0A4BFE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BE9AD-9EB0-7B97-6315-124028BD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67A53-125E-D240-E24E-E9369842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B0E25-1330-6C75-0432-908B9BD5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AEAD-438A-C851-2771-215ACD88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AF7EF-D2A1-6A99-F9E7-C0AB4DABC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5A3E2-2157-489C-5115-C266CA215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7E8C9-80F0-91FF-D511-A1E715FD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66927-F3EE-8ACF-5132-EE8CDB48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69CC4-F383-3EEC-DF05-213F9DD9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32B8F-C704-8059-461E-AF50C900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92359-0DA7-5072-923C-7F40189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97CD-B996-29C5-6B49-2B63BC8A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C807-FC67-6543-93FA-1DAA0816625D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B7D55-8999-6788-1861-6AC88DB6D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BE966-AC66-E97E-13A3-1E8C1D44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74F0-0517-4A46-9B69-7DC714CE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ed.faculty.arizona.edu/clas301b/home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tone carving of a person being attacked by a person&#10;&#10;Description automatically generated">
            <a:extLst>
              <a:ext uri="{FF2B5EF4-FFF2-40B4-BE49-F238E27FC236}">
                <a16:creationId xmlns:a16="http://schemas.microsoft.com/office/drawing/2014/main" id="{B8877C5C-A7F3-9796-E806-87ABCC069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6530" b="1337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4C4A33-CC39-5064-04E2-DB2A9CF5F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319" y="1122362"/>
            <a:ext cx="10161142" cy="2900518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CLAS 301B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The Literature of the Ancient Romans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Spring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C1114-BADF-C448-A4AE-CFF0D537E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7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carving of two people&#10;&#10;Description automatically generated">
            <a:extLst>
              <a:ext uri="{FF2B5EF4-FFF2-40B4-BE49-F238E27FC236}">
                <a16:creationId xmlns:a16="http://schemas.microsoft.com/office/drawing/2014/main" id="{C241BC4F-32DC-12D7-EE47-5FF7E79DD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F58AF-AE60-F51F-DCFC-CC69C315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9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br>
              <a:rPr lang="en-US" sz="29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29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CLAS 301B – </a:t>
            </a:r>
            <a: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  <a:t>The Literature of the Ancient Romans</a:t>
            </a:r>
            <a:b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</a:br>
            <a: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  <a:t>Spring 2025</a:t>
            </a:r>
            <a:b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</a:br>
            <a:r>
              <a:rPr lang="en-US" sz="2900" b="1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TTh</a:t>
            </a:r>
            <a: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  <a:t> 2-3:15 pm</a:t>
            </a:r>
            <a:b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</a:br>
            <a:r>
              <a:rPr lang="en-US" sz="29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CHAVEZ 316</a:t>
            </a:r>
            <a:b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</a:br>
            <a:b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</a:br>
            <a:br>
              <a:rPr lang="en-US" sz="2900" b="1" i="0" dirty="0">
                <a:ln w="22225">
                  <a:solidFill>
                    <a:schemeClr val="tx1"/>
                  </a:solidFill>
                  <a:miter lim="800000"/>
                </a:ln>
                <a:noFill/>
                <a:effectLst/>
              </a:rPr>
            </a:br>
            <a:endParaRPr lang="en-US" sz="29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7A49-4303-03A0-C596-BEE66FCA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i="1" dirty="0"/>
              <a:t>Course website</a:t>
            </a:r>
            <a:r>
              <a:rPr lang="en-US" sz="3200" dirty="0"/>
              <a:t>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3"/>
              </a:rPr>
              <a:t>https://christed.faculty.arizona.edu/clas301b/home.html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2281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EA0BF8-3DDB-1E94-1E7D-52AB198B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554" y="244780"/>
            <a:ext cx="5867716" cy="3050025"/>
          </a:xfrm>
          <a:noFill/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Early Roman Writing (7th century BCE)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68E2-2812-2008-CD29-B1111CA3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063" y="4069353"/>
            <a:ext cx="5867720" cy="1663922"/>
          </a:xfrm>
          <a:noFill/>
        </p:spPr>
        <p:txBody>
          <a:bodyPr anchor="t">
            <a:normAutofit fontScale="55000" lnSpcReduction="20000"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800" dirty="0">
                <a:solidFill>
                  <a:schemeClr val="bg1"/>
                </a:solidFill>
              </a:rPr>
              <a:t>pre-literary literacy; oratory in public life; early contacts with Greeks in South Italy</a:t>
            </a:r>
          </a:p>
          <a:p>
            <a:pPr>
              <a:buFont typeface="Wingdings" pitchFamily="2" charset="2"/>
              <a:buChar char="§"/>
            </a:pPr>
            <a:r>
              <a:rPr lang="en-US" sz="3800" dirty="0">
                <a:solidFill>
                  <a:schemeClr val="bg1"/>
                </a:solidFill>
              </a:rPr>
              <a:t>laws, religious prohibitions &amp; hymns, public records, calendars, treaties, inscribed artifacts, epitaphs &amp; other monuments </a:t>
            </a:r>
          </a:p>
        </p:txBody>
      </p: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B576EB2C-EA8E-BF04-3F03-D0F64332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" y="500579"/>
            <a:ext cx="5232478" cy="48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9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8D3D-EC2F-6B87-B20A-F7AA70C1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Twelve Tables (ca. 450 BCE)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744D-0BEB-8410-6E7B-68160A8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603975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br>
              <a:rPr lang="en-US" sz="1400" dirty="0"/>
            </a:br>
            <a:r>
              <a:rPr lang="en-US" sz="1600" dirty="0"/>
              <a:t>Tabula IV.2 (paternal power)</a:t>
            </a:r>
          </a:p>
          <a:p>
            <a:pPr marL="0" indent="0">
              <a:buNone/>
            </a:pPr>
            <a:r>
              <a:rPr lang="en-US" sz="1600" i="1" dirty="0" err="1"/>
              <a:t>si</a:t>
            </a:r>
            <a:r>
              <a:rPr lang="en-US" sz="1600" i="1" dirty="0"/>
              <a:t> pater </a:t>
            </a:r>
            <a:r>
              <a:rPr lang="en-US" sz="1600" i="1" dirty="0" err="1"/>
              <a:t>filium</a:t>
            </a:r>
            <a:r>
              <a:rPr lang="en-US" sz="1600" i="1" dirty="0"/>
              <a:t> </a:t>
            </a:r>
            <a:r>
              <a:rPr lang="en-US" sz="1600" i="1" dirty="0" err="1"/>
              <a:t>ter</a:t>
            </a:r>
            <a:r>
              <a:rPr lang="en-US" sz="1600" i="1" dirty="0"/>
              <a:t> </a:t>
            </a:r>
            <a:r>
              <a:rPr lang="en-US" sz="1600" i="1" dirty="0" err="1"/>
              <a:t>venumduit</a:t>
            </a:r>
            <a:r>
              <a:rPr lang="en-US" sz="1600" i="1" dirty="0"/>
              <a:t>, </a:t>
            </a:r>
            <a:r>
              <a:rPr lang="en-US" sz="1600" i="1" dirty="0" err="1"/>
              <a:t>filius</a:t>
            </a:r>
            <a:r>
              <a:rPr lang="en-US" sz="1600" i="1" dirty="0"/>
              <a:t> a </a:t>
            </a:r>
            <a:r>
              <a:rPr lang="en-US" sz="1600" i="1" dirty="0" err="1"/>
              <a:t>patre</a:t>
            </a:r>
            <a:r>
              <a:rPr lang="en-US" sz="1600" i="1" dirty="0"/>
              <a:t> liber </a:t>
            </a:r>
            <a:r>
              <a:rPr lang="en-US" sz="1600" i="1" dirty="0" err="1"/>
              <a:t>esto</a:t>
            </a:r>
            <a:r>
              <a:rPr lang="en-US" sz="1600" i="1" dirty="0"/>
              <a:t>,</a:t>
            </a:r>
            <a:r>
              <a:rPr lang="en-US" sz="1600" dirty="0"/>
              <a:t> “If a father puts his son up for sale three times, the son shall be free from his father.”</a:t>
            </a:r>
          </a:p>
          <a:p>
            <a:pPr marL="0" indent="0">
              <a:buNone/>
            </a:pPr>
            <a:r>
              <a:rPr lang="en-US" sz="1600" dirty="0"/>
              <a:t>Tabula VII.8b (land rights)</a:t>
            </a:r>
          </a:p>
          <a:p>
            <a:pPr marL="0" indent="0">
              <a:buNone/>
            </a:pPr>
            <a:r>
              <a:rPr lang="en-US" sz="1600" i="1" dirty="0" err="1"/>
              <a:t>si</a:t>
            </a:r>
            <a:r>
              <a:rPr lang="en-US" sz="1600" i="1" dirty="0"/>
              <a:t> arbor ex </a:t>
            </a:r>
            <a:r>
              <a:rPr lang="en-US" sz="1600" i="1" dirty="0" err="1"/>
              <a:t>vicini</a:t>
            </a:r>
            <a:r>
              <a:rPr lang="en-US" sz="1600" i="1" dirty="0"/>
              <a:t> </a:t>
            </a:r>
            <a:r>
              <a:rPr lang="en-US" sz="1600" i="1" dirty="0" err="1"/>
              <a:t>fundo</a:t>
            </a:r>
            <a:r>
              <a:rPr lang="en-US" sz="1600" i="1" dirty="0"/>
              <a:t> </a:t>
            </a:r>
            <a:r>
              <a:rPr lang="en-US" sz="1600" i="1" dirty="0" err="1"/>
              <a:t>vento</a:t>
            </a:r>
            <a:r>
              <a:rPr lang="en-US" sz="1600" i="1" dirty="0"/>
              <a:t> </a:t>
            </a:r>
            <a:r>
              <a:rPr lang="en-US" sz="1600" i="1" dirty="0" err="1"/>
              <a:t>inclinata</a:t>
            </a:r>
            <a:r>
              <a:rPr lang="en-US" sz="1600" i="1" dirty="0"/>
              <a:t> in </a:t>
            </a:r>
            <a:r>
              <a:rPr lang="en-US" sz="1600" i="1" dirty="0" err="1"/>
              <a:t>tuum</a:t>
            </a:r>
            <a:r>
              <a:rPr lang="en-US" sz="1600" i="1" dirty="0"/>
              <a:t> </a:t>
            </a:r>
            <a:r>
              <a:rPr lang="en-US" sz="1600" i="1" dirty="0" err="1"/>
              <a:t>fundum</a:t>
            </a:r>
            <a:r>
              <a:rPr lang="en-US" sz="1600" i="1" dirty="0"/>
              <a:t> sit, de </a:t>
            </a:r>
            <a:r>
              <a:rPr lang="en-US" sz="1600" i="1" dirty="0" err="1"/>
              <a:t>adimenda</a:t>
            </a:r>
            <a:r>
              <a:rPr lang="en-US" sz="1600" i="1" dirty="0"/>
              <a:t> </a:t>
            </a:r>
            <a:r>
              <a:rPr lang="en-US" sz="1600" i="1" dirty="0" err="1"/>
              <a:t>ea</a:t>
            </a:r>
            <a:r>
              <a:rPr lang="en-US" sz="1600" i="1" dirty="0"/>
              <a:t> . . . </a:t>
            </a:r>
            <a:r>
              <a:rPr lang="en-US" sz="1600" i="1" dirty="0" err="1"/>
              <a:t>agere</a:t>
            </a:r>
            <a:r>
              <a:rPr lang="en-US" sz="1600" i="1" dirty="0"/>
              <a:t> </a:t>
            </a:r>
            <a:r>
              <a:rPr lang="en-US" sz="1600" i="1" dirty="0" err="1"/>
              <a:t>potes</a:t>
            </a:r>
            <a:r>
              <a:rPr lang="en-US" sz="1600" i="1" dirty="0"/>
              <a:t>, </a:t>
            </a:r>
            <a:r>
              <a:rPr lang="en-US" sz="1600" dirty="0"/>
              <a:t>“If a tree from a neighbor’s farm should be bent over to your farm by the wind, you can take action for removing it.”</a:t>
            </a:r>
          </a:p>
          <a:p>
            <a:pPr marL="0" indent="0">
              <a:buNone/>
            </a:pPr>
            <a:r>
              <a:rPr lang="en-US" sz="1600" dirty="0"/>
              <a:t>Tabula VIII.1a (injury law)</a:t>
            </a:r>
          </a:p>
          <a:p>
            <a:pPr marL="0" indent="0">
              <a:buNone/>
            </a:pPr>
            <a:r>
              <a:rPr lang="en-US" sz="1600" i="1" dirty="0" err="1"/>
              <a:t>si</a:t>
            </a:r>
            <a:r>
              <a:rPr lang="en-US" sz="1600" i="1" dirty="0"/>
              <a:t> </a:t>
            </a:r>
            <a:r>
              <a:rPr lang="en-US" sz="1600" i="1" dirty="0" err="1"/>
              <a:t>quis</a:t>
            </a:r>
            <a:r>
              <a:rPr lang="en-US" sz="1600" i="1" dirty="0"/>
              <a:t> </a:t>
            </a:r>
            <a:r>
              <a:rPr lang="en-US" sz="1600" i="1" dirty="0" err="1"/>
              <a:t>occentavisset</a:t>
            </a:r>
            <a:r>
              <a:rPr lang="en-US" sz="1600" i="1" dirty="0"/>
              <a:t> </a:t>
            </a:r>
            <a:r>
              <a:rPr lang="en-US" sz="1600" i="1" dirty="0" err="1"/>
              <a:t>sive</a:t>
            </a:r>
            <a:r>
              <a:rPr lang="en-US" sz="1600" i="1" dirty="0"/>
              <a:t> carmen </a:t>
            </a:r>
            <a:r>
              <a:rPr lang="en-US" sz="1600" i="1" dirty="0" err="1"/>
              <a:t>condidisset</a:t>
            </a:r>
            <a:r>
              <a:rPr lang="en-US" sz="1600" i="1" dirty="0"/>
              <a:t>, </a:t>
            </a:r>
            <a:r>
              <a:rPr lang="en-US" sz="1600" i="1" dirty="0" err="1"/>
              <a:t>quod</a:t>
            </a:r>
            <a:r>
              <a:rPr lang="en-US" sz="1600" i="1" dirty="0"/>
              <a:t> </a:t>
            </a:r>
            <a:r>
              <a:rPr lang="en-US" sz="1600" i="1" dirty="0" err="1"/>
              <a:t>infamiam</a:t>
            </a:r>
            <a:r>
              <a:rPr lang="en-US" sz="1600" i="1" dirty="0"/>
              <a:t> </a:t>
            </a:r>
            <a:r>
              <a:rPr lang="en-US" sz="1600" i="1" dirty="0" err="1"/>
              <a:t>faceret</a:t>
            </a:r>
            <a:r>
              <a:rPr lang="en-US" sz="1600" i="1" dirty="0"/>
              <a:t> </a:t>
            </a:r>
            <a:r>
              <a:rPr lang="en-US" sz="1600" i="1" dirty="0" err="1"/>
              <a:t>flagitiumve</a:t>
            </a:r>
            <a:r>
              <a:rPr lang="en-US" sz="1600" i="1" dirty="0"/>
              <a:t> </a:t>
            </a:r>
            <a:r>
              <a:rPr lang="en-US" sz="1600" i="1" dirty="0" err="1"/>
              <a:t>alteri</a:t>
            </a:r>
            <a:r>
              <a:rPr lang="en-US" sz="1600" i="1" dirty="0"/>
              <a:t> . . ., </a:t>
            </a:r>
            <a:r>
              <a:rPr lang="en-US" sz="1600" dirty="0"/>
              <a:t>“If someone has sung or composed a </a:t>
            </a:r>
            <a:r>
              <a:rPr lang="en-US" sz="1600" i="1" dirty="0"/>
              <a:t>carmen</a:t>
            </a:r>
            <a:r>
              <a:rPr lang="en-US" sz="1600" dirty="0"/>
              <a:t> [a magical spell?] that caused discredit or disgrace to another . . .” [capital punishment is prescribed]</a:t>
            </a:r>
          </a:p>
          <a:p>
            <a:pPr marL="0" indent="0">
              <a:buNone/>
            </a:pPr>
            <a:r>
              <a:rPr lang="en-US" sz="1600" dirty="0"/>
              <a:t>Tabula VIII.12 (injury law)</a:t>
            </a:r>
          </a:p>
          <a:p>
            <a:pPr marL="0" indent="0">
              <a:buNone/>
            </a:pPr>
            <a:r>
              <a:rPr lang="en-US" sz="1600" i="1" dirty="0" err="1"/>
              <a:t>si</a:t>
            </a:r>
            <a:r>
              <a:rPr lang="en-US" sz="1600" i="1" dirty="0"/>
              <a:t> </a:t>
            </a:r>
            <a:r>
              <a:rPr lang="en-US" sz="1600" i="1" dirty="0" err="1"/>
              <a:t>nox</a:t>
            </a:r>
            <a:r>
              <a:rPr lang="en-US" sz="1600" i="1" dirty="0"/>
              <a:t> furtum factum sit, </a:t>
            </a:r>
            <a:r>
              <a:rPr lang="en-US" sz="1600" i="1" dirty="0" err="1"/>
              <a:t>si</a:t>
            </a:r>
            <a:r>
              <a:rPr lang="en-US" sz="1600" i="1" dirty="0"/>
              <a:t> </a:t>
            </a:r>
            <a:r>
              <a:rPr lang="en-US" sz="1600" i="1" dirty="0" err="1"/>
              <a:t>im</a:t>
            </a:r>
            <a:r>
              <a:rPr lang="en-US" sz="1600" i="1" dirty="0"/>
              <a:t> </a:t>
            </a:r>
            <a:r>
              <a:rPr lang="en-US" sz="1600" i="1" dirty="0" err="1"/>
              <a:t>occisit</a:t>
            </a:r>
            <a:r>
              <a:rPr lang="en-US" sz="1600" i="1" dirty="0"/>
              <a:t>, </a:t>
            </a:r>
            <a:r>
              <a:rPr lang="en-US" sz="1600" i="1" dirty="0" err="1"/>
              <a:t>iure</a:t>
            </a:r>
            <a:r>
              <a:rPr lang="en-US" sz="1600" i="1" dirty="0"/>
              <a:t> </a:t>
            </a:r>
            <a:r>
              <a:rPr lang="en-US" sz="1600" i="1" dirty="0" err="1"/>
              <a:t>caesus</a:t>
            </a:r>
            <a:r>
              <a:rPr lang="en-US" sz="1600" i="1" dirty="0"/>
              <a:t> </a:t>
            </a:r>
            <a:r>
              <a:rPr lang="en-US" sz="1600" i="1" dirty="0" err="1"/>
              <a:t>esto</a:t>
            </a:r>
            <a:r>
              <a:rPr lang="en-US" sz="1600" i="1" dirty="0"/>
              <a:t>, </a:t>
            </a:r>
            <a:r>
              <a:rPr lang="en-US" sz="1600" dirty="0"/>
              <a:t>“If theft should be committed at night, and if someone kills him [i.e. the thief], he shall be killed lawfully.”</a:t>
            </a:r>
          </a:p>
          <a:p>
            <a:pPr marL="0" indent="0">
              <a:buNone/>
            </a:pPr>
            <a:r>
              <a:rPr lang="en-US" sz="1600" dirty="0"/>
              <a:t>Tabula X.1  (sacred law) </a:t>
            </a:r>
          </a:p>
          <a:p>
            <a:pPr marL="0" indent="0">
              <a:buNone/>
            </a:pPr>
            <a:r>
              <a:rPr lang="en-US" sz="1600" i="1" dirty="0"/>
              <a:t>hominem mortuum in </a:t>
            </a:r>
            <a:r>
              <a:rPr lang="en-US" sz="1600" i="1" dirty="0" err="1"/>
              <a:t>urbe</a:t>
            </a:r>
            <a:r>
              <a:rPr lang="en-US" sz="1600" i="1" dirty="0"/>
              <a:t> ne </a:t>
            </a:r>
            <a:r>
              <a:rPr lang="en-US" sz="1600" i="1" dirty="0" err="1"/>
              <a:t>sepelito</a:t>
            </a:r>
            <a:r>
              <a:rPr lang="en-US" sz="1600" i="1" dirty="0"/>
              <a:t> neve </a:t>
            </a:r>
            <a:r>
              <a:rPr lang="en-US" sz="1600" i="1" dirty="0" err="1"/>
              <a:t>urito</a:t>
            </a:r>
            <a:r>
              <a:rPr lang="en-US" sz="1600" i="1" dirty="0"/>
              <a:t>, </a:t>
            </a:r>
            <a:r>
              <a:rPr lang="en-US" sz="1600" dirty="0"/>
              <a:t>“No one shall bury nor burn a dead person in the city.”</a:t>
            </a:r>
          </a:p>
        </p:txBody>
      </p:sp>
    </p:spTree>
    <p:extLst>
      <p:ext uri="{BB962C8B-B14F-4D97-AF65-F5344CB8AC3E}">
        <p14:creationId xmlns:p14="http://schemas.microsoft.com/office/powerpoint/2010/main" val="15404936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inting of a plant and a glass jar&#10;&#10;Description automatically generated">
            <a:extLst>
              <a:ext uri="{FF2B5EF4-FFF2-40B4-BE49-F238E27FC236}">
                <a16:creationId xmlns:a16="http://schemas.microsoft.com/office/drawing/2014/main" id="{9D1CB8CF-C128-867D-1764-E99459D34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52" r="4000" b="1442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294D8-F4B9-C57E-F05C-89F84EE5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09" y="1292283"/>
            <a:ext cx="4023360" cy="238694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carmen/</a:t>
            </a:r>
            <a:r>
              <a:rPr lang="en-US" sz="1800" i="1" dirty="0" err="1">
                <a:solidFill>
                  <a:schemeClr val="bg1"/>
                </a:solidFill>
              </a:rPr>
              <a:t>carmina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(cf.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cano</a:t>
            </a:r>
            <a:r>
              <a:rPr lang="en-US" sz="1800" i="1" dirty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“sing”): describes songs (love songs, lullabies, songs at banquets &amp; funerals), drama, magic &amp; curses, prayers (repeated stylistic features, e.g. alliteration)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(early association with literary primitivism (v. Greek </a:t>
            </a:r>
            <a:r>
              <a:rPr lang="en-US" sz="1800" i="1" dirty="0" err="1">
                <a:solidFill>
                  <a:schemeClr val="bg1"/>
                </a:solidFill>
              </a:rPr>
              <a:t>poema</a:t>
            </a:r>
            <a:r>
              <a:rPr lang="en-US" sz="1800" dirty="0">
                <a:solidFill>
                  <a:schemeClr val="bg1"/>
                </a:solidFill>
              </a:rPr>
              <a:t>), but later “poem”)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76611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B889B-AE2F-0156-89B3-6BDC05CF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31" y="480391"/>
            <a:ext cx="5142186" cy="155336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Carmen </a:t>
            </a:r>
            <a:r>
              <a:rPr lang="en-US" sz="2800" i="1" dirty="0" err="1">
                <a:solidFill>
                  <a:schemeClr val="bg1"/>
                </a:solidFill>
              </a:rPr>
              <a:t>Arvale</a:t>
            </a:r>
            <a:r>
              <a:rPr lang="en-US" sz="2800" dirty="0">
                <a:solidFill>
                  <a:schemeClr val="bg1"/>
                </a:solidFill>
              </a:rPr>
              <a:t>: fertility hymn to Dea Dia (”Bright Goddess”) sung by Arval brothers (Old Latin, 4th century BCE?)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A5D5-C72F-4339-D019-28555FE0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" y="2398956"/>
            <a:ext cx="11939588" cy="4343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</a:rPr>
              <a:t>enos</a:t>
            </a:r>
            <a:r>
              <a:rPr lang="en-US" sz="2000" i="1" dirty="0">
                <a:solidFill>
                  <a:schemeClr val="bg1"/>
                </a:solidFill>
              </a:rPr>
              <a:t> Lases </a:t>
            </a:r>
            <a:r>
              <a:rPr lang="en-US" sz="2000" i="1" dirty="0" err="1">
                <a:solidFill>
                  <a:schemeClr val="bg1"/>
                </a:solidFill>
              </a:rPr>
              <a:t>iuvate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(“Help us, Lares”)</a:t>
            </a: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</a:rPr>
              <a:t>enos</a:t>
            </a:r>
            <a:r>
              <a:rPr lang="en-US" sz="2000" i="1" dirty="0">
                <a:solidFill>
                  <a:schemeClr val="bg1"/>
                </a:solidFill>
              </a:rPr>
              <a:t> Lases </a:t>
            </a:r>
            <a:r>
              <a:rPr lang="en-US" sz="2000" i="1" dirty="0" err="1">
                <a:solidFill>
                  <a:schemeClr val="bg1"/>
                </a:solidFill>
              </a:rPr>
              <a:t>iuvate</a:t>
            </a:r>
            <a:endParaRPr lang="en-US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</a:rPr>
              <a:t>enos</a:t>
            </a:r>
            <a:r>
              <a:rPr lang="en-US" sz="2000" i="1" dirty="0">
                <a:solidFill>
                  <a:schemeClr val="bg1"/>
                </a:solidFill>
              </a:rPr>
              <a:t> Lases </a:t>
            </a:r>
            <a:r>
              <a:rPr lang="en-US" sz="2000" i="1" dirty="0" err="1">
                <a:solidFill>
                  <a:schemeClr val="bg1"/>
                </a:solidFill>
              </a:rPr>
              <a:t>iuvate</a:t>
            </a:r>
            <a:endParaRPr lang="en-US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</a:rPr>
              <a:t>neve </a:t>
            </a:r>
            <a:r>
              <a:rPr lang="en-US" sz="2000" i="1" dirty="0" err="1">
                <a:solidFill>
                  <a:schemeClr val="bg1"/>
                </a:solidFill>
              </a:rPr>
              <a:t>luem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ruem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Marmar</a:t>
            </a:r>
            <a:r>
              <a:rPr lang="en-US" sz="2000" i="1" dirty="0">
                <a:solidFill>
                  <a:schemeClr val="bg1"/>
                </a:solidFill>
              </a:rPr>
              <a:t> sins </a:t>
            </a:r>
            <a:r>
              <a:rPr lang="en-US" sz="2000" i="1" dirty="0" err="1">
                <a:solidFill>
                  <a:schemeClr val="bg1"/>
                </a:solidFill>
              </a:rPr>
              <a:t>incurrere</a:t>
            </a:r>
            <a:r>
              <a:rPr lang="en-US" sz="2000" i="1" dirty="0">
                <a:solidFill>
                  <a:schemeClr val="bg1"/>
                </a:solidFill>
              </a:rPr>
              <a:t> in </a:t>
            </a:r>
            <a:r>
              <a:rPr lang="en-US" sz="2000" i="1" dirty="0" err="1">
                <a:solidFill>
                  <a:schemeClr val="bg1"/>
                </a:solidFill>
              </a:rPr>
              <a:t>pleores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(“Mars, don’t allow disease and disaster to attack the people”)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</a:rPr>
              <a:t>neve </a:t>
            </a:r>
            <a:r>
              <a:rPr lang="en-US" sz="2000" i="1" dirty="0" err="1">
                <a:solidFill>
                  <a:schemeClr val="bg1"/>
                </a:solidFill>
              </a:rPr>
              <a:t>luem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ruem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Marmar</a:t>
            </a:r>
            <a:r>
              <a:rPr lang="en-US" sz="2000" i="1" dirty="0">
                <a:solidFill>
                  <a:schemeClr val="bg1"/>
                </a:solidFill>
              </a:rPr>
              <a:t> sins </a:t>
            </a:r>
            <a:r>
              <a:rPr lang="en-US" sz="2000" i="1" dirty="0" err="1">
                <a:solidFill>
                  <a:schemeClr val="bg1"/>
                </a:solidFill>
              </a:rPr>
              <a:t>incurrere</a:t>
            </a:r>
            <a:r>
              <a:rPr lang="en-US" sz="2000" i="1" dirty="0">
                <a:solidFill>
                  <a:schemeClr val="bg1"/>
                </a:solidFill>
              </a:rPr>
              <a:t> in </a:t>
            </a:r>
            <a:r>
              <a:rPr lang="en-US" sz="2000" i="1" dirty="0" err="1">
                <a:solidFill>
                  <a:schemeClr val="bg1"/>
                </a:solidFill>
              </a:rPr>
              <a:t>pleoris</a:t>
            </a:r>
            <a:endParaRPr lang="en-US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</a:rPr>
              <a:t>neve </a:t>
            </a:r>
            <a:r>
              <a:rPr lang="en-US" sz="2000" i="1" dirty="0" err="1">
                <a:solidFill>
                  <a:schemeClr val="bg1"/>
                </a:solidFill>
              </a:rPr>
              <a:t>luem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ruem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Marmar</a:t>
            </a:r>
            <a:r>
              <a:rPr lang="en-US" sz="2000" i="1" dirty="0">
                <a:solidFill>
                  <a:schemeClr val="bg1"/>
                </a:solidFill>
              </a:rPr>
              <a:t> sins </a:t>
            </a:r>
            <a:r>
              <a:rPr lang="en-US" sz="2000" i="1" dirty="0" err="1">
                <a:solidFill>
                  <a:schemeClr val="bg1"/>
                </a:solidFill>
              </a:rPr>
              <a:t>incurrere</a:t>
            </a:r>
            <a:r>
              <a:rPr lang="en-US" sz="2000" i="1" dirty="0">
                <a:solidFill>
                  <a:schemeClr val="bg1"/>
                </a:solidFill>
              </a:rPr>
              <a:t> in </a:t>
            </a:r>
            <a:r>
              <a:rPr lang="en-US" sz="2000" i="1" dirty="0" err="1">
                <a:solidFill>
                  <a:schemeClr val="bg1"/>
                </a:solidFill>
              </a:rPr>
              <a:t>pleoris</a:t>
            </a:r>
            <a:endParaRPr lang="en-US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</a:rPr>
              <a:t>satur</a:t>
            </a:r>
            <a:r>
              <a:rPr lang="en-US" sz="2000" i="1" dirty="0">
                <a:solidFill>
                  <a:schemeClr val="bg1"/>
                </a:solidFill>
              </a:rPr>
              <a:t> fu, fere Mars, limen </a:t>
            </a:r>
            <a:r>
              <a:rPr lang="en-US" sz="2000" i="1" dirty="0" err="1">
                <a:solidFill>
                  <a:schemeClr val="bg1"/>
                </a:solidFill>
              </a:rPr>
              <a:t>sali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sta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berber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(“be satisfied, fierce Mars, leap over the threshold, stand (?)”)</a:t>
            </a: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</a:rPr>
              <a:t>satur</a:t>
            </a:r>
            <a:r>
              <a:rPr lang="en-US" sz="2000" i="1" dirty="0">
                <a:solidFill>
                  <a:schemeClr val="bg1"/>
                </a:solidFill>
              </a:rPr>
              <a:t> fu, fere Mars, limen </a:t>
            </a:r>
            <a:r>
              <a:rPr lang="en-US" sz="2000" i="1" dirty="0" err="1">
                <a:solidFill>
                  <a:schemeClr val="bg1"/>
                </a:solidFill>
              </a:rPr>
              <a:t>sali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sta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berber</a:t>
            </a:r>
            <a:endParaRPr lang="en-US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</a:rPr>
              <a:t>satur</a:t>
            </a:r>
            <a:r>
              <a:rPr lang="en-US" sz="2000" i="1" dirty="0">
                <a:solidFill>
                  <a:schemeClr val="bg1"/>
                </a:solidFill>
              </a:rPr>
              <a:t> fu, fere Mars, limen </a:t>
            </a:r>
            <a:r>
              <a:rPr lang="en-US" sz="2000" i="1" dirty="0" err="1">
                <a:solidFill>
                  <a:schemeClr val="bg1"/>
                </a:solidFill>
              </a:rPr>
              <a:t>sali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sta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berber</a:t>
            </a:r>
            <a:r>
              <a:rPr lang="en-US" sz="2000" i="1" dirty="0">
                <a:solidFill>
                  <a:schemeClr val="bg1"/>
                </a:solidFill>
              </a:rPr>
              <a:t> . . . </a:t>
            </a:r>
            <a:r>
              <a:rPr lang="en-US" sz="2000" dirty="0">
                <a:solidFill>
                  <a:schemeClr val="bg1"/>
                </a:solidFill>
              </a:rPr>
              <a:t>(two more stanzas follow)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5CF1F51-2204-2389-32B6-15FBA7AD7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1010" b="808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40F0E-0DA0-3AC0-5DBA-C8937F87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040524"/>
            <a:ext cx="3438144" cy="85175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Latin Literature (240 BCE) –  </a:t>
            </a:r>
            <a:r>
              <a:rPr lang="en-US" sz="2400" i="1" dirty="0">
                <a:solidFill>
                  <a:schemeClr val="bg1"/>
                </a:solidFill>
              </a:rPr>
              <a:t>what took them so long?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4102-2718-8979-B111-FB1B813C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671" y="2160545"/>
            <a:ext cx="3438906" cy="405555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Roman elite self-representation: pragmatic citizen-soldier-farmer too "busy" for literature (cf. </a:t>
            </a:r>
            <a:r>
              <a:rPr lang="en-US" sz="1600" i="1" dirty="0" err="1">
                <a:solidFill>
                  <a:schemeClr val="bg1"/>
                </a:solidFill>
              </a:rPr>
              <a:t>negotium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i="1" dirty="0" err="1">
                <a:solidFill>
                  <a:schemeClr val="bg1"/>
                </a:solidFill>
              </a:rPr>
              <a:t>otium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r>
              <a:rPr lang="en-US" sz="1600" dirty="0">
                <a:solidFill>
                  <a:schemeClr val="bg1"/>
                </a:solidFill>
              </a:rPr>
              <a:t>Punic Wars between Rome and Carthage (1</a:t>
            </a:r>
            <a:r>
              <a:rPr lang="en-US" sz="1600" baseline="30000" dirty="0">
                <a:solidFill>
                  <a:schemeClr val="bg1"/>
                </a:solidFill>
              </a:rPr>
              <a:t>st</a:t>
            </a:r>
            <a:r>
              <a:rPr lang="en-US" sz="1600" dirty="0">
                <a:solidFill>
                  <a:schemeClr val="bg1"/>
                </a:solidFill>
              </a:rPr>
              <a:t> 264-241 BCE;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218-201 BCE; 3rd 149-146 BCE)</a:t>
            </a:r>
          </a:p>
          <a:p>
            <a:r>
              <a:rPr lang="en-US" sz="1600" dirty="0">
                <a:solidFill>
                  <a:schemeClr val="bg1"/>
                </a:solidFill>
              </a:rPr>
              <a:t>Latin literature: acquisition of empire &amp; cultural capital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state support for literature: status, power &amp; prestige in Italy &amp; Mediterranean region, national identity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wave(s) of Hellenism; early demand for drama (Plautus, Terence)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Roman Translation Project commences!</a:t>
            </a:r>
          </a:p>
          <a:p>
            <a:pPr marL="0" indent="0">
              <a:buNone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677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A02B-6E4A-1FDB-3601-CD2CA32E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43" y="506341"/>
            <a:ext cx="5054885" cy="1616203"/>
          </a:xfrm>
        </p:spPr>
        <p:txBody>
          <a:bodyPr anchor="b"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Livius Andronicus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(South Italy): drama on Greek model, temporary theater @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Ludi Romani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(240 BCE)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0899-0383-18BB-9D5E-89FA02D1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" y="2204703"/>
            <a:ext cx="6202080" cy="344783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also translates Homer’s 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Odyssey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Ody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. 1.1 </a:t>
            </a:r>
            <a:r>
              <a:rPr lang="el-GR" sz="17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ἄνδρα</a:t>
            </a:r>
            <a:r>
              <a:rPr lang="en-US" sz="17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l-GR" sz="1700" i="0" dirty="0">
                <a:solidFill>
                  <a:schemeClr val="accent1">
                    <a:lumMod val="75000"/>
                  </a:schemeClr>
                </a:solidFill>
                <a:effectLst/>
              </a:rPr>
              <a:t>μοι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7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ἔννεπε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el-GR" sz="17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Μοῦσα</a:t>
            </a:r>
            <a:r>
              <a:rPr lang="en-US" sz="1700" i="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el-GR" sz="17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πολύτροπον</a:t>
            </a:r>
            <a:r>
              <a:rPr lang="en-US" sz="17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  <a:endParaRPr lang="el-GR" sz="170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  “Tell me, Muse, of the clever (lit. “of many turns”) man”</a:t>
            </a:r>
          </a:p>
          <a:p>
            <a:pPr marL="0" indent="0">
              <a:buNone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virum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 mihi, Camena,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insece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versutum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17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  “Tell me, Camena, of the clever man” (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verto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, “turn,”</a:t>
            </a:r>
            <a:br>
              <a:rPr lang="en-US" sz="1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  “transform,” “translate”) </a:t>
            </a:r>
            <a:br>
              <a:rPr lang="en-US" sz="17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Latin literature: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derivative/secondary </a:t>
            </a:r>
            <a:r>
              <a:rPr lang="en-US" sz="1700" b="1" i="1" dirty="0">
                <a:solidFill>
                  <a:schemeClr val="accent1">
                    <a:lumMod val="75000"/>
                  </a:schemeClr>
                </a:solidFill>
              </a:rPr>
              <a:t>but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creative re-workings of Greek models adapted for new audiences; literary &amp; cultural rivalry with Greeks (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imitatio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aemulatio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); Latin writers increasingly confident</a:t>
            </a:r>
            <a:br>
              <a:rPr lang="en-US" sz="17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7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Graecia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capta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ferum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victorem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</a:rPr>
              <a:t>cepit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, “captured Greece captivated her savage conqueror,” Horace, 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Epistles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2.1.156)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close-up of a vase&#10;&#10;Description automatically generated">
            <a:extLst>
              <a:ext uri="{FF2B5EF4-FFF2-40B4-BE49-F238E27FC236}">
                <a16:creationId xmlns:a16="http://schemas.microsoft.com/office/drawing/2014/main" id="{5CEC3A8A-9DC6-5E30-BA16-8AC00D441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0" r="23854" b="-2"/>
          <a:stretch/>
        </p:blipFill>
        <p:spPr>
          <a:xfrm>
            <a:off x="6669701" y="867064"/>
            <a:ext cx="4171662" cy="50487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65476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F627-3992-8973-AA34-07400358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103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3100" b="1" dirty="0"/>
              <a:t>What is Latin literature &amp; Roman literary culture? </a:t>
            </a:r>
            <a:br>
              <a:rPr lang="en-US" sz="2200" b="1" dirty="0"/>
            </a:br>
            <a:br>
              <a:rPr lang="en-US" b="1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186AD-7E59-5EA9-B7AE-FD352EF5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0212"/>
            <a:ext cx="10515600" cy="22705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i="1" dirty="0"/>
          </a:p>
          <a:p>
            <a:pPr>
              <a:buFont typeface="Wingdings" pitchFamily="2" charset="2"/>
              <a:buChar char="§"/>
            </a:pPr>
            <a:r>
              <a:rPr lang="en-US" i="1" dirty="0" err="1"/>
              <a:t>u</a:t>
            </a:r>
            <a:r>
              <a:rPr lang="en-US" sz="2800" i="1" dirty="0" err="1"/>
              <a:t>rbanitas</a:t>
            </a:r>
            <a:r>
              <a:rPr lang="en-US" sz="2800" i="1" dirty="0"/>
              <a:t> </a:t>
            </a:r>
            <a:r>
              <a:rPr lang="en-US" sz="2800" dirty="0"/>
              <a:t>(“sophistication”), </a:t>
            </a:r>
            <a:r>
              <a:rPr lang="en-US" dirty="0"/>
              <a:t>”literary” Latin of highly educated (bilingual) elite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focus on </a:t>
            </a:r>
            <a:r>
              <a:rPr lang="en-US" sz="2800" dirty="0"/>
              <a:t>male self-construction/image (militarism, masculinity; </a:t>
            </a:r>
            <a:r>
              <a:rPr lang="en-US" sz="2800" i="1" dirty="0" err="1"/>
              <a:t>virtus</a:t>
            </a:r>
            <a:r>
              <a:rPr lang="en-US" sz="2800" dirty="0"/>
              <a:t>, lit. “manliness”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i="1" dirty="0"/>
              <a:t>patria </a:t>
            </a:r>
            <a:r>
              <a:rPr lang="en-US" i="1" dirty="0" err="1"/>
              <a:t>potestas</a:t>
            </a:r>
            <a:r>
              <a:rPr lang="en-US" i="1" dirty="0"/>
              <a:t> </a:t>
            </a:r>
            <a:r>
              <a:rPr lang="en-US" dirty="0"/>
              <a:t>(“paternal power”) &amp; </a:t>
            </a:r>
            <a:r>
              <a:rPr lang="en-US" i="1" dirty="0" err="1"/>
              <a:t>mos</a:t>
            </a:r>
            <a:r>
              <a:rPr lang="en-US" i="1" dirty="0"/>
              <a:t> maiorum </a:t>
            </a:r>
            <a:r>
              <a:rPr lang="en-US" dirty="0"/>
              <a:t>(“custom of ancestors”): tradition, authority, exemplarity, conformity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performative culture, competitive self-presentation in public 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Others? </a:t>
            </a:r>
          </a:p>
        </p:txBody>
      </p:sp>
      <p:pic>
        <p:nvPicPr>
          <p:cNvPr id="6" name="Picture 5" descr="A close-up of a manuscript&#10;&#10;Description automatically generated">
            <a:extLst>
              <a:ext uri="{FF2B5EF4-FFF2-40B4-BE49-F238E27FC236}">
                <a16:creationId xmlns:a16="http://schemas.microsoft.com/office/drawing/2014/main" id="{B6F47601-9D54-D151-C274-9DA66227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733" y="948166"/>
            <a:ext cx="4864274" cy="31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2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916C7-D563-D09D-F708-7A0BE58B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6" y="6717"/>
            <a:ext cx="4705564" cy="2664564"/>
          </a:xfrm>
        </p:spPr>
        <p:txBody>
          <a:bodyPr anchor="b">
            <a:noAutofit/>
          </a:bodyPr>
          <a:lstStyle/>
          <a:p>
            <a:r>
              <a:rPr lang="en-US" sz="2800" i="1" dirty="0">
                <a:solidFill>
                  <a:srgbClr val="FFFFFF"/>
                </a:solidFill>
              </a:rPr>
              <a:t>Some CLAS 301B overarching themes &amp; tensions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literature &amp; society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private v. public life (introspection, 	personal identity &amp; expression?)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gender &amp; power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freedom &amp;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4F6A-F7F7-AC66-C865-52D7163A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6" y="2998746"/>
            <a:ext cx="4274049" cy="3088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FFFF"/>
                </a:solidFill>
              </a:rPr>
              <a:t>Some important concepts</a:t>
            </a:r>
            <a:r>
              <a:rPr lang="en-US" dirty="0">
                <a:solidFill>
                  <a:srgbClr val="FFFFFF"/>
                </a:solidFill>
              </a:rPr>
              <a:t>: 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metaliterature/-theater/-poetics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intertextuality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reception</a:t>
            </a:r>
          </a:p>
          <a:p>
            <a:pPr marL="0" indent="0">
              <a:buNone/>
            </a:pP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A mosaic of a person and two women&#10;&#10;Description automatically generated">
            <a:extLst>
              <a:ext uri="{FF2B5EF4-FFF2-40B4-BE49-F238E27FC236}">
                <a16:creationId xmlns:a16="http://schemas.microsoft.com/office/drawing/2014/main" id="{FB725DCF-5BD3-C416-C899-77BF4DAC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980" y="400172"/>
            <a:ext cx="5855241" cy="59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924</Words>
  <Application>Microsoft Macintosh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CLAS 301B The Literature of the Ancient Romans Spring 2025</vt:lpstr>
      <vt:lpstr>Early Roman Writing (7th century BCE)</vt:lpstr>
      <vt:lpstr>The Twelve Tables (ca. 450 BCE) </vt:lpstr>
      <vt:lpstr>carmen/carmina (cf. cano, “sing”): describes songs (love songs, lullabies, songs at banquets &amp; funerals), drama, magic &amp; curses, prayers (repeated stylistic features, e.g. alliteration)  (early association with literary primitivism (v. Greek poema), but later “poem”) </vt:lpstr>
      <vt:lpstr>Carmen Arvale: fertility hymn to Dea Dia (”Bright Goddess”) sung by Arval brothers (Old Latin, 4th century BCE?) </vt:lpstr>
      <vt:lpstr>Latin Literature (240 BCE) –  what took them so long?</vt:lpstr>
      <vt:lpstr>Livius Andronicus (South Italy): drama on Greek model, temporary theater @ Ludi Romani (240 BCE) </vt:lpstr>
      <vt:lpstr>       What is Latin literature &amp; Roman literary culture?       </vt:lpstr>
      <vt:lpstr>Some CLAS 301B overarching themes &amp; tensions:    literature &amp; society  private v. public life (introspection,  personal identity &amp; expression?)  gender &amp; power  freedom &amp; slavery</vt:lpstr>
      <vt:lpstr>  CLAS 301B – The Literature of the Ancient Romans Spring 2025 TTh 2-3:15 pm CHAVEZ 316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 301B</dc:title>
  <dc:creator>Christenson, David M - (christed)</dc:creator>
  <cp:lastModifiedBy>Christenson, David M - (christed)</cp:lastModifiedBy>
  <cp:revision>315</cp:revision>
  <dcterms:created xsi:type="dcterms:W3CDTF">2024-01-08T19:54:50Z</dcterms:created>
  <dcterms:modified xsi:type="dcterms:W3CDTF">2025-01-16T17:14:47Z</dcterms:modified>
</cp:coreProperties>
</file>