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73" r:id="rId1"/>
  </p:sldMasterIdLst>
  <p:notesMasterIdLst>
    <p:notesMasterId r:id="rId12"/>
  </p:notesMasterIdLst>
  <p:sldIdLst>
    <p:sldId id="256" r:id="rId2"/>
    <p:sldId id="265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0306"/>
    <a:srgbClr val="A70205"/>
    <a:srgbClr val="9D0405"/>
    <a:srgbClr val="AB07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65"/>
    <p:restoredTop sz="94674"/>
  </p:normalViewPr>
  <p:slideViewPr>
    <p:cSldViewPr snapToGrid="0" snapToObjects="1">
      <p:cViewPr varScale="1">
        <p:scale>
          <a:sx n="128" d="100"/>
          <a:sy n="128" d="100"/>
        </p:scale>
        <p:origin x="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B5F35-BCE4-CA42-9633-2788C93B22EA}" type="datetimeFigureOut">
              <a:rPr lang="en-US" smtClean="0"/>
              <a:t>1/12/23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220A7-E8B0-324E-AC25-D7EBDF482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76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220A7-E8B0-324E-AC25-D7EBDF4829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91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453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05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14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6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25239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1/12/23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93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1/12/23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93818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1/12/23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86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1/12/23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95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1BE4249-C0D0-4B06-8692-E8BB871AF643}" type="datetimeFigureOut">
              <a:rPr lang="en-US" smtClean="0"/>
              <a:t>1/12/23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05155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1/12/23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03863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0663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.arizona.edu/~christed/clas355/home.html" TargetMode="External"/><Relationship Id="rId2" Type="http://schemas.openxmlformats.org/officeDocument/2006/relationships/hyperlink" Target="https://d2l.arizona.edu/d2l/loginh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D9720-C791-C844-817B-E699B05604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500" dirty="0" err="1"/>
              <a:t>Clas</a:t>
            </a:r>
            <a:r>
              <a:rPr lang="en-US" sz="4500" dirty="0"/>
              <a:t> 355</a:t>
            </a:r>
            <a:br>
              <a:rPr lang="en-US" sz="4500" dirty="0"/>
            </a:br>
            <a:r>
              <a:rPr lang="en-US" sz="4500" b="1" dirty="0"/>
              <a:t>Horror, Terror, Violence &amp; Trauma</a:t>
            </a:r>
            <a:br>
              <a:rPr lang="en-US" sz="4500" b="1" dirty="0"/>
            </a:br>
            <a:r>
              <a:rPr lang="en-US" sz="4500" b="1" dirty="0"/>
              <a:t>in the </a:t>
            </a:r>
            <a:br>
              <a:rPr lang="en-US" sz="4500" b="1" dirty="0"/>
            </a:br>
            <a:r>
              <a:rPr lang="en-US" sz="4500" b="1" dirty="0"/>
              <a:t>Ancient Roman World</a:t>
            </a:r>
            <a:br>
              <a:rPr lang="en-US" sz="9600" dirty="0"/>
            </a:b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A1F71A-3A43-D346-B5AC-C002D522E5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Spring 2023</a:t>
            </a:r>
            <a:br>
              <a:rPr lang="en-US" dirty="0"/>
            </a:br>
            <a:r>
              <a:rPr lang="en-US" dirty="0"/>
              <a:t>Professor David Christenson</a:t>
            </a:r>
            <a:br>
              <a:rPr lang="en-US" dirty="0"/>
            </a:br>
            <a:r>
              <a:rPr lang="en-US" dirty="0"/>
              <a:t>TTR 12:30-1:45PM</a:t>
            </a:r>
            <a:br>
              <a:rPr lang="en-US" dirty="0"/>
            </a:br>
            <a:r>
              <a:rPr lang="en-US" dirty="0"/>
              <a:t>Chavez BLDG 301</a:t>
            </a:r>
          </a:p>
        </p:txBody>
      </p:sp>
    </p:spTree>
    <p:extLst>
      <p:ext uri="{BB962C8B-B14F-4D97-AF65-F5344CB8AC3E}">
        <p14:creationId xmlns:p14="http://schemas.microsoft.com/office/powerpoint/2010/main" val="161109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F77F2-01AB-C042-88AA-749269286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704832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en-US" sz="2400" dirty="0"/>
              <a:t>CLAS 355</a:t>
            </a:r>
            <a:r>
              <a:rPr lang="en-US" sz="2400" b="1" dirty="0"/>
              <a:t> </a:t>
            </a:r>
            <a:br>
              <a:rPr lang="en-US" sz="2400" b="1" dirty="0"/>
            </a:br>
            <a:r>
              <a:rPr lang="en-US" sz="2400" b="1" dirty="0"/>
              <a:t>Horror, Terror, Violence &amp; Trauma</a:t>
            </a:r>
            <a:br>
              <a:rPr lang="en-US" sz="2400" b="1" dirty="0"/>
            </a:br>
            <a:r>
              <a:rPr lang="en-US" sz="2400" b="1" dirty="0"/>
              <a:t>in the </a:t>
            </a:r>
            <a:br>
              <a:rPr lang="en-US" sz="2400" b="1" dirty="0"/>
            </a:br>
            <a:r>
              <a:rPr lang="en-US" sz="2400" b="1" dirty="0"/>
              <a:t>Ancient Roman World</a:t>
            </a:r>
            <a:br>
              <a:rPr lang="en-US" sz="2400" b="1" dirty="0"/>
            </a:br>
            <a:r>
              <a:rPr lang="en-US" sz="2400" b="1" dirty="0"/>
              <a:t>spring 2023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8C7CB-9D2F-EA4F-90C4-2694719E83A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/>
              <a:t>A course in the history &amp; literature of physical and emotional suffering</a:t>
            </a:r>
            <a:endParaRPr lang="en-US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D2L: </a:t>
            </a:r>
            <a:r>
              <a:rPr lang="en-US" b="1" dirty="0">
                <a:hlinkClick r:id="rId2"/>
              </a:rPr>
              <a:t>https://d2l.arizona.edu/d2l/loginh/</a:t>
            </a: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Course Website: </a:t>
            </a:r>
            <a:r>
              <a:rPr lang="en-US" b="1" dirty="0">
                <a:hlinkClick r:id="rId3"/>
              </a:rPr>
              <a:t>http://www.u.arizona.edu/~christed/clas355/home.html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07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AF781-CE20-2C45-AB58-D04E8D56C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Horror, Terror, violence (Latin </a:t>
            </a:r>
            <a:r>
              <a:rPr lang="en-US" i="1" dirty="0"/>
              <a:t>vis</a:t>
            </a:r>
            <a:r>
              <a:rPr lang="en-US" dirty="0"/>
              <a:t>, “force”)?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FDF927-0C46-3D4A-B1F2-5C384D749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3969" y="2003898"/>
            <a:ext cx="4542423" cy="387620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C082A1-7579-B046-9D57-C9A356647253}"/>
              </a:ext>
            </a:extLst>
          </p:cNvPr>
          <p:cNvSpPr txBox="1"/>
          <p:nvPr/>
        </p:nvSpPr>
        <p:spPr>
          <a:xfrm>
            <a:off x="4858515" y="5922251"/>
            <a:ext cx="296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Salvador Dali, </a:t>
            </a:r>
            <a:r>
              <a:rPr lang="en-US" i="1" dirty="0"/>
              <a:t>The Eye </a:t>
            </a:r>
            <a:r>
              <a:rPr lang="en-US" dirty="0"/>
              <a:t>(1945)</a:t>
            </a:r>
          </a:p>
        </p:txBody>
      </p:sp>
    </p:spTree>
    <p:extLst>
      <p:ext uri="{BB962C8B-B14F-4D97-AF65-F5344CB8AC3E}">
        <p14:creationId xmlns:p14="http://schemas.microsoft.com/office/powerpoint/2010/main" val="3517425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0306">
            <a:alpha val="8313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27766-0172-4C4E-9DCE-CEA857D00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What is trauma?</a:t>
            </a:r>
            <a:br>
              <a:rPr lang="en-US" sz="6000" dirty="0"/>
            </a:br>
            <a:r>
              <a:rPr lang="en-US" sz="2400" dirty="0"/>
              <a:t>(for individuals, groups, cultures?)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4FA58-0C2D-9A49-8925-C878EBCF2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447" y="2265870"/>
            <a:ext cx="10178322" cy="3717487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br>
              <a:rPr lang="en-US" sz="2800" dirty="0"/>
            </a:br>
            <a:endParaRPr lang="en-US" sz="28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2800" dirty="0"/>
              <a:t>Greek </a:t>
            </a:r>
            <a:r>
              <a:rPr lang="el-GR" sz="2800" dirty="0" err="1"/>
              <a:t>τραῦμα</a:t>
            </a:r>
            <a:r>
              <a:rPr lang="en-US" sz="2800" dirty="0"/>
              <a:t>:  “physical wound” (“defeat,” “loss”)</a:t>
            </a:r>
            <a:br>
              <a:rPr lang="en-US" sz="2800" dirty="0"/>
            </a:br>
            <a:r>
              <a:rPr lang="en-US" sz="2800" dirty="0"/>
              <a:t>PTSD in DSM-III (1980): cf. “railway spine”, “hysteria”, “shell-shock”, “war neurosis”, “combat fatigue”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F129D8-AA54-2F4E-9AEC-7B1FF55A3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356" y="2265870"/>
            <a:ext cx="1546553" cy="17718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436297-112D-DA41-95FA-111B2D5B5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057" y="2244425"/>
            <a:ext cx="2522819" cy="17920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E5AFCE-1122-5B48-B125-F5D0F606C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633" y="2290780"/>
            <a:ext cx="2573166" cy="17718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262DCB-7A57-1B44-BDB5-2FF40BB43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1024" y="2256461"/>
            <a:ext cx="22860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9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00B81-888E-F74A-A9E9-925D0F1B1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190361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Part I. The banality of evil/Everyday HTVT-Roman Slavery (Plautus’s comedies)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B831F5-3675-1C49-9C79-B3205BD61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8262" y="2286000"/>
            <a:ext cx="4964425" cy="3594100"/>
          </a:xfrm>
        </p:spPr>
      </p:pic>
    </p:spTree>
    <p:extLst>
      <p:ext uri="{BB962C8B-B14F-4D97-AF65-F5344CB8AC3E}">
        <p14:creationId xmlns:p14="http://schemas.microsoft.com/office/powerpoint/2010/main" val="351139437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CEDAA-38F3-724E-88A5-E0F27303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 II. The Epic Trauma of Un-Civil War (Lucan’s Epic)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A21B308-2BFC-104B-9AFB-5B60F6E78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8459" y="2286000"/>
            <a:ext cx="6404032" cy="3594100"/>
          </a:xfrm>
        </p:spPr>
      </p:pic>
    </p:spTree>
    <p:extLst>
      <p:ext uri="{BB962C8B-B14F-4D97-AF65-F5344CB8AC3E}">
        <p14:creationId xmlns:p14="http://schemas.microsoft.com/office/powerpoint/2010/main" val="188374306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8EA03-D8E8-A446-8C43-04848E2ABEF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Part III. The Terror of Autocracy: Roman Emperors (Caligula, Nero)</a:t>
            </a:r>
            <a:br>
              <a:rPr lang="en-US" dirty="0"/>
            </a:b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DC21B9B-7C21-264D-9CB3-6358E14AC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8432" y="2286000"/>
            <a:ext cx="2384086" cy="3594100"/>
          </a:xfr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352790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0C7FB-1AD3-F54E-9595-A898704B5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178904"/>
            <a:ext cx="10178322" cy="18685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Part IV. Spectacles of Violence-Theater &amp; Amphitheater (Seneca’s Tragedies) </a:t>
            </a:r>
            <a:br>
              <a:rPr lang="en-US" dirty="0"/>
            </a:b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9FD3E12-A2E4-E342-9DA6-2A5CCF4EE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3876" y="2145322"/>
            <a:ext cx="3169481" cy="4032740"/>
          </a:xfrm>
        </p:spPr>
      </p:pic>
    </p:spTree>
    <p:extLst>
      <p:ext uri="{BB962C8B-B14F-4D97-AF65-F5344CB8AC3E}">
        <p14:creationId xmlns:p14="http://schemas.microsoft.com/office/powerpoint/2010/main" val="293179078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1C40-F37C-4A44-B4CB-073AD8A32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 V. Nature’s Traumas (Earthquakes</a:t>
            </a:r>
            <a:r>
              <a:rPr lang="en-US"/>
              <a:t>, etc.; Pompeii</a:t>
            </a:r>
            <a:r>
              <a:rPr lang="en-US" dirty="0"/>
              <a:t>) 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33D754-9EBD-D145-AB40-066609884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6861" y="2324872"/>
            <a:ext cx="5992238" cy="3801742"/>
          </a:xfrm>
        </p:spPr>
      </p:pic>
    </p:spTree>
    <p:extLst>
      <p:ext uri="{BB962C8B-B14F-4D97-AF65-F5344CB8AC3E}">
        <p14:creationId xmlns:p14="http://schemas.microsoft.com/office/powerpoint/2010/main" val="341168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6EEA9-33EB-1E44-951C-91BD286BC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190361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Part VI. Blurred Lines of HTVT, </a:t>
            </a:r>
            <a:r>
              <a:rPr lang="en-US" dirty="0" err="1"/>
              <a:t>BeastS</a:t>
            </a:r>
            <a:r>
              <a:rPr lang="en-US" dirty="0"/>
              <a:t> &amp; </a:t>
            </a:r>
            <a:r>
              <a:rPr lang="en-US" dirty="0" err="1"/>
              <a:t>HUManS</a:t>
            </a:r>
            <a:r>
              <a:rPr lang="en-US" dirty="0"/>
              <a:t> (Apuleius, </a:t>
            </a:r>
            <a:r>
              <a:rPr lang="en-US" i="1" dirty="0"/>
              <a:t>The Golden Ass</a:t>
            </a:r>
            <a:r>
              <a:rPr lang="en-US" dirty="0"/>
              <a:t> ; Phaedrus, </a:t>
            </a:r>
            <a:r>
              <a:rPr lang="en-US" i="1" dirty="0"/>
              <a:t>Fables</a:t>
            </a:r>
            <a:r>
              <a:rPr lang="en-US" dirty="0"/>
              <a:t>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CF6EDB4-574B-5242-9460-C932E3A60D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95637" y="2286000"/>
            <a:ext cx="6289675" cy="3594100"/>
          </a:xfrm>
        </p:spPr>
      </p:pic>
    </p:spTree>
    <p:extLst>
      <p:ext uri="{BB962C8B-B14F-4D97-AF65-F5344CB8AC3E}">
        <p14:creationId xmlns:p14="http://schemas.microsoft.com/office/powerpoint/2010/main" val="125035998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{6B43BE5E-9385-884E-9262-D421476B53FE}tf10001071</Template>
  <TotalTime>346</TotalTime>
  <Words>263</Words>
  <Application>Microsoft Macintosh PowerPoint</Application>
  <PresentationFormat>Widescreen</PresentationFormat>
  <Paragraphs>22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Corbel</vt:lpstr>
      <vt:lpstr>Gill Sans MT</vt:lpstr>
      <vt:lpstr>Impact</vt:lpstr>
      <vt:lpstr>Badge</vt:lpstr>
      <vt:lpstr>Clas 355 Horror, Terror, Violence &amp; Trauma in the  Ancient Roman World </vt:lpstr>
      <vt:lpstr>Horror, Terror, violence (Latin vis, “force”)?</vt:lpstr>
      <vt:lpstr>What is trauma? (for individuals, groups, cultures?)</vt:lpstr>
      <vt:lpstr>Part I. The banality of evil/Everyday HTVT-Roman Slavery (Plautus’s comedies)</vt:lpstr>
      <vt:lpstr>Part II. The Epic Trauma of Un-Civil War (Lucan’s Epic)</vt:lpstr>
      <vt:lpstr>Part III. The Terror of Autocracy: Roman Emperors (Caligula, Nero) </vt:lpstr>
      <vt:lpstr>Part IV. Spectacles of Violence-Theater &amp; Amphitheater (Seneca’s Tragedies)  </vt:lpstr>
      <vt:lpstr>Part V. Nature’s Traumas (Earthquakes, etc.; Pompeii)  </vt:lpstr>
      <vt:lpstr>Part VI. Blurred Lines of HTVT, BeastS &amp; HUManS (Apuleius, The Golden Ass ; Phaedrus, Fables)</vt:lpstr>
      <vt:lpstr>CLAS 355  Horror, Terror, Violence &amp; Trauma in the  Ancient Roman World spring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 355: Horror, Terror</dc:title>
  <dc:creator>Christenson, David M - (christed)</dc:creator>
  <cp:lastModifiedBy>Christenson, David M - (christed)</cp:lastModifiedBy>
  <cp:revision>150</cp:revision>
  <dcterms:created xsi:type="dcterms:W3CDTF">2019-01-09T16:23:25Z</dcterms:created>
  <dcterms:modified xsi:type="dcterms:W3CDTF">2023-01-12T16:18:20Z</dcterms:modified>
</cp:coreProperties>
</file>