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7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097"/>
    <a:srgbClr val="283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88"/>
    <p:restoredTop sz="94696"/>
  </p:normalViewPr>
  <p:slideViewPr>
    <p:cSldViewPr snapToGrid="0">
      <p:cViewPr varScale="1">
        <p:scale>
          <a:sx n="128" d="100"/>
          <a:sy n="128" d="100"/>
        </p:scale>
        <p:origin x="150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2E266-2262-9648-1F8A-B4425AD74E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6E727A-3E61-F057-83A6-F097AC5FFC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0C1A35-78E3-0680-4662-184BB2F10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0C88D-CDA0-B440-BADD-7C2900C0629C}" type="datetimeFigureOut">
              <a:rPr lang="en-US" smtClean="0"/>
              <a:t>1/10/24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C0BFD1-8C23-9994-32C5-626CBAF76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A8B198-2883-BCDB-1260-B966CC1D4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25534-91A0-3941-82A7-9C3A07CB5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698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4BE0C-59CA-0D5F-E4F3-2B9985AFC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A6DFC4-1616-D8A6-4075-19C87BA4B8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BF37CF-C6E2-82F1-F1B1-939E8E8AD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0C88D-CDA0-B440-BADD-7C2900C0629C}" type="datetimeFigureOut">
              <a:rPr lang="en-US" smtClean="0"/>
              <a:t>1/10/24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1870FA-34ED-E601-2B46-9F5D2A9DD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D5F142-4F83-D010-0627-2249798A9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25534-91A0-3941-82A7-9C3A07CB5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546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558A614-27A0-5D66-93F1-4228DD262C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E623DA-28FC-9241-8A0A-81427F3F8C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B55646-4BF5-81F8-391D-F79B7A2EF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0C88D-CDA0-B440-BADD-7C2900C0629C}" type="datetimeFigureOut">
              <a:rPr lang="en-US" smtClean="0"/>
              <a:t>1/10/24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5176D4-D6DC-3DC0-54B2-F3701C80D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C4C3BA-2E15-1DE0-64E0-12C61DFE4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25534-91A0-3941-82A7-9C3A07CB5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794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6CB22-5C72-5CDB-95C6-0A359D11B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2E696B-CAD0-1B1C-3EB6-608E61D7EF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DEBF5E-D6BC-7A17-33BE-BA9E60B1E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0C88D-CDA0-B440-BADD-7C2900C0629C}" type="datetimeFigureOut">
              <a:rPr lang="en-US" smtClean="0"/>
              <a:t>1/10/24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D542EE-F165-90BC-53FE-8E8C578BA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EAAF7E-8E55-9D97-7272-926D36525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25534-91A0-3941-82A7-9C3A07CB5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100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E73A1-6566-80EA-8EBF-1369B673B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93E2BC-60ED-2BFC-6E1C-E72747C089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5D901D-A271-A640-0441-1166B67B1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0C88D-CDA0-B440-BADD-7C2900C0629C}" type="datetimeFigureOut">
              <a:rPr lang="en-US" smtClean="0"/>
              <a:t>1/10/24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FF37C4-F63B-4DDB-8953-144C74D64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EEF167-680B-3736-B70E-119C0D4A3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25534-91A0-3941-82A7-9C3A07CB5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595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B82F3-C4F6-F7B3-2C33-826F081AC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CA7240-98BB-D095-300E-838BDAEBCF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2506DB-9027-ECA8-9E2B-E6889523F7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440B9A-6420-6626-66C5-3C386D355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0C88D-CDA0-B440-BADD-7C2900C0629C}" type="datetimeFigureOut">
              <a:rPr lang="en-US" smtClean="0"/>
              <a:t>1/10/24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F03FE7-5E1F-6B42-9A11-2E2B69914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FF8D99-4EBB-E016-0005-2F6F5DE58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25534-91A0-3941-82A7-9C3A07CB5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16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11676-7536-375E-149B-F0D9A0B85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ABC790-2C3D-073D-0988-A8D14B4772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059DA6-F4D6-75E4-383E-3BDAA1D382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038FB5-7791-428B-4761-3F67AA24A7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DC0ED6-9CB3-4931-6DDD-7469D217D0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22FB8EA-A5B2-3B4D-D6E4-C235C1798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0C88D-CDA0-B440-BADD-7C2900C0629C}" type="datetimeFigureOut">
              <a:rPr lang="en-US" smtClean="0"/>
              <a:t>1/10/24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31ED513-C89F-9784-78C2-797A7EA14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D9C8401-7D7F-5D93-D5BB-CF81DFE2A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25534-91A0-3941-82A7-9C3A07CB5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821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31EB9-77F5-6F9A-67D8-C254E5A1F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2B6918-160D-2610-6A07-04AA5B675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0C88D-CDA0-B440-BADD-7C2900C0629C}" type="datetimeFigureOut">
              <a:rPr lang="en-US" smtClean="0"/>
              <a:t>1/10/24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E2C097-B82F-BA39-7B63-BC9CEADD8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216154-49A6-8BEA-80D2-F69AEA7DB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25534-91A0-3941-82A7-9C3A07CB5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080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E44B8C-20D8-B73B-860F-C24F4BB26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0C88D-CDA0-B440-BADD-7C2900C0629C}" type="datetimeFigureOut">
              <a:rPr lang="en-US" smtClean="0"/>
              <a:t>1/10/24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C388B5-FE52-26B7-A549-8BFA929B4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BD032B-A342-9B75-5B6D-062FF51E9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25534-91A0-3941-82A7-9C3A07CB5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631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0E591-6B22-4C42-A38E-2A00D6BF6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2D0DD2-4B21-2D66-20D1-513224A51B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398F01-BE3F-2B4A-C17F-E47B9008D2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B270A9-7D9C-48BA-F5AF-415A126A5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0C88D-CDA0-B440-BADD-7C2900C0629C}" type="datetimeFigureOut">
              <a:rPr lang="en-US" smtClean="0"/>
              <a:t>1/10/24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ABBBF5-045B-EB6D-1954-090BF8DBA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40EA8B-E3ED-848A-2894-B2C512E4F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25534-91A0-3941-82A7-9C3A07CB5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48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64DC3-20E9-2182-2118-055C33A35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3DFFDB-358A-F519-6F61-41F6D6A296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7A2283-9C5E-2F4E-5A65-A836A007B8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715A59-FD05-0F91-5D79-E3DC26915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0C88D-CDA0-B440-BADD-7C2900C0629C}" type="datetimeFigureOut">
              <a:rPr lang="en-US" smtClean="0"/>
              <a:t>1/10/24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C51E2F-0611-D521-5806-6611002F2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695E96-EF61-A361-0389-8225CC752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25534-91A0-3941-82A7-9C3A07CB5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348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EF5DCC-AB7E-ABA6-D5FB-4787AE4E8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5605E5-B706-379B-9846-6C5775B8BD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60325A-FB2C-E599-2607-3770B0D09D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E0C88D-CDA0-B440-BADD-7C2900C0629C}" type="datetimeFigureOut">
              <a:rPr lang="en-US" smtClean="0"/>
              <a:t>1/10/24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C46AC5-91F4-DA87-8138-61C718EA18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841788-0986-97CC-ADF6-91ECBC7078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25534-91A0-3941-82A7-9C3A07CB5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184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christed.faculty.arizona.edu/clas357/home.htm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6" name="Rectangle 65">
            <a:extLst>
              <a:ext uri="{FF2B5EF4-FFF2-40B4-BE49-F238E27FC236}">
                <a16:creationId xmlns:a16="http://schemas.microsoft.com/office/drawing/2014/main" id="{3A930249-8242-4E2B-AF17-C01826488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A5BDD999-C5E1-4B3E-A710-7686738191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7388" y="181576"/>
            <a:ext cx="11823637" cy="650108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pic>
        <p:nvPicPr>
          <p:cNvPr id="6" name="Picture 5" descr="A close-up of a metal object&#10;&#10;Description automatically generated">
            <a:extLst>
              <a:ext uri="{FF2B5EF4-FFF2-40B4-BE49-F238E27FC236}">
                <a16:creationId xmlns:a16="http://schemas.microsoft.com/office/drawing/2014/main" id="{EBF7654E-DF67-C9D0-3FFE-1CE381FC5B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t="13354" r="-1" b="13353"/>
          <a:stretch/>
        </p:blipFill>
        <p:spPr>
          <a:xfrm>
            <a:off x="187388" y="182880"/>
            <a:ext cx="11824481" cy="649978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DD997E0-FF9C-A147-D139-C2924E8807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02814" y="277940"/>
            <a:ext cx="4708633" cy="3156641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FFFFFF"/>
                </a:solidFill>
                <a:latin typeface="+mn-lt"/>
              </a:rPr>
              <a:t>CLAS 357 – Slavery &amp; Freedom </a:t>
            </a:r>
            <a:br>
              <a:rPr lang="en-US" sz="2800" dirty="0">
                <a:solidFill>
                  <a:srgbClr val="FFFFFF"/>
                </a:solidFill>
                <a:latin typeface="+mn-lt"/>
              </a:rPr>
            </a:br>
            <a:r>
              <a:rPr lang="en-US" sz="2800" dirty="0">
                <a:solidFill>
                  <a:srgbClr val="FFFFFF"/>
                </a:solidFill>
                <a:latin typeface="+mn-lt"/>
              </a:rPr>
              <a:t>in </a:t>
            </a:r>
            <a:br>
              <a:rPr lang="en-US" sz="2800" dirty="0">
                <a:solidFill>
                  <a:srgbClr val="FFFFFF"/>
                </a:solidFill>
                <a:latin typeface="+mn-lt"/>
              </a:rPr>
            </a:br>
            <a:r>
              <a:rPr lang="en-US" sz="2800" dirty="0">
                <a:solidFill>
                  <a:srgbClr val="FFFFFF"/>
                </a:solidFill>
                <a:latin typeface="+mn-lt"/>
              </a:rPr>
              <a:t>Ancient Rome </a:t>
            </a:r>
            <a:br>
              <a:rPr lang="en-US" sz="2800" dirty="0">
                <a:solidFill>
                  <a:srgbClr val="FFFFFF"/>
                </a:solidFill>
                <a:latin typeface="+mn-lt"/>
              </a:rPr>
            </a:br>
            <a:r>
              <a:rPr lang="en-US" sz="2800" dirty="0">
                <a:solidFill>
                  <a:srgbClr val="FFFFFF"/>
                </a:solidFill>
                <a:latin typeface="+mn-lt"/>
              </a:rPr>
              <a:t>Spring 2024</a:t>
            </a:r>
            <a:br>
              <a:rPr lang="en-US" sz="2800" dirty="0">
                <a:solidFill>
                  <a:srgbClr val="FFFFFF"/>
                </a:solidFill>
                <a:latin typeface="+mn-lt"/>
              </a:rPr>
            </a:br>
            <a:r>
              <a:rPr lang="en-US" sz="2800" dirty="0">
                <a:solidFill>
                  <a:srgbClr val="FFFFFF"/>
                </a:solidFill>
                <a:latin typeface="+mn-lt"/>
              </a:rPr>
              <a:t>MW 11:00am-12:15pm</a:t>
            </a:r>
            <a:br>
              <a:rPr lang="en-US" sz="2800" dirty="0">
                <a:solidFill>
                  <a:srgbClr val="FFFFFF"/>
                </a:solidFill>
                <a:latin typeface="+mn-lt"/>
              </a:rPr>
            </a:br>
            <a:r>
              <a:rPr lang="en-US" sz="2800" dirty="0">
                <a:solidFill>
                  <a:srgbClr val="FFFFFF"/>
                </a:solidFill>
                <a:latin typeface="+mn-lt"/>
              </a:rPr>
              <a:t>M LNG 413</a:t>
            </a:r>
            <a:br>
              <a:rPr lang="en-US" sz="2800" dirty="0">
                <a:solidFill>
                  <a:srgbClr val="FFFFFF"/>
                </a:solidFill>
                <a:latin typeface="+mn-lt"/>
              </a:rPr>
            </a:br>
            <a:r>
              <a:rPr lang="en-US" sz="2800" dirty="0">
                <a:solidFill>
                  <a:srgbClr val="FFFFFF"/>
                </a:solidFill>
                <a:latin typeface="+mn-lt"/>
              </a:rPr>
              <a:t>Prof. David Christenson</a:t>
            </a:r>
            <a:br>
              <a:rPr lang="en-US" sz="2800" dirty="0">
                <a:solidFill>
                  <a:srgbClr val="FFFFFF"/>
                </a:solidFill>
                <a:latin typeface="+mn-lt"/>
              </a:rPr>
            </a:br>
            <a:endParaRPr lang="en-US" sz="28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C5EC2A-094E-48FE-F986-273411EE87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8181" y="3526021"/>
            <a:ext cx="9795637" cy="2042260"/>
          </a:xfrm>
        </p:spPr>
        <p:txBody>
          <a:bodyPr>
            <a:normAutofit/>
          </a:bodyPr>
          <a:lstStyle/>
          <a:p>
            <a:pPr algn="l"/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965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>
            <a:extLst>
              <a:ext uri="{FF2B5EF4-FFF2-40B4-BE49-F238E27FC236}">
                <a16:creationId xmlns:a16="http://schemas.microsoft.com/office/drawing/2014/main" id="{281EB602-B3EF-172C-DB71-6CC76D83AF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7042468" cy="6858847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chemeClr val="accent2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D7739538-A9CC-0495-611A-FC1E05A71E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785842"/>
            <a:ext cx="7042468" cy="5073386"/>
          </a:xfrm>
          <a:prstGeom prst="rect">
            <a:avLst/>
          </a:prstGeom>
          <a:gradFill flip="none" rotWithShape="1">
            <a:gsLst>
              <a:gs pos="3000">
                <a:schemeClr val="accent2"/>
              </a:gs>
              <a:gs pos="40000">
                <a:schemeClr val="accent2">
                  <a:alpha val="0"/>
                </a:schemeClr>
              </a:gs>
            </a:gsLst>
            <a:lin ang="17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07C8FBA2-0111-985C-067B-6EEB34A5AF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-380"/>
            <a:ext cx="5443442" cy="6854193"/>
          </a:xfrm>
          <a:prstGeom prst="rect">
            <a:avLst/>
          </a:prstGeom>
          <a:gradFill>
            <a:gsLst>
              <a:gs pos="0">
                <a:schemeClr val="accent5">
                  <a:alpha val="76000"/>
                </a:schemeClr>
              </a:gs>
              <a:gs pos="46000">
                <a:schemeClr val="accent2">
                  <a:alpha val="0"/>
                </a:scheme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353573F1-437D-2053-4E31-36508DA205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2373467" y="26096"/>
            <a:ext cx="4669002" cy="6827716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alpha val="55000"/>
                </a:schemeClr>
              </a:gs>
              <a:gs pos="45000">
                <a:schemeClr val="accent5">
                  <a:alpha val="0"/>
                </a:schemeClr>
              </a:gs>
            </a:gsLst>
            <a:lin ang="18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879285-566A-177C-709E-8E932E4BF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4057" y="1175336"/>
            <a:ext cx="4722119" cy="249597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Part VI: Slavery &amp; Freedom in Religion 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A4AD03E8-B000-2820-833B-E1F5260148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4057" y="3930447"/>
            <a:ext cx="4722119" cy="159789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20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(Bacchus, Isis, Christianity; Apuleius)</a:t>
            </a:r>
          </a:p>
        </p:txBody>
      </p:sp>
      <p:pic>
        <p:nvPicPr>
          <p:cNvPr id="5" name="Content Placeholder 4" descr="A statue of a person holding a bird&#10;&#10;Description automatically generated">
            <a:extLst>
              <a:ext uri="{FF2B5EF4-FFF2-40B4-BE49-F238E27FC236}">
                <a16:creationId xmlns:a16="http://schemas.microsoft.com/office/drawing/2014/main" id="{CE61E7AC-6BAD-DBCE-AFE8-C7B1C40EE7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15313"/>
          <a:stretch/>
        </p:blipFill>
        <p:spPr>
          <a:xfrm>
            <a:off x="7907482" y="1129123"/>
            <a:ext cx="3408218" cy="459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993084"/>
      </p:ext>
    </p:extLst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0A1ED06-4733-4020-9C60-81D4D8014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0CA3509-3AF9-45FE-93ED-57BB5D5E8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7388" y="181576"/>
            <a:ext cx="11823637" cy="650108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close-up of a metal object&#10;&#10;Description automatically generated">
            <a:extLst>
              <a:ext uri="{FF2B5EF4-FFF2-40B4-BE49-F238E27FC236}">
                <a16:creationId xmlns:a16="http://schemas.microsoft.com/office/drawing/2014/main" id="{1C2D4214-51E6-F725-89C6-474559F4F6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t="16693" b="10010"/>
          <a:stretch/>
        </p:blipFill>
        <p:spPr>
          <a:xfrm>
            <a:off x="180975" y="182880"/>
            <a:ext cx="11823637" cy="649978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D88927F-A094-975C-6719-DE0E6BD3B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562" y="1477464"/>
            <a:ext cx="11740452" cy="1480930"/>
          </a:xfrm>
        </p:spPr>
        <p:txBody>
          <a:bodyPr anchor="b">
            <a:normAutofit fontScale="90000"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</a:rPr>
              <a:t>CLAS 357 – Slavery &amp; Freedom in Ancient Rome</a:t>
            </a:r>
            <a:br>
              <a:rPr lang="en-US" sz="4000" dirty="0">
                <a:solidFill>
                  <a:srgbClr val="FFFFFF"/>
                </a:solidFill>
              </a:rPr>
            </a:br>
            <a:br>
              <a:rPr lang="en-US" sz="4000" dirty="0">
                <a:solidFill>
                  <a:srgbClr val="FFFFFF"/>
                </a:solidFill>
              </a:rPr>
            </a:br>
            <a:r>
              <a:rPr lang="en-US" sz="4000" dirty="0">
                <a:solidFill>
                  <a:srgbClr val="FFFFFF"/>
                </a:solidFill>
              </a:rPr>
              <a:t> </a:t>
            </a:r>
            <a:r>
              <a:rPr lang="en-US" sz="4000" i="1" dirty="0">
                <a:solidFill>
                  <a:srgbClr val="FFFFFF"/>
                </a:solidFill>
              </a:rPr>
              <a:t>Course website</a:t>
            </a:r>
            <a:r>
              <a:rPr lang="en-US" sz="4000" dirty="0">
                <a:solidFill>
                  <a:srgbClr val="FFFFFF"/>
                </a:solidFill>
              </a:rPr>
              <a:t>:</a:t>
            </a:r>
            <a:br>
              <a:rPr lang="en-US" sz="4000" dirty="0">
                <a:solidFill>
                  <a:srgbClr val="FFFFFF"/>
                </a:solidFill>
              </a:rPr>
            </a:br>
            <a:br>
              <a:rPr lang="en-US" sz="4000" dirty="0">
                <a:solidFill>
                  <a:srgbClr val="FFFFFF"/>
                </a:solidFill>
              </a:rPr>
            </a:br>
            <a:r>
              <a:rPr lang="en-US" sz="4000" dirty="0">
                <a:solidFill>
                  <a:schemeClr val="accent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https://christed.faculty.arizona.edu/clas357/home.html</a:t>
            </a:r>
            <a:endParaRPr lang="en-US" sz="4000" dirty="0">
              <a:solidFill>
                <a:schemeClr val="accent2"/>
              </a:solidFill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181ED31-AF4F-0B22-E01F-D60C28CB4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526300"/>
            <a:ext cx="10165218" cy="258845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534727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9FDCB1-DDF1-2139-1D48-A7E1E8CD4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502020"/>
            <a:ext cx="6460434" cy="164297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700" b="1" dirty="0">
                <a:solidFill>
                  <a:schemeClr val="accent1">
                    <a:lumMod val="75000"/>
                  </a:schemeClr>
                </a:solidFill>
              </a:rPr>
              <a:t>S</a:t>
            </a:r>
            <a:r>
              <a:rPr lang="en-US" sz="3700" b="1" kern="12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lavery in 2023: American disavowal; reckoning (?)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B395A9-CCB9-533B-2B6A-72D0C25518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2514601"/>
            <a:ext cx="6162260" cy="2305877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 marL="0" indent="0">
              <a:buNone/>
            </a:pPr>
            <a:br>
              <a:rPr lang="en-US" sz="1900" kern="1200" dirty="0">
                <a:latin typeface="+mn-lt"/>
                <a:ea typeface="+mn-ea"/>
                <a:cs typeface="+mn-cs"/>
              </a:rPr>
            </a:br>
            <a:br>
              <a:rPr lang="en-US" sz="1900" kern="1200" dirty="0">
                <a:latin typeface="+mn-lt"/>
                <a:ea typeface="+mn-ea"/>
                <a:cs typeface="+mn-cs"/>
              </a:rPr>
            </a:br>
            <a:r>
              <a:rPr lang="en-US" sz="1900" kern="1200" dirty="0">
                <a:latin typeface="+mn-lt"/>
                <a:ea typeface="+mn-ea"/>
                <a:cs typeface="+mn-cs"/>
              </a:rPr>
              <a:t>“Submission to any encroachment, the least as well as the greatest, on the rights of </a:t>
            </a:r>
            <a:r>
              <a:rPr lang="en-US" sz="1900" dirty="0"/>
              <a:t>a State means slavery. To us submission meant slavery, as it did to Pericles and the Athenians.”</a:t>
            </a:r>
            <a:br>
              <a:rPr lang="en-US" sz="1900" dirty="0"/>
            </a:br>
            <a:br>
              <a:rPr lang="en-US" sz="1900" dirty="0"/>
            </a:br>
            <a:r>
              <a:rPr lang="en-US" sz="1900" dirty="0"/>
              <a:t>“That the cause we fought for and our brothers died for was the cause of civil liberty, and not the cause of human slavery, is a thesis we feel ourselves to maintain.”</a:t>
            </a:r>
            <a:br>
              <a:rPr lang="en-US" sz="1900" dirty="0"/>
            </a:br>
            <a:br>
              <a:rPr lang="en-US" sz="1900" dirty="0"/>
            </a:br>
            <a:br>
              <a:rPr lang="en-US" sz="1900" dirty="0"/>
            </a:br>
            <a:r>
              <a:rPr lang="en-US" sz="1900" dirty="0"/>
              <a:t> - </a:t>
            </a:r>
            <a:r>
              <a:rPr lang="en-US" sz="1900" kern="1200" dirty="0">
                <a:latin typeface="+mn-lt"/>
                <a:ea typeface="+mn-ea"/>
                <a:cs typeface="+mn-cs"/>
              </a:rPr>
              <a:t>Basil Gildersleeve, “father” of Classics in America (“The Creed of the Old South”, 1915)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person with a beard&#10;&#10;Description automatically generated">
            <a:extLst>
              <a:ext uri="{FF2B5EF4-FFF2-40B4-BE49-F238E27FC236}">
                <a16:creationId xmlns:a16="http://schemas.microsoft.com/office/drawing/2014/main" id="{28E2205A-CE64-66E3-0EDB-BCFF53A9DA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6509" y="1948070"/>
            <a:ext cx="1843707" cy="278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24099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" name="Rectangle 81">
            <a:extLst>
              <a:ext uri="{FF2B5EF4-FFF2-40B4-BE49-F238E27FC236}">
                <a16:creationId xmlns:a16="http://schemas.microsoft.com/office/drawing/2014/main" id="{F0A604E4-7307-451C-93BE-F1F7E1BF3B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219200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F7F3A0AA-35E5-4085-942B-7378390306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5282344"/>
            <a:ext cx="12191998" cy="159074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402F5C38-C747-4173-ABBF-656E39E82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5282344"/>
            <a:ext cx="8115300" cy="1590742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E37EECFC-A684-4391-AE85-4CDAF5565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5282344"/>
            <a:ext cx="12191998" cy="1590742"/>
          </a:xfrm>
          <a:prstGeom prst="rect">
            <a:avLst/>
          </a:prstGeom>
          <a:gradFill>
            <a:gsLst>
              <a:gs pos="0">
                <a:srgbClr val="000000">
                  <a:alpha val="71765"/>
                </a:srgbClr>
              </a:gs>
              <a:gs pos="100000">
                <a:schemeClr val="accent1">
                  <a:alpha val="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B5B5ED-8967-8737-0CCD-E49090534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4959" y="5376370"/>
            <a:ext cx="6962072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i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What is freedom?</a:t>
            </a:r>
          </a:p>
        </p:txBody>
      </p:sp>
      <p:pic>
        <p:nvPicPr>
          <p:cNvPr id="7" name="Content Placeholder 6" descr="A group of women dancing&#10;&#10;Description automatically generated">
            <a:extLst>
              <a:ext uri="{FF2B5EF4-FFF2-40B4-BE49-F238E27FC236}">
                <a16:creationId xmlns:a16="http://schemas.microsoft.com/office/drawing/2014/main" id="{7436FB8E-D305-3FCD-2BF3-0D1D18E1BF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1700" b="10"/>
          <a:stretch/>
        </p:blipFill>
        <p:spPr>
          <a:xfrm>
            <a:off x="478535" y="532774"/>
            <a:ext cx="11327549" cy="4235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5021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 descr="Lone person stanging on misty jagged mountain">
            <a:extLst>
              <a:ext uri="{FF2B5EF4-FFF2-40B4-BE49-F238E27FC236}">
                <a16:creationId xmlns:a16="http://schemas.microsoft.com/office/drawing/2014/main" id="{BAB17D9D-B87D-50C8-77D0-340F08EE75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705" b="8624"/>
          <a:stretch/>
        </p:blipFill>
        <p:spPr>
          <a:xfrm>
            <a:off x="-82560" y="10"/>
            <a:ext cx="12191999" cy="6857990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6A9FA5-D0BB-D843-95D2-15391A356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922" y="2207602"/>
            <a:ext cx="10783956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br>
              <a:rPr lang="en-US" sz="3300" dirty="0">
                <a:solidFill>
                  <a:srgbClr val="FFFFFF"/>
                </a:solidFill>
              </a:rPr>
            </a:br>
            <a:br>
              <a:rPr lang="en-US" sz="3300" dirty="0">
                <a:solidFill>
                  <a:srgbClr val="FFFFFF"/>
                </a:solidFill>
              </a:rPr>
            </a:br>
            <a:r>
              <a:rPr lang="en-US" sz="3300" i="1" dirty="0">
                <a:solidFill>
                  <a:srgbClr val="FFFFFF"/>
                </a:solidFill>
              </a:rPr>
              <a:t>Three types of freedom</a:t>
            </a:r>
            <a:r>
              <a:rPr lang="en-US" sz="3300" dirty="0">
                <a:solidFill>
                  <a:srgbClr val="FFFFFF"/>
                </a:solidFill>
              </a:rPr>
              <a:t>:</a:t>
            </a:r>
            <a:br>
              <a:rPr lang="en-US" sz="3300" dirty="0">
                <a:solidFill>
                  <a:srgbClr val="FFFFFF"/>
                </a:solidFill>
              </a:rPr>
            </a:br>
            <a:br>
              <a:rPr lang="en-US" sz="3300" dirty="0">
                <a:solidFill>
                  <a:srgbClr val="FFFFFF"/>
                </a:solidFill>
              </a:rPr>
            </a:br>
            <a:r>
              <a:rPr lang="en-US" sz="3300" b="1" u="sng" dirty="0">
                <a:solidFill>
                  <a:srgbClr val="FFFFFF"/>
                </a:solidFill>
              </a:rPr>
              <a:t>persona</a:t>
            </a:r>
            <a:r>
              <a:rPr lang="en-US" sz="3300" b="1" dirty="0">
                <a:solidFill>
                  <a:srgbClr val="FFFFFF"/>
                </a:solidFill>
              </a:rPr>
              <a:t>l</a:t>
            </a:r>
            <a:r>
              <a:rPr lang="en-US" sz="3300" dirty="0">
                <a:solidFill>
                  <a:srgbClr val="FFFFFF"/>
                </a:solidFill>
              </a:rPr>
              <a:t>, </a:t>
            </a:r>
            <a:r>
              <a:rPr lang="en-US" sz="3300" b="1" u="sng" dirty="0" err="1">
                <a:solidFill>
                  <a:srgbClr val="FFFFFF"/>
                </a:solidFill>
              </a:rPr>
              <a:t>sovereignal</a:t>
            </a:r>
            <a:r>
              <a:rPr lang="en-US" sz="3300" dirty="0">
                <a:solidFill>
                  <a:srgbClr val="FFFFFF"/>
                </a:solidFill>
              </a:rPr>
              <a:t>, </a:t>
            </a:r>
            <a:r>
              <a:rPr lang="en-US" sz="3300" b="1" u="sng" dirty="0">
                <a:solidFill>
                  <a:srgbClr val="FFFFFF"/>
                </a:solidFill>
              </a:rPr>
              <a:t>civil</a:t>
            </a:r>
            <a:r>
              <a:rPr lang="en-US" sz="3300" b="1" dirty="0">
                <a:solidFill>
                  <a:srgbClr val="FFFFFF"/>
                </a:solidFill>
              </a:rPr>
              <a:t> </a:t>
            </a:r>
            <a:br>
              <a:rPr lang="en-US" sz="3300" dirty="0">
                <a:solidFill>
                  <a:srgbClr val="FFFFFF"/>
                </a:solidFill>
              </a:rPr>
            </a:br>
            <a:br>
              <a:rPr lang="en-US" sz="3300" dirty="0">
                <a:solidFill>
                  <a:srgbClr val="FFFFFF"/>
                </a:solidFill>
              </a:rPr>
            </a:br>
            <a:r>
              <a:rPr lang="en-US" sz="3300" dirty="0">
                <a:solidFill>
                  <a:srgbClr val="FFFFFF"/>
                </a:solidFill>
              </a:rPr>
              <a:t>(Orlando Patterson, </a:t>
            </a:r>
            <a:r>
              <a:rPr lang="en-US" sz="3300" i="1" dirty="0">
                <a:solidFill>
                  <a:srgbClr val="FFFFFF"/>
                </a:solidFill>
              </a:rPr>
              <a:t>Freedom in the Making of Western Culture, </a:t>
            </a:r>
            <a:r>
              <a:rPr lang="en-US" sz="3300" dirty="0">
                <a:solidFill>
                  <a:srgbClr val="FFFFFF"/>
                </a:solidFill>
              </a:rPr>
              <a:t>vol.</a:t>
            </a:r>
            <a:r>
              <a:rPr lang="en-US" sz="3300" i="1" dirty="0">
                <a:solidFill>
                  <a:srgbClr val="FFFFFF"/>
                </a:solidFill>
              </a:rPr>
              <a:t> </a:t>
            </a:r>
            <a:r>
              <a:rPr lang="en-US" sz="3300" dirty="0">
                <a:solidFill>
                  <a:srgbClr val="FFFFFF"/>
                </a:solidFill>
              </a:rPr>
              <a:t>I)  </a:t>
            </a:r>
          </a:p>
        </p:txBody>
      </p:sp>
    </p:spTree>
    <p:extLst>
      <p:ext uri="{BB962C8B-B14F-4D97-AF65-F5344CB8AC3E}">
        <p14:creationId xmlns:p14="http://schemas.microsoft.com/office/powerpoint/2010/main" val="579902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C0A1ED06-4733-4020-9C60-81D4D8014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0CA3509-3AF9-45FE-93ED-57BB5D5E8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7388" y="181576"/>
            <a:ext cx="11823637" cy="650108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stone carving of a person being attacked by a person&#10;&#10;Description automatically generated">
            <a:extLst>
              <a:ext uri="{FF2B5EF4-FFF2-40B4-BE49-F238E27FC236}">
                <a16:creationId xmlns:a16="http://schemas.microsoft.com/office/drawing/2014/main" id="{48557363-EEC9-062B-1A10-6F24D10A3F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t="17326" b="14172"/>
          <a:stretch/>
        </p:blipFill>
        <p:spPr>
          <a:xfrm>
            <a:off x="180975" y="182880"/>
            <a:ext cx="11823637" cy="649978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7391A91-BD40-DB30-8A06-BE5E3E545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5195"/>
            <a:ext cx="10165218" cy="2806506"/>
          </a:xfrm>
        </p:spPr>
        <p:txBody>
          <a:bodyPr anchor="b">
            <a:normAutofit/>
          </a:bodyPr>
          <a:lstStyle/>
          <a:p>
            <a:br>
              <a:rPr lang="en-US" sz="4000" dirty="0">
                <a:solidFill>
                  <a:srgbClr val="FFFFFF"/>
                </a:solidFill>
              </a:rPr>
            </a:br>
            <a:r>
              <a:rPr lang="en-US" sz="4000" dirty="0">
                <a:solidFill>
                  <a:srgbClr val="FFFFFF"/>
                </a:solidFill>
              </a:rPr>
              <a:t>CLAS 357, Part I:</a:t>
            </a:r>
            <a:br>
              <a:rPr lang="en-US" sz="4000" dirty="0">
                <a:solidFill>
                  <a:srgbClr val="FFFFFF"/>
                </a:solidFill>
              </a:rPr>
            </a:br>
            <a:r>
              <a:rPr lang="en-US" sz="4000" dirty="0">
                <a:solidFill>
                  <a:srgbClr val="FFFFFF"/>
                </a:solidFill>
              </a:rPr>
              <a:t>Institution of Slavery in Rome – realities, ideologies, contradictions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A9AFF7E-6AF4-3AA9-F152-79D230763A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4339" y="3906078"/>
            <a:ext cx="7484166" cy="22086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FFFFFF"/>
                </a:solidFill>
              </a:rPr>
              <a:t>(</a:t>
            </a:r>
            <a:r>
              <a:rPr lang="en-US" sz="2000" dirty="0" err="1">
                <a:solidFill>
                  <a:srgbClr val="FFFFFF"/>
                </a:solidFill>
              </a:rPr>
              <a:t>Joshel</a:t>
            </a:r>
            <a:r>
              <a:rPr lang="en-US" sz="2000" dirty="0">
                <a:solidFill>
                  <a:srgbClr val="FFFFFF"/>
                </a:solidFill>
              </a:rPr>
              <a:t>, </a:t>
            </a:r>
            <a:r>
              <a:rPr lang="en-US" sz="2000" i="1" dirty="0">
                <a:solidFill>
                  <a:srgbClr val="FFFFFF"/>
                </a:solidFill>
              </a:rPr>
              <a:t>Slavery in the Roman World</a:t>
            </a:r>
            <a:r>
              <a:rPr lang="en-US" sz="2000" dirty="0">
                <a:solidFill>
                  <a:srgbClr val="FFFFFF"/>
                </a:solidFill>
              </a:rPr>
              <a:t>; agricultural writers)</a:t>
            </a:r>
          </a:p>
        </p:txBody>
      </p:sp>
    </p:spTree>
    <p:extLst>
      <p:ext uri="{BB962C8B-B14F-4D97-AF65-F5344CB8AC3E}">
        <p14:creationId xmlns:p14="http://schemas.microsoft.com/office/powerpoint/2010/main" val="945815094"/>
      </p:ext>
    </p:extLst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871925-7AB6-E020-F5ED-D61BBA698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205" y="894523"/>
            <a:ext cx="6988970" cy="337930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Part II: The Roman </a:t>
            </a:r>
            <a:r>
              <a:rPr lang="en-US" sz="3600" i="1" dirty="0" err="1">
                <a:solidFill>
                  <a:schemeClr val="bg1"/>
                </a:solidFill>
              </a:rPr>
              <a:t>familia</a:t>
            </a:r>
            <a:r>
              <a:rPr lang="en-US" sz="3600" i="1" dirty="0">
                <a:solidFill>
                  <a:schemeClr val="bg1"/>
                </a:solidFill>
              </a:rPr>
              <a:t> – paterfamilias</a:t>
            </a:r>
            <a:r>
              <a:rPr lang="en-US" sz="3600" dirty="0">
                <a:solidFill>
                  <a:schemeClr val="bg1"/>
                </a:solidFill>
              </a:rPr>
              <a:t>, </a:t>
            </a:r>
            <a:r>
              <a:rPr lang="en-US" sz="3600" i="1" dirty="0">
                <a:solidFill>
                  <a:schemeClr val="bg1"/>
                </a:solidFill>
              </a:rPr>
              <a:t>materfamilias</a:t>
            </a:r>
            <a:r>
              <a:rPr lang="en-US" sz="3600" dirty="0">
                <a:solidFill>
                  <a:schemeClr val="bg1"/>
                </a:solidFill>
              </a:rPr>
              <a:t>, </a:t>
            </a:r>
            <a:r>
              <a:rPr lang="en-US" sz="3600" i="1" dirty="0" err="1">
                <a:solidFill>
                  <a:schemeClr val="bg1"/>
                </a:solidFill>
              </a:rPr>
              <a:t>liberi</a:t>
            </a:r>
            <a:r>
              <a:rPr lang="en-US" sz="3600" dirty="0">
                <a:solidFill>
                  <a:schemeClr val="bg1"/>
                </a:solidFill>
              </a:rPr>
              <a:t>, the enslaved, the manumitted</a:t>
            </a:r>
            <a:br>
              <a:rPr lang="en-US" sz="3200" dirty="0">
                <a:solidFill>
                  <a:schemeClr val="bg1"/>
                </a:solidFill>
              </a:rPr>
            </a:b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2700" dirty="0">
                <a:solidFill>
                  <a:schemeClr val="bg1"/>
                </a:solidFill>
              </a:rPr>
              <a:t>(Plautus, Phaedrus, Petronius)</a:t>
            </a:r>
          </a:p>
        </p:txBody>
      </p:sp>
      <p:pic>
        <p:nvPicPr>
          <p:cNvPr id="9" name="Content Placeholder 8" descr="A sculpture of a person breastfeeding a baby&#10;&#10;Description automatically generated">
            <a:extLst>
              <a:ext uri="{FF2B5EF4-FFF2-40B4-BE49-F238E27FC236}">
                <a16:creationId xmlns:a16="http://schemas.microsoft.com/office/drawing/2014/main" id="{53928DD0-170A-AD82-0EBD-1531CF646B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/>
          </a:blip>
          <a:srcRect l="404"/>
          <a:stretch/>
        </p:blipFill>
        <p:spPr>
          <a:xfrm>
            <a:off x="7115177" y="115193"/>
            <a:ext cx="4950618" cy="6627614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C65C03C-3F17-45DC-A1B9-35ACA43397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15176" y="115193"/>
            <a:ext cx="0" cy="6627614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A4A161CC-6DC5-4863-B213-94529D6E06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847646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AFE8227-C443-417B-BA91-520EB1EF4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A55A62-46AC-FCC9-DA87-85EC13E37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0818" y="365761"/>
            <a:ext cx="3927502" cy="2280043"/>
          </a:xfrm>
        </p:spPr>
        <p:txBody>
          <a:bodyPr anchor="b">
            <a:noAutofit/>
          </a:bodyPr>
          <a:lstStyle/>
          <a:p>
            <a:br>
              <a:rPr lang="en-US" sz="2800" b="1" dirty="0">
                <a:solidFill>
                  <a:srgbClr val="283092"/>
                </a:solidFill>
              </a:rPr>
            </a:br>
            <a:r>
              <a:rPr lang="en-US" sz="2800" b="1" dirty="0">
                <a:solidFill>
                  <a:srgbClr val="283092"/>
                </a:solidFill>
              </a:rPr>
              <a:t>Figurative/Metaphorical Slavery</a:t>
            </a:r>
            <a:br>
              <a:rPr lang="en-US" sz="2800" dirty="0">
                <a:solidFill>
                  <a:srgbClr val="283092"/>
                </a:solidFill>
              </a:rPr>
            </a:br>
            <a:br>
              <a:rPr lang="en-US" sz="2800" dirty="0">
                <a:solidFill>
                  <a:srgbClr val="283092"/>
                </a:solidFill>
              </a:rPr>
            </a:br>
            <a:r>
              <a:rPr lang="en-US" sz="2800" dirty="0">
                <a:solidFill>
                  <a:srgbClr val="283092"/>
                </a:solidFill>
              </a:rPr>
              <a:t>Part III: Elite Male Self-Enslavement 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DAF7A3F-6B59-4537-3CC4-322C8DD54B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0818" y="2862470"/>
            <a:ext cx="3737112" cy="9442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03097"/>
                </a:solidFill>
              </a:rPr>
              <a:t>(comic &amp; elegiac lovers; Terence, Ovid, Propertius)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5720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6408742"/>
            <a:ext cx="8115300" cy="449258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ainting of a group of people&#10;&#10;Description automatically generated">
            <a:extLst>
              <a:ext uri="{FF2B5EF4-FFF2-40B4-BE49-F238E27FC236}">
                <a16:creationId xmlns:a16="http://schemas.microsoft.com/office/drawing/2014/main" id="{049C505C-8175-868F-E237-50D2E06814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254" y="365761"/>
            <a:ext cx="6942022" cy="565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04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9203DE33-2CD4-4CA8-9AF3-37C3B6513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AF57B88-1D4C-41FA-A761-EC1DD10C3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2548F45-5164-4ABB-8212-7F293FDED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statue of a person&#10;&#10;Description automatically generated">
            <a:extLst>
              <a:ext uri="{FF2B5EF4-FFF2-40B4-BE49-F238E27FC236}">
                <a16:creationId xmlns:a16="http://schemas.microsoft.com/office/drawing/2014/main" id="{C31A53BA-F815-4EE6-10DE-A7A728EBAE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8479" r="-1" b="30852"/>
          <a:stretch/>
        </p:blipFill>
        <p:spPr>
          <a:xfrm>
            <a:off x="4038599" y="10"/>
            <a:ext cx="8160026" cy="6875809"/>
          </a:xfrm>
          <a:prstGeom prst="rect">
            <a:avLst/>
          </a:prstGeom>
        </p:spPr>
      </p:pic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5E81CCFB-7BEF-4186-86FB-D09450B4D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AE3A69-AF9C-49C9-8AC2-69C7D7CAA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473" y="2950387"/>
            <a:ext cx="3052293" cy="353140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</a:rPr>
              <a:t>Part IV: Enslavement of a Nation </a:t>
            </a:r>
            <a:br>
              <a:rPr lang="en-US" sz="4000" dirty="0">
                <a:solidFill>
                  <a:srgbClr val="FFFFFF"/>
                </a:solidFill>
              </a:rPr>
            </a:br>
            <a:br>
              <a:rPr lang="en-US" sz="4000" dirty="0">
                <a:solidFill>
                  <a:srgbClr val="FFFFFF"/>
                </a:solidFill>
              </a:rPr>
            </a:br>
            <a:r>
              <a:rPr lang="en-US" sz="2000" dirty="0">
                <a:solidFill>
                  <a:srgbClr val="FFFFFF"/>
                </a:solidFill>
              </a:rPr>
              <a:t>(Augustus, Caligula, Nero; Suetonius) </a:t>
            </a:r>
          </a:p>
        </p:txBody>
      </p:sp>
    </p:spTree>
    <p:extLst>
      <p:ext uri="{BB962C8B-B14F-4D97-AF65-F5344CB8AC3E}">
        <p14:creationId xmlns:p14="http://schemas.microsoft.com/office/powerpoint/2010/main" val="3301655977"/>
      </p:ext>
    </p:extLst>
  </p:cSld>
  <p:clrMapOvr>
    <a:masterClrMapping/>
  </p:clrMapOvr>
  <p:transition spd="slow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203DE33-2CD4-4CA8-9AF3-37C3B6513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AF57B88-1D4C-41FA-A761-EC1DD10C3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2548F45-5164-4ABB-8212-7F293FDED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close-up of a statue&#10;&#10;Description automatically generated">
            <a:extLst>
              <a:ext uri="{FF2B5EF4-FFF2-40B4-BE49-F238E27FC236}">
                <a16:creationId xmlns:a16="http://schemas.microsoft.com/office/drawing/2014/main" id="{B7BDE3BB-4490-CF7C-8EC4-9AF4DA1F82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7936" r="-1" b="23811"/>
          <a:stretch/>
        </p:blipFill>
        <p:spPr>
          <a:xfrm>
            <a:off x="4038599" y="10"/>
            <a:ext cx="8160026" cy="6875809"/>
          </a:xfrm>
          <a:prstGeom prst="rect">
            <a:avLst/>
          </a:pr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5E81CCFB-7BEF-4186-86FB-D09450B4D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4D0AC2-5F75-DD51-C42D-249919A2F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644" y="203199"/>
            <a:ext cx="3052293" cy="3941417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3400" dirty="0">
                <a:solidFill>
                  <a:srgbClr val="FFFFFF"/>
                </a:solidFill>
              </a:rPr>
              <a:t>Part V: Psychologizing, Philosophizing, </a:t>
            </a:r>
            <a:r>
              <a:rPr lang="en-US" sz="3400">
                <a:solidFill>
                  <a:srgbClr val="FFFFFF"/>
                </a:solidFill>
              </a:rPr>
              <a:t>and Moralizing </a:t>
            </a:r>
            <a:r>
              <a:rPr lang="en-US" sz="3400" dirty="0">
                <a:solidFill>
                  <a:srgbClr val="FFFFFF"/>
                </a:solidFill>
              </a:rPr>
              <a:t>about Freedom &amp; Slavery </a:t>
            </a:r>
            <a:br>
              <a:rPr lang="en-US" sz="3400" dirty="0">
                <a:solidFill>
                  <a:srgbClr val="FFFFFF"/>
                </a:solidFill>
              </a:rPr>
            </a:br>
            <a:br>
              <a:rPr lang="en-US" sz="3400" dirty="0">
                <a:solidFill>
                  <a:srgbClr val="FFFFFF"/>
                </a:solidFill>
              </a:rPr>
            </a:br>
            <a:r>
              <a:rPr lang="en-US" sz="2000" dirty="0">
                <a:solidFill>
                  <a:srgbClr val="FFFFFF"/>
                </a:solidFill>
              </a:rPr>
              <a:t>(Seneca, Lucretius) </a:t>
            </a:r>
          </a:p>
        </p:txBody>
      </p:sp>
    </p:spTree>
    <p:extLst>
      <p:ext uri="{BB962C8B-B14F-4D97-AF65-F5344CB8AC3E}">
        <p14:creationId xmlns:p14="http://schemas.microsoft.com/office/powerpoint/2010/main" val="2912407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345</Words>
  <Application>Microsoft Macintosh PowerPoint</Application>
  <PresentationFormat>Widescreen</PresentationFormat>
  <Paragraphs>15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CLAS 357 – Slavery &amp; Freedom  in  Ancient Rome  Spring 2024 MW 11:00am-12:15pm M LNG 413 Prof. David Christenson </vt:lpstr>
      <vt:lpstr>Slavery in 2023: American disavowal; reckoning (?) </vt:lpstr>
      <vt:lpstr>What is freedom?</vt:lpstr>
      <vt:lpstr>  Three types of freedom:  personal, sovereignal, civil   (Orlando Patterson, Freedom in the Making of Western Culture, vol. I)  </vt:lpstr>
      <vt:lpstr> CLAS 357, Part I: Institution of Slavery in Rome – realities, ideologies, contradictions</vt:lpstr>
      <vt:lpstr>Part II: The Roman familia – paterfamilias, materfamilias, liberi, the enslaved, the manumitted  (Plautus, Phaedrus, Petronius)</vt:lpstr>
      <vt:lpstr> Figurative/Metaphorical Slavery  Part III: Elite Male Self-Enslavement </vt:lpstr>
      <vt:lpstr>Part IV: Enslavement of a Nation   (Augustus, Caligula, Nero; Suetonius) </vt:lpstr>
      <vt:lpstr>Part V: Psychologizing, Philosophizing, and Moralizing about Freedom &amp; Slavery   (Seneca, Lucretius) </vt:lpstr>
      <vt:lpstr>Part VI: Slavery &amp; Freedom in Religion </vt:lpstr>
      <vt:lpstr>CLAS 357 – Slavery &amp; Freedom in Ancient Rome   Course website:  https://christed.faculty.arizona.edu/clas357/home.html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Intro, timeliness, American disavowal of slavery in 2023</dc:title>
  <dc:creator>Christenson, David M - (christed)</dc:creator>
  <cp:lastModifiedBy>Christenson, David M - (christed)</cp:lastModifiedBy>
  <cp:revision>120</cp:revision>
  <dcterms:created xsi:type="dcterms:W3CDTF">2024-01-08T16:32:44Z</dcterms:created>
  <dcterms:modified xsi:type="dcterms:W3CDTF">2024-01-10T15:42:33Z</dcterms:modified>
</cp:coreProperties>
</file>