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98" autoAdjust="0"/>
    <p:restoredTop sz="94721"/>
  </p:normalViewPr>
  <p:slideViewPr>
    <p:cSldViewPr snapToGrid="0">
      <p:cViewPr varScale="1">
        <p:scale>
          <a:sx n="137" d="100"/>
          <a:sy n="137" d="100"/>
        </p:scale>
        <p:origin x="1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3515E-F431-6346-9CE7-C0B714DA6234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00F72-A14C-6E4A-9F3C-F2CAF999D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86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00F72-A14C-6E4A-9F3C-F2CAF999D5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56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8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5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9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0973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43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06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80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68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5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2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6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1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6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7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9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4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D2F3291-97B0-4767-BCF2-0FE41777B5CE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45269-2CCB-4F35-B4C7-3B891E056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217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9310-DB57-8CE9-AEAD-88263FAC0B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Philosophy in Plautus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770F96-D9DC-B681-F4D6-8C1711E5B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 Salvo</a:t>
            </a:r>
          </a:p>
        </p:txBody>
      </p:sp>
    </p:spTree>
    <p:extLst>
      <p:ext uri="{BB962C8B-B14F-4D97-AF65-F5344CB8AC3E}">
        <p14:creationId xmlns:p14="http://schemas.microsoft.com/office/powerpoint/2010/main" val="382779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F7CF-FFCD-FBAF-6BBE-56677F884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2F25D-A417-30B6-75E2-0C1318FB7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3" y="1535682"/>
            <a:ext cx="11804073" cy="419548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Caston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R. 2014. “The Divided Self: Plautus and Terence on Identity and Impersonation.” In 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Plautine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Trends: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Studies in 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Plautine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Comedy and its Reception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eds. I.N.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Perysinakis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E.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Karakasis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43-61. Berlin: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Gruyter. 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Caston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R. 2021. “Friends without Benefits? Philosophical Dimensions of Plautus’ Conception of Friendship.”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 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Plautus’ Erudite Comedy: New Insights into the Work of a 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doctus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poeta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eds. S.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Papaioannou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C.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Demetriou, 175-93. Newcastle upon Tyne: Cambridge Scholars. 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Dutsch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D. 2014. “The Beginnings: Philosophy in Roman Literature before 155 BCE.” 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Philosophizing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Muse: The Influence of Greek Philosophy on Roman Poetry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eds. M.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Garani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D.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Konstan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1-25.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Newcastle upon Tyne: Cambridge Scholars.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Hunter, Richard L. 1985.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New Comedy of Greece and Rome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Cambridge: Cambridge University Press.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McCarthy, K. 2000. 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Slaves, Masters, and the Art of Authority in Plautus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Princeton: Princeton University Press.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van den Berg, C. 2021. “Phaedrus in the Forum: Plautus’ 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Pseudolus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Plato’s 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Phaedrus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.” In 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Latin Poetry 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its Reception: Essays for Susanna </a:t>
            </a:r>
            <a:r>
              <a:rPr lang="en-US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Braund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ed. C. W. Marshall, 91-106. London: Routledge. </a:t>
            </a:r>
            <a:endParaRPr 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6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59EBF-F2D9-1DD6-30F1-FCA116B98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for Thought…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BBF61-F9AD-35DB-6270-D587E5D49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439860"/>
            <a:ext cx="10585704" cy="1978279"/>
          </a:xfrm>
        </p:spPr>
        <p:txBody>
          <a:bodyPr/>
          <a:lstStyle/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iacuit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usque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aetatem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ullum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habuit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lumen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litterarum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Latinarum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0" i="0" dirty="0" err="1">
                <a:effectLst/>
                <a:latin typeface="Times New Roman" panose="02020603050405020304" pitchFamily="18" charset="0"/>
              </a:rPr>
              <a:t>Cic</a:t>
            </a:r>
            <a:r>
              <a:rPr lang="en-US" sz="2800" b="0" i="0" dirty="0">
                <a:effectLst/>
                <a:latin typeface="Times New Roman" panose="02020603050405020304" pitchFamily="18" charset="0"/>
              </a:rPr>
              <a:t>. </a:t>
            </a:r>
            <a:r>
              <a:rPr lang="en-US" sz="2800" b="0" i="1" dirty="0" err="1">
                <a:effectLst/>
                <a:latin typeface="Times New Roman" panose="02020603050405020304" pitchFamily="18" charset="0"/>
              </a:rPr>
              <a:t>Tusc</a:t>
            </a:r>
            <a:r>
              <a:rPr lang="en-US" sz="2800" b="0" i="1" dirty="0">
                <a:effectLst/>
                <a:latin typeface="Times New Roman" panose="02020603050405020304" pitchFamily="18" charset="0"/>
              </a:rPr>
              <a:t>. </a:t>
            </a:r>
            <a:r>
              <a:rPr lang="en-US" sz="2800" b="0" dirty="0">
                <a:effectLst/>
                <a:latin typeface="Times New Roman" panose="02020603050405020304" pitchFamily="18" charset="0"/>
              </a:rPr>
              <a:t>1.5)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(“Philosophy has lain dormant until this age and has not ever had illumination from Latin literature.”)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1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889A-1074-F924-0793-751A867A2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Plautus on the Philosophers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C4418-B6DD-C35B-08FC-184E9732C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Graeci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palliati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operto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ambulant,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incedunt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suffarcinati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libris, cum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sportulis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conferunt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sermones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 sese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drapetae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opstant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opsistunt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incedunt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suis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sententiis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Curculio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288-91)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(“Then those cloaked Greeks, who walk with covered head, who walk about, stuffed with books, with little baskets, they, runaway slaves, stop and converse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amongst themselves, they stand there and they block the paths, they walk about with their opinions …”)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85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017C-2108-C816-246F-9D553AFD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of Roman Comedy and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85A9E-A24E-A686-895D-E236CB46F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Culturally absent? </a:t>
            </a:r>
          </a:p>
          <a:p>
            <a:endParaRPr lang="en-US" dirty="0"/>
          </a:p>
          <a:p>
            <a:r>
              <a:rPr lang="en-US" dirty="0"/>
              <a:t>Rivals?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Un-Roman?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510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BFC0-5087-DC55-CD96-56E7C342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Γνῶθι σεαυτόν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2D4C5-E894-ECAD-4264-B44CC5CC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06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said it? Where is it inscribed? 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Pseudolus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motif</a:t>
            </a:r>
          </a:p>
          <a:p>
            <a:pPr marL="457200" lvl="1" indent="0">
              <a:spcBef>
                <a:spcPts val="0"/>
              </a:spcBef>
              <a:buNone/>
            </a:pPr>
            <a:b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PSEV: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nosce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saltem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est. BAL: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sit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sciat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(261-2)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ecquem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angiporto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hoc hominem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nouisti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rogo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egomet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me. SIMI: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pauci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istuc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faciunt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homines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praedicas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decumus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nouerit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PSEV: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saluos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philosophatur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(971-4)</a:t>
            </a:r>
          </a:p>
          <a:p>
            <a:pPr lvl="1"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PSEV: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siquid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roga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scibo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Delphis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responsum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dicito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(479-80)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637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D298-59AF-436A-4543-192725E78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Plautus on the Dangers of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CB2B0-2F8C-A666-1DCF-70F5BDFC1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Phaedrus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Myth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Theuth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Thamos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Motif 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Pseudolus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Trickery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wax tablet jokes (31-6)</a:t>
            </a:r>
          </a:p>
          <a:p>
            <a:pPr lvl="1"/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imago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(55-8)</a:t>
            </a:r>
          </a:p>
          <a:p>
            <a:pPr lvl="1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taceas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immemorem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meminit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omnia, 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pectore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condita sunt,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meditati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mihi doli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(941-2)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Socratic humor on stage</a:t>
            </a:r>
          </a:p>
        </p:txBody>
      </p:sp>
    </p:spTree>
    <p:extLst>
      <p:ext uri="{BB962C8B-B14F-4D97-AF65-F5344CB8AC3E}">
        <p14:creationId xmlns:p14="http://schemas.microsoft.com/office/powerpoint/2010/main" val="3241378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FBE6-32F5-FC88-ED2E-06C09935B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 I who I am?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F812A-CCE4-03EA-112D-22F94366A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707690" cy="515195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Identity – What makes someone who they are? 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Amphitruo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Sosia and Sosia 2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i="1" dirty="0" err="1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aparallaxia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edepol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illum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contemplo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cognosco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meam</a:t>
            </a:r>
            <a:b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…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similest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(441-2)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(“Certainly, by Pollux, when I observe him and I recognize my own form … He is too similar to me.”)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Epicurean death images?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Stoic eternal recurrence?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Platonic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haecceitas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lvl="1">
              <a:spcBef>
                <a:spcPts val="0"/>
              </a:spcBef>
            </a:pPr>
            <a:endParaRPr lang="en-US" i="1" dirty="0"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i="1" dirty="0" err="1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Nomen</a:t>
            </a:r>
            <a:br>
              <a:rPr lang="en-US" i="1" dirty="0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i="1" dirty="0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edepol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alienabis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numquam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noster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nobis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quisquamst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servos Sosia.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(399-400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(“Certainly, by Pollux, you’ll never change my identity, but that I am ours; nor in our presence is there any other slave Sosia.”)</a:t>
            </a:r>
          </a:p>
          <a:p>
            <a:pPr lvl="1"/>
            <a:r>
              <a:rPr lang="en-US" i="1" dirty="0" err="1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Lucretius and continuity </a:t>
            </a:r>
          </a:p>
        </p:txBody>
      </p:sp>
    </p:spTree>
    <p:extLst>
      <p:ext uri="{BB962C8B-B14F-4D97-AF65-F5344CB8AC3E}">
        <p14:creationId xmlns:p14="http://schemas.microsoft.com/office/powerpoint/2010/main" val="357206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E5EF-B3DD-17CD-EEFF-E736D250E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44CF-C70B-3C9C-49B5-2B6330CC0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88"/>
            <a:ext cx="10515600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Aristotle,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Nicomachean Ethics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8-9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Utility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Pleasure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friendship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Gloriosus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Periplectomenus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Palaestrio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Captivi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Tyndarus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Philocrates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Virtuous friendship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slaves be virtuous? </a:t>
            </a:r>
          </a:p>
        </p:txBody>
      </p:sp>
    </p:spTree>
    <p:extLst>
      <p:ext uri="{BB962C8B-B14F-4D97-AF65-F5344CB8AC3E}">
        <p14:creationId xmlns:p14="http://schemas.microsoft.com/office/powerpoint/2010/main" val="2482934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7AB07-1826-49CC-41DE-76A770AA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4C182-C68E-6F5C-D30A-9F58D678D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Philosophy in Literature … What it suggests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Satirizing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absurda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Challenging social norms or reinforcing?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unique medium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19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789</Words>
  <Application>Microsoft Macintosh PowerPoint</Application>
  <PresentationFormat>Widescreen</PresentationFormat>
  <Paragraphs>80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Century Gothic</vt:lpstr>
      <vt:lpstr>Times New Roman</vt:lpstr>
      <vt:lpstr>Wingdings 3</vt:lpstr>
      <vt:lpstr>Ion</vt:lpstr>
      <vt:lpstr>Philosophy in Plautus</vt:lpstr>
      <vt:lpstr>Food for Thought…</vt:lpstr>
      <vt:lpstr>Plautus on the Philosophers …</vt:lpstr>
      <vt:lpstr>Questions of Roman Comedy and Philosophy</vt:lpstr>
      <vt:lpstr>“Γνῶθι σεαυτόν”</vt:lpstr>
      <vt:lpstr>Plautus on the Dangers of AI</vt:lpstr>
      <vt:lpstr>Am I who I am? </vt:lpstr>
      <vt:lpstr>Just Friends</vt:lpstr>
      <vt:lpstr>Conclusions 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 Salvo, David - (ddesalvo)</dc:creator>
  <cp:lastModifiedBy>Christenson, David M - (christed)</cp:lastModifiedBy>
  <cp:revision>115</cp:revision>
  <dcterms:created xsi:type="dcterms:W3CDTF">2024-10-13T18:43:34Z</dcterms:created>
  <dcterms:modified xsi:type="dcterms:W3CDTF">2024-10-14T21:24:16Z</dcterms:modified>
</cp:coreProperties>
</file>