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EB Garamond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176eeedbd_0_2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176eeedbd_0_2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176eeedbd_0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176eeedbd_0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176eeedbd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176eeedbd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0176eeedbd_0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0176eeedbd_0_2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0176eeedbd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0176eeedbd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176eeedbd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0176eeedbd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176eeedbd_0_3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0176eeedbd_0_3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176eeedbd_0_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176eeedbd_0_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8F1E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Comedic Cook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From Greek Old Comedy to Plautus’s 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Pseudolus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533700" y="3626725"/>
            <a:ext cx="2076600" cy="3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by Josephine Hancox</a:t>
            </a:r>
            <a:endParaRPr sz="10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Who is the cook?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 stock character - the Boastful Chef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Parasite 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Clever Slave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Greek 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mageiros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 butcher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 meat seller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 private chef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His role in comedy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Changes overtime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Old Comedy → Middle/New Comedy → Plautus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Greek Old Comedy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relevance of cooking and feast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Mageiros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-protagonists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Organizing and giving the feast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Not in the kitchen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Set up for mythological jokes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Participation in the communal meal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Greek Middle/New Comedy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magerios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 gets demoted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No longer a participant in the feast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Brings the kitchen scene on stage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Boasting gets introduced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Descended from mythic references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Attempts to distinguish himself 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Culinary education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Special powers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Cook-philosopher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Thievish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Greek New Comedy and Plautus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Plautus expands this stock role 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Bacchides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 v. 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Dis Exapaton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Plautus heightens the language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Puns, neologisms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Changes bland food words 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Adds more jokes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Jokes at the expense of Roman cuisine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Not included in the Greek source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Cuisine of Plautinopolis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The Cook of 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Pseudolus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The pinnacle of Plautus’s cook scenes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The last and the longest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The Cook and Pseudolus himself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Both </a:t>
            </a:r>
            <a:r>
              <a:rPr lang="en" dirty="0" err="1">
                <a:latin typeface="EB Garamond"/>
                <a:ea typeface="EB Garamond"/>
                <a:cs typeface="EB Garamond"/>
                <a:sym typeface="EB Garamond"/>
              </a:rPr>
              <a:t>metapoetic</a:t>
            </a: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 references to the playwright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Tricking </a:t>
            </a:r>
            <a:r>
              <a:rPr lang="en" dirty="0" err="1">
                <a:latin typeface="EB Garamond"/>
                <a:ea typeface="EB Garamond"/>
                <a:cs typeface="EB Garamond"/>
                <a:sym typeface="EB Garamond"/>
              </a:rPr>
              <a:t>Ballio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EB Garamond"/>
              <a:buChar char="●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Jokes at the Romans’ expense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EB Garamond"/>
              <a:buChar char="○"/>
            </a:pP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Roman anxiety regarding foreign cuisine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qui mihi condita prata in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patinis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proferunt</a:t>
            </a:r>
            <a:endParaRPr i="1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914400" lvl="0" indent="0" algn="l" rtl="0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boves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qui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conuiuas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faciunt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herbasque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i="1" dirty="0" err="1">
                <a:latin typeface="EB Garamond"/>
                <a:ea typeface="EB Garamond"/>
                <a:cs typeface="EB Garamond"/>
                <a:sym typeface="EB Garamond"/>
              </a:rPr>
              <a:t>oggerunt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 . . . </a:t>
            </a: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(</a:t>
            </a:r>
            <a:r>
              <a:rPr lang="en" i="1" dirty="0">
                <a:latin typeface="EB Garamond"/>
                <a:ea typeface="EB Garamond"/>
                <a:cs typeface="EB Garamond"/>
                <a:sym typeface="EB Garamond"/>
              </a:rPr>
              <a:t>Ps.</a:t>
            </a:r>
            <a:r>
              <a:rPr lang="en" dirty="0">
                <a:latin typeface="EB Garamond"/>
                <a:ea typeface="EB Garamond"/>
                <a:cs typeface="EB Garamond"/>
                <a:sym typeface="EB Garamond"/>
              </a:rPr>
              <a:t> 811-12)</a:t>
            </a:r>
            <a:endParaRPr dirty="0"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Examples in the cook’s scene: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Boasting: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nemo illum quaerit qui optumus, [et] carissumust: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illum conducunt potius qui uilissumust.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 (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Ps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. 805-6)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								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nam uel ducenos annos poterunt uiuere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meas qui essitabunt escas quas condiuero.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 (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Ps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. 829-30)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45720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								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Mythic references: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	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item ut Medea Peliam concoxit senem,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	quem medicamento et suis uenenis dicitur 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	fecisse rursus ex sene adulescentulum,</a:t>
            </a:r>
            <a:endParaRPr i="1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	item ego te faciam.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 (</a:t>
            </a:r>
            <a:r>
              <a:rPr lang="en" i="1">
                <a:latin typeface="EB Garamond"/>
                <a:ea typeface="EB Garamond"/>
                <a:cs typeface="EB Garamond"/>
                <a:sym typeface="EB Garamond"/>
              </a:rPr>
              <a:t>Ps</a:t>
            </a: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. 870-72)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								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EB Garamond"/>
                <a:ea typeface="EB Garamond"/>
                <a:cs typeface="EB Garamond"/>
                <a:sym typeface="EB Garamond"/>
              </a:rPr>
              <a:t>Bibliography</a:t>
            </a:r>
            <a:endParaRPr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Christenson, D. 2020. “</a:t>
            </a:r>
            <a:r>
              <a:rPr lang="en" sz="1200" i="1" dirty="0" err="1">
                <a:latin typeface="EB Garamond"/>
                <a:ea typeface="EB Garamond"/>
                <a:cs typeface="EB Garamond"/>
                <a:sym typeface="EB Garamond"/>
              </a:rPr>
              <a:t>Nouo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 Modo </a:t>
            </a:r>
            <a:r>
              <a:rPr lang="en" sz="1200" i="1" dirty="0" err="1">
                <a:latin typeface="EB Garamond"/>
                <a:ea typeface="EB Garamond"/>
                <a:cs typeface="EB Garamond"/>
                <a:sym typeface="EB Garamond"/>
              </a:rPr>
              <a:t>Nouom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sz="1200" i="1" dirty="0" err="1">
                <a:latin typeface="EB Garamond"/>
                <a:ea typeface="EB Garamond"/>
                <a:cs typeface="EB Garamond"/>
                <a:sym typeface="EB Garamond"/>
              </a:rPr>
              <a:t>Aliquid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 </a:t>
            </a:r>
            <a:r>
              <a:rPr lang="en" sz="1200" i="1" dirty="0" err="1">
                <a:latin typeface="EB Garamond"/>
                <a:ea typeface="EB Garamond"/>
                <a:cs typeface="EB Garamond"/>
                <a:sym typeface="EB Garamond"/>
              </a:rPr>
              <a:t>Inuentum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: </a:t>
            </a:r>
            <a:r>
              <a:rPr lang="en" sz="1200" dirty="0" err="1">
                <a:latin typeface="EB Garamond"/>
                <a:ea typeface="EB Garamond"/>
                <a:cs typeface="EB Garamond"/>
                <a:sym typeface="EB Garamond"/>
              </a:rPr>
              <a:t>Plautine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 Priorities.” In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A Companion to Plautus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, ed. D. </a:t>
            </a:r>
            <a:r>
              <a:rPr lang="en" sz="1200" dirty="0" err="1">
                <a:latin typeface="EB Garamond"/>
                <a:ea typeface="EB Garamond"/>
                <a:cs typeface="EB Garamond"/>
                <a:sym typeface="EB Garamond"/>
              </a:rPr>
              <a:t>Dutsch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 and G.F. Franko, 77-91. Hoboken, NJ: Wiley.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Gowers, E. 1993.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The Loaded Table: Representations of Food in Roman Literature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. Oxford: Oxford University Press. 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Gowers, E. 2021. </a:t>
            </a:r>
            <a:r>
              <a:rPr lang="en" sz="1200">
                <a:latin typeface="EB Garamond"/>
                <a:ea typeface="EB Garamond"/>
                <a:cs typeface="EB Garamond"/>
                <a:sym typeface="EB Garamond"/>
              </a:rPr>
              <a:t>“Ancient Rome as Melting Pot: Cooking Goes Global.” </a:t>
            </a:r>
            <a:r>
              <a:rPr lang="en" sz="1200" i="1">
                <a:latin typeface="EB Garamond"/>
                <a:ea typeface="EB Garamond"/>
                <a:cs typeface="EB Garamond"/>
                <a:sym typeface="EB Garamond"/>
              </a:rPr>
              <a:t>Ex-Position</a:t>
            </a:r>
            <a:r>
              <a:rPr lang="en" sz="1200">
                <a:latin typeface="EB Garamond"/>
                <a:ea typeface="EB Garamond"/>
                <a:cs typeface="EB Garamond"/>
                <a:sym typeface="EB Garamond"/>
              </a:rPr>
              <a:t> 45: 103-16.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Lowe, J.C.B. 1985. “Cooks in Plautus.”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Classical Antiquity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 4: 72-102. 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Lowe, J.C.B. 1985. “The Cook Scene of Plautus’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Pseudolus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.”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Classical Quarterly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 35: 411-16.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Wilkins, J. 2000. </a:t>
            </a:r>
            <a:r>
              <a:rPr lang="en" sz="1200" i="1" dirty="0">
                <a:latin typeface="EB Garamond"/>
                <a:ea typeface="EB Garamond"/>
                <a:cs typeface="EB Garamond"/>
                <a:sym typeface="EB Garamond"/>
              </a:rPr>
              <a:t>The Boastful Chef: The Discourse of Food in Ancient Greek Comedy</a:t>
            </a:r>
            <a:r>
              <a:rPr lang="en" sz="1200" dirty="0">
                <a:latin typeface="EB Garamond"/>
                <a:ea typeface="EB Garamond"/>
                <a:cs typeface="EB Garamond"/>
                <a:sym typeface="EB Garamond"/>
              </a:rPr>
              <a:t>. Oxford: Oxford University Press.</a:t>
            </a:r>
            <a:endParaRPr sz="1200" dirty="0"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Microsoft Macintosh PowerPoint</Application>
  <PresentationFormat>On-screen Show (16:9)</PresentationFormat>
  <Paragraphs>73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EB Garamond</vt:lpstr>
      <vt:lpstr>Simple Light</vt:lpstr>
      <vt:lpstr>The Comedic Cook</vt:lpstr>
      <vt:lpstr>Who is the cook?</vt:lpstr>
      <vt:lpstr>Greek Old Comedy</vt:lpstr>
      <vt:lpstr>Greek Middle/New Comedy</vt:lpstr>
      <vt:lpstr>Greek New Comedy and Plautus</vt:lpstr>
      <vt:lpstr>The Cook of Pseudolus</vt:lpstr>
      <vt:lpstr>Examples in the cook’s scene: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Christenson, David M - (christed)</cp:lastModifiedBy>
  <cp:revision>2</cp:revision>
  <dcterms:modified xsi:type="dcterms:W3CDTF">2024-10-27T21:38:47Z</dcterms:modified>
</cp:coreProperties>
</file>