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embeddedFontLst>
    <p:embeddedFont>
      <p:font typeface="Average" pitchFamily="2" charset="77"/>
      <p:regular r:id="rId20"/>
    </p:embeddedFont>
    <p:embeddedFont>
      <p:font typeface="Oswald" pitchFamily="2" charset="77"/>
      <p:regular r:id="rId21"/>
      <p:bold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0"/>
    <p:restoredTop sz="94688"/>
  </p:normalViewPr>
  <p:slideViewPr>
    <p:cSldViewPr snapToGrid="0">
      <p:cViewPr varScale="1">
        <p:scale>
          <a:sx n="177" d="100"/>
          <a:sy n="177" d="100"/>
        </p:scale>
        <p:origin x="192" y="6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000e4f4192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000e4f4192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8991d21392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8991d21392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000e4f4192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000e4f4192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000e4f4192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000e4f4192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8991d21392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8991d21392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000e4f4192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000e4f4192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000e4f4192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000e4f4192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002afc5d3b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002afc5d3b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000e4f4192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000e4f4192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000e4f4192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000e4f4192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000e4f4192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000e4f4192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000e4f4192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000e4f4192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000e4f4192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000e4f4192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002afc5d3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002afc5d3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where a character delivers a lengthier monologue to suggest at the passing of dramatic time. This creates the illusion of passing time, and allows more liberty with possible continuity.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which is where a character directly addresses the audience, can be employed for the same function.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002afc5d3b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002afc5d3b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000e4f4192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000e4f4192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Plautus As Translator: Translation and Adaptation in Roman Comedy</a:t>
            </a:r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Garrett Hanson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/>
              <a:t>Dis </a:t>
            </a:r>
            <a:r>
              <a:rPr lang="en" i="1" dirty="0" err="1"/>
              <a:t>Exapaton</a:t>
            </a:r>
            <a:r>
              <a:rPr lang="en" dirty="0"/>
              <a:t> vs. </a:t>
            </a:r>
            <a:r>
              <a:rPr lang="en" i="1" dirty="0" err="1"/>
              <a:t>Bacchides</a:t>
            </a:r>
            <a:r>
              <a:rPr lang="en" dirty="0"/>
              <a:t>: Case #1 (</a:t>
            </a:r>
            <a:r>
              <a:rPr lang="en" i="1" dirty="0" err="1"/>
              <a:t>Bacchides</a:t>
            </a:r>
            <a:r>
              <a:rPr lang="en" dirty="0"/>
              <a:t> 534-9, 559-61)</a:t>
            </a:r>
            <a:endParaRPr dirty="0"/>
          </a:p>
        </p:txBody>
      </p:sp>
      <p:pic>
        <p:nvPicPr>
          <p:cNvPr id="115" name="Google Shape;11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4574225" cy="2016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13875" y="3288700"/>
            <a:ext cx="4461150" cy="177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 on Case Study #1</a:t>
            </a:r>
            <a:endParaRPr/>
          </a:p>
        </p:txBody>
      </p:sp>
      <p:sp>
        <p:nvSpPr>
          <p:cNvPr id="122" name="Google Shape;122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87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Iambic </a:t>
            </a:r>
            <a:r>
              <a:rPr lang="en" dirty="0" err="1"/>
              <a:t>Trimeter</a:t>
            </a:r>
            <a:r>
              <a:rPr lang="en" dirty="0"/>
              <a:t> vs. Trochaic </a:t>
            </a:r>
            <a:r>
              <a:rPr lang="en" dirty="0" err="1"/>
              <a:t>Septenarii</a:t>
            </a:r>
            <a:r>
              <a:rPr lang="en" dirty="0"/>
              <a:t> (catalectic tetrameter)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Musically Accompanied vs. Spoken Lines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i="1" dirty="0" err="1"/>
              <a:t>cena</a:t>
            </a:r>
            <a:r>
              <a:rPr lang="en" i="1" dirty="0"/>
              <a:t> </a:t>
            </a:r>
            <a:r>
              <a:rPr lang="en" i="1" dirty="0" err="1"/>
              <a:t>adventicia</a:t>
            </a:r>
            <a:r>
              <a:rPr lang="en" dirty="0"/>
              <a:t> is a Roman concept, absent in Menander.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i="1" dirty="0"/>
              <a:t>Bac.</a:t>
            </a:r>
            <a:r>
              <a:rPr lang="en" dirty="0"/>
              <a:t> 540-58 are an expansion, moralizing about friendship.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This is a purely </a:t>
            </a:r>
            <a:r>
              <a:rPr lang="en" dirty="0" err="1"/>
              <a:t>Plautine</a:t>
            </a:r>
            <a:r>
              <a:rPr lang="en" dirty="0"/>
              <a:t> feature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Before the discovery of the papyrus, these lines were </a:t>
            </a:r>
            <a:r>
              <a:rPr lang="en" i="1" dirty="0"/>
              <a:t>assumed </a:t>
            </a:r>
            <a:r>
              <a:rPr lang="en" dirty="0"/>
              <a:t>to be from Menander.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Possible </a:t>
            </a:r>
            <a:r>
              <a:rPr lang="en" i="1" dirty="0" err="1"/>
              <a:t>contaminatio</a:t>
            </a:r>
            <a:endParaRPr i="1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Menander focuses on a slightly delayed encounter; not drawn out.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Plautus invokes the language of the stage, focusing on the moment; it is self-referential.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/>
              <a:t>Dis Exapaton</a:t>
            </a:r>
            <a:r>
              <a:rPr lang="en"/>
              <a:t> vs. </a:t>
            </a:r>
            <a:r>
              <a:rPr lang="en" i="1"/>
              <a:t>Bacchides</a:t>
            </a:r>
            <a:r>
              <a:rPr lang="en"/>
              <a:t>: Case #2 (</a:t>
            </a:r>
            <a:r>
              <a:rPr lang="en" i="1"/>
              <a:t>Dis Exapaton</a:t>
            </a:r>
            <a:r>
              <a:rPr lang="en"/>
              <a:t>, 18-30)</a:t>
            </a:r>
            <a:endParaRPr/>
          </a:p>
        </p:txBody>
      </p:sp>
      <p:pic>
        <p:nvPicPr>
          <p:cNvPr id="128" name="Google Shape;12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2950" y="1800375"/>
            <a:ext cx="2709225" cy="2397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64926" y="2116523"/>
            <a:ext cx="5179074" cy="176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>
            <a:spLocks noGrp="1"/>
          </p:cNvSpPr>
          <p:nvPr>
            <p:ph type="title"/>
          </p:nvPr>
        </p:nvSpPr>
        <p:spPr>
          <a:xfrm>
            <a:off x="311700" y="4357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/>
              <a:t>Dis Exapaton</a:t>
            </a:r>
            <a:r>
              <a:rPr lang="en"/>
              <a:t> vs. </a:t>
            </a:r>
            <a:r>
              <a:rPr lang="en" i="1"/>
              <a:t>Bacchides</a:t>
            </a:r>
            <a:r>
              <a:rPr lang="en"/>
              <a:t>: Case #2 (</a:t>
            </a:r>
            <a:r>
              <a:rPr lang="en" i="1"/>
              <a:t>Bacchides</a:t>
            </a:r>
            <a:r>
              <a:rPr lang="en"/>
              <a:t>, 500-522)</a:t>
            </a:r>
            <a:endParaRPr/>
          </a:p>
        </p:txBody>
      </p:sp>
      <p:pic>
        <p:nvPicPr>
          <p:cNvPr id="135" name="Google Shape;13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60850"/>
            <a:ext cx="3016090" cy="3830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43765" y="1160850"/>
            <a:ext cx="4688533" cy="383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 on Case Study #2</a:t>
            </a:r>
            <a:endParaRPr/>
          </a:p>
        </p:txBody>
      </p:sp>
      <p:sp>
        <p:nvSpPr>
          <p:cNvPr id="142" name="Google Shape;142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These passages show remarkable difference in their aim.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Menander focuses in on the potential of what his </a:t>
            </a:r>
            <a:r>
              <a:rPr lang="en" i="1" dirty="0" err="1"/>
              <a:t>adulescens</a:t>
            </a:r>
            <a:r>
              <a:rPr lang="en" i="1" dirty="0"/>
              <a:t> </a:t>
            </a:r>
            <a:r>
              <a:rPr lang="en" dirty="0"/>
              <a:t>will say to his lover.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This broken speech within speech has the actor mimic Chrysis.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Plautus extends the soliloquy; internal battle.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His conflicting emotions create space for new jokes, </a:t>
            </a:r>
            <a:r>
              <a:rPr lang="en" i="1" dirty="0"/>
              <a:t>paraprosdokian</a:t>
            </a:r>
            <a:r>
              <a:rPr lang="en" dirty="0"/>
              <a:t>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The thematic undertone is the same.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Each scene serves a different purpose in the narrative.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Conclusions</a:t>
            </a:r>
            <a:endParaRPr/>
          </a:p>
        </p:txBody>
      </p:sp>
      <p:sp>
        <p:nvSpPr>
          <p:cNvPr id="148" name="Google Shape;148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With all of this in mind, it is clear that Plautus is using his source material with a careful attention to his audience.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He translates Menander wholesale, when he can, but makes adaptations for the expectations of his audience.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Plautus carefully works around the missing features in his own genre.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Plautus is carefully blending New Comedy with native Italic drama to create a vibrant and creative adaptation of older works.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Bibliography</a:t>
            </a:r>
            <a:endParaRPr/>
          </a:p>
        </p:txBody>
      </p:sp>
      <p:sp>
        <p:nvSpPr>
          <p:cNvPr id="154" name="Google Shape;154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440"/>
              <a:buNone/>
            </a:pPr>
            <a:r>
              <a:rPr lang="en" sz="1420" dirty="0"/>
              <a:t>Bain, D. 1979. “</a:t>
            </a:r>
            <a:r>
              <a:rPr lang="en" sz="1420" i="1" dirty="0"/>
              <a:t>Plautus </a:t>
            </a:r>
            <a:r>
              <a:rPr lang="en" sz="1420" i="1" dirty="0" err="1"/>
              <a:t>vortit</a:t>
            </a:r>
            <a:r>
              <a:rPr lang="en" sz="1420" i="1" dirty="0"/>
              <a:t> </a:t>
            </a:r>
            <a:r>
              <a:rPr lang="en" sz="1420" i="1" dirty="0" err="1"/>
              <a:t>barbare</a:t>
            </a:r>
            <a:r>
              <a:rPr lang="en" sz="1420" i="1" dirty="0"/>
              <a:t>:</a:t>
            </a:r>
            <a:r>
              <a:rPr lang="en" sz="1420" dirty="0"/>
              <a:t> Plautus, </a:t>
            </a:r>
            <a:r>
              <a:rPr lang="en" sz="1420" i="1" dirty="0" err="1"/>
              <a:t>Bacchides</a:t>
            </a:r>
            <a:r>
              <a:rPr lang="en" sz="1420" dirty="0"/>
              <a:t> 526–61 and Menander, </a:t>
            </a:r>
            <a:r>
              <a:rPr lang="en" sz="1420" i="1" dirty="0"/>
              <a:t>Dis </a:t>
            </a:r>
            <a:r>
              <a:rPr lang="en" sz="1420" i="1" dirty="0" err="1"/>
              <a:t>exapaton</a:t>
            </a:r>
            <a:r>
              <a:rPr lang="en" sz="1420" dirty="0"/>
              <a:t> 102–12.” In </a:t>
            </a:r>
            <a:r>
              <a:rPr lang="en" sz="1420" i="1" dirty="0"/>
              <a:t>Creative Imitation and Latin literature</a:t>
            </a:r>
            <a:r>
              <a:rPr lang="en" sz="1420" dirty="0"/>
              <a:t>, eds.</a:t>
            </a:r>
            <a:r>
              <a:rPr lang="en" sz="1420" i="1" dirty="0"/>
              <a:t> </a:t>
            </a:r>
            <a:r>
              <a:rPr lang="en" sz="1420" dirty="0"/>
              <a:t>D. West and T. Woodman, 17–34. Cambridge: Cambridge University Press. </a:t>
            </a:r>
            <a:endParaRPr sz="142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rPr lang="en" sz="1420" dirty="0" err="1"/>
              <a:t>Barbiero</a:t>
            </a:r>
            <a:r>
              <a:rPr lang="en" sz="1420" dirty="0"/>
              <a:t>, E. A. 2016. “‘Dissing’ the </a:t>
            </a:r>
            <a:r>
              <a:rPr lang="en" sz="1420" dirty="0" err="1"/>
              <a:t>Δὶς</a:t>
            </a:r>
            <a:r>
              <a:rPr lang="en" sz="1420" dirty="0"/>
              <a:t> </a:t>
            </a:r>
            <a:r>
              <a:rPr lang="en" sz="1420" dirty="0" err="1"/>
              <a:t>ἐξ</a:t>
            </a:r>
            <a:r>
              <a:rPr lang="en" sz="1420" dirty="0"/>
              <a:t>απα</a:t>
            </a:r>
            <a:r>
              <a:rPr lang="en" sz="1420" dirty="0" err="1"/>
              <a:t>τῶν</a:t>
            </a:r>
            <a:r>
              <a:rPr lang="en" sz="1420" dirty="0"/>
              <a:t>: Comic One-Upmanship in Plautus’ </a:t>
            </a:r>
            <a:r>
              <a:rPr lang="en" sz="1420" i="1" dirty="0" err="1"/>
              <a:t>Bacchides</a:t>
            </a:r>
            <a:r>
              <a:rPr lang="en" sz="1420" dirty="0"/>
              <a:t>.” </a:t>
            </a:r>
            <a:r>
              <a:rPr lang="en" sz="1420" i="1" dirty="0"/>
              <a:t>Mnemosyne </a:t>
            </a:r>
            <a:r>
              <a:rPr lang="en" sz="1420" dirty="0"/>
              <a:t>69: 648-67.</a:t>
            </a:r>
            <a:endParaRPr sz="142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rPr lang="en" sz="1420" dirty="0"/>
              <a:t>Christenson, D. 2020. “Plautus: </a:t>
            </a:r>
            <a:r>
              <a:rPr lang="en" sz="1420" i="1" dirty="0" err="1"/>
              <a:t>Pseudolus</a:t>
            </a:r>
            <a:r>
              <a:rPr lang="en" sz="1420" dirty="0"/>
              <a:t>.” Cambridge: Cambridge University Press.</a:t>
            </a:r>
            <a:endParaRPr sz="142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rPr lang="en" sz="1420" dirty="0"/>
              <a:t>Clark, J.R., 1976. “Structure and Symmetry in the </a:t>
            </a:r>
            <a:r>
              <a:rPr lang="en" sz="1420" i="1" dirty="0" err="1"/>
              <a:t>Bacchides</a:t>
            </a:r>
            <a:r>
              <a:rPr lang="en" sz="1420" dirty="0"/>
              <a:t> of Plautus.” </a:t>
            </a:r>
            <a:r>
              <a:rPr lang="en" sz="1420" i="1" dirty="0"/>
              <a:t>Transactions of the American Philological Association </a:t>
            </a:r>
            <a:r>
              <a:rPr lang="en" sz="1420" dirty="0"/>
              <a:t>106: 85-96.</a:t>
            </a:r>
            <a:endParaRPr sz="142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rPr lang="en" sz="1420" dirty="0"/>
              <a:t>Damen M. 1992. “Translating Scenes: Plautus’ Adaptation of Menander’s </a:t>
            </a:r>
            <a:r>
              <a:rPr lang="en" sz="1420" i="1" dirty="0"/>
              <a:t>Dis </a:t>
            </a:r>
            <a:r>
              <a:rPr lang="en" sz="1420" i="1" dirty="0" err="1"/>
              <a:t>exapaton</a:t>
            </a:r>
            <a:r>
              <a:rPr lang="en" sz="1420" dirty="0"/>
              <a:t>.” </a:t>
            </a:r>
            <a:r>
              <a:rPr lang="en" sz="1420" i="1" dirty="0"/>
              <a:t>Phoenix</a:t>
            </a:r>
            <a:r>
              <a:rPr lang="en" sz="1420" dirty="0"/>
              <a:t> 46: 205–31.</a:t>
            </a:r>
            <a:endParaRPr sz="142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rPr lang="en" sz="1420" dirty="0"/>
              <a:t>Damen, M., 1995. “‘By the Gods, Boy … Stop Bothering Me! Can’t You Tell Menander from Plautus?’ or How </a:t>
            </a:r>
            <a:r>
              <a:rPr lang="en" sz="1420" i="1" dirty="0"/>
              <a:t>Dis </a:t>
            </a:r>
            <a:r>
              <a:rPr lang="en" sz="1420" i="1" dirty="0" err="1"/>
              <a:t>Exapaton</a:t>
            </a:r>
            <a:r>
              <a:rPr lang="en" sz="1420" i="1" dirty="0"/>
              <a:t> </a:t>
            </a:r>
            <a:r>
              <a:rPr lang="en" sz="1420" dirty="0"/>
              <a:t>Does not Help us Understand </a:t>
            </a:r>
            <a:r>
              <a:rPr lang="en" sz="1420" i="1" dirty="0" err="1"/>
              <a:t>Bacchides</a:t>
            </a:r>
            <a:r>
              <a:rPr lang="en" sz="1420" dirty="0"/>
              <a:t>.” </a:t>
            </a:r>
            <a:r>
              <a:rPr lang="en" sz="1420" i="1" dirty="0" err="1"/>
              <a:t>Antichthon</a:t>
            </a:r>
            <a:r>
              <a:rPr lang="en" sz="1420" i="1" dirty="0"/>
              <a:t> </a:t>
            </a:r>
            <a:r>
              <a:rPr lang="en" sz="1420" dirty="0"/>
              <a:t>29: 15-29.</a:t>
            </a:r>
            <a:endParaRPr sz="1420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SzPts val="440"/>
              <a:buNone/>
            </a:pPr>
            <a:endParaRPr sz="92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Bibliography (cont.)</a:t>
            </a:r>
            <a:endParaRPr/>
          </a:p>
        </p:txBody>
      </p:sp>
      <p:sp>
        <p:nvSpPr>
          <p:cNvPr id="160" name="Google Shape;160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"/>
              <a:buFont typeface="Arial"/>
              <a:buNone/>
            </a:pPr>
            <a:r>
              <a:rPr lang="en" sz="1400" dirty="0"/>
              <a:t>Fontaine, M. 2014. “Between Two Paradigms: Plautus.” In </a:t>
            </a:r>
            <a:r>
              <a:rPr lang="en" sz="1400" i="1" dirty="0"/>
              <a:t>The Oxford Handbook of Greek and Roman Comedy</a:t>
            </a:r>
            <a:r>
              <a:rPr lang="en" sz="1400" dirty="0"/>
              <a:t>, eds. M. Fontaine and A. </a:t>
            </a:r>
            <a:r>
              <a:rPr lang="en" sz="1400" dirty="0" err="1"/>
              <a:t>Scafuro</a:t>
            </a:r>
            <a:r>
              <a:rPr lang="en" sz="1400" dirty="0"/>
              <a:t>, 516-37. Oxford: Oxford University Press.</a:t>
            </a:r>
            <a:endParaRPr sz="162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440"/>
              <a:buFont typeface="Arial"/>
              <a:buNone/>
            </a:pPr>
            <a:r>
              <a:rPr lang="en" sz="1420" dirty="0"/>
              <a:t>Goldberg, S. 1990. “Act to Action in Plautus’ </a:t>
            </a:r>
            <a:r>
              <a:rPr lang="en" sz="1420" i="1" dirty="0" err="1"/>
              <a:t>Bacchides</a:t>
            </a:r>
            <a:r>
              <a:rPr lang="en" sz="1420" dirty="0"/>
              <a:t>.” </a:t>
            </a:r>
            <a:r>
              <a:rPr lang="en" sz="1420" i="1" dirty="0"/>
              <a:t>Classical Philology</a:t>
            </a:r>
            <a:r>
              <a:rPr lang="en" sz="1420" dirty="0"/>
              <a:t> 85: 191–201.</a:t>
            </a:r>
            <a:endParaRPr sz="142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440"/>
              <a:buFont typeface="Arial"/>
              <a:buNone/>
            </a:pPr>
            <a:r>
              <a:rPr lang="en" sz="1420" dirty="0"/>
              <a:t>Lloyd, R.B., 1963. “Two Prologues: Menander and Plautus.” </a:t>
            </a:r>
            <a:r>
              <a:rPr lang="en" sz="1420" i="1" dirty="0"/>
              <a:t>The American Journal of Philology</a:t>
            </a:r>
            <a:r>
              <a:rPr lang="en" sz="1420" dirty="0"/>
              <a:t>, 84: 146-61.</a:t>
            </a:r>
            <a:endParaRPr sz="142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440"/>
              <a:buFont typeface="Arial"/>
              <a:buNone/>
            </a:pPr>
            <a:r>
              <a:rPr lang="en" sz="1420" dirty="0"/>
              <a:t>Maurice, L., 2013. “‘</a:t>
            </a:r>
            <a:r>
              <a:rPr lang="en" sz="1420" i="1" dirty="0" err="1"/>
              <a:t>Contaminatio</a:t>
            </a:r>
            <a:r>
              <a:rPr lang="en" sz="1420" dirty="0"/>
              <a:t>’ and Adaptation: The Modern Reception of Ancient Drama as an Aid to Understanding Roman Comedy.” </a:t>
            </a:r>
            <a:r>
              <a:rPr lang="en" sz="1420" i="1" dirty="0"/>
              <a:t>Bulletin of the Institute of Classical Studies</a:t>
            </a:r>
            <a:r>
              <a:rPr lang="en" sz="1420" dirty="0"/>
              <a:t>, Supplement: 445-65.</a:t>
            </a:r>
            <a:endParaRPr sz="1420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440"/>
              <a:buFont typeface="Arial"/>
              <a:buNone/>
            </a:pPr>
            <a:r>
              <a:rPr lang="en" sz="1420" dirty="0"/>
              <a:t>Owens, W.M., 1994. “The Third Deception in </a:t>
            </a:r>
            <a:r>
              <a:rPr lang="en" sz="1420" i="1" dirty="0" err="1"/>
              <a:t>Bacchides</a:t>
            </a:r>
            <a:r>
              <a:rPr lang="en" sz="1420" dirty="0"/>
              <a:t>: </a:t>
            </a:r>
            <a:r>
              <a:rPr lang="en" sz="1420" i="1" dirty="0"/>
              <a:t>Fides </a:t>
            </a:r>
            <a:r>
              <a:rPr lang="en" sz="1420" dirty="0"/>
              <a:t>and Plautus' Originality.” </a:t>
            </a:r>
            <a:r>
              <a:rPr lang="en" sz="1420" i="1" dirty="0"/>
              <a:t>The American Journal of Philology</a:t>
            </a:r>
            <a:r>
              <a:rPr lang="en" sz="1420" dirty="0"/>
              <a:t> 115: 381-407.</a:t>
            </a:r>
            <a:endParaRPr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Translation vs. Adaptation: On the Translation Practices of Plautus</a:t>
            </a:r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Is Plautus merely rendering a Greek New Comedy into Latin?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i="1"/>
              <a:t>Plautus vortit barbare</a:t>
            </a:r>
            <a:r>
              <a:rPr lang="en"/>
              <a:t>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Or is Plautus adapting a Greek New Comedy for a Latin audience?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If Plautus is drawing from one or more sources, how closely does he adhere to his sources; how does he differ?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Early Attitudes</a:t>
            </a:r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Many early scholars of Roman comedy were unsure how to treat Plautus, whether as a close translator of Greek sources, or as an author taking extreme adaptive liberty.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The former would present Plautus as an invaluable source for lost Greek New Comedy.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The latter would highlight his creativity as an author.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 err="1"/>
              <a:t>contaminatio</a:t>
            </a:r>
            <a:r>
              <a:rPr lang="en" dirty="0"/>
              <a:t>: A “Writing” Process</a:t>
            </a:r>
            <a:endParaRPr dirty="0"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-Friedrich Leo argued for </a:t>
            </a:r>
            <a:r>
              <a:rPr lang="en" i="1" dirty="0" err="1"/>
              <a:t>contaminatio</a:t>
            </a:r>
            <a:r>
              <a:rPr lang="en" dirty="0"/>
              <a:t> to explain the relationship between Roman comedic authors and their Greek sources, with a special emphasis on Plautus.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- </a:t>
            </a:r>
            <a:r>
              <a:rPr lang="en" i="1" dirty="0" err="1"/>
              <a:t>contaminatio</a:t>
            </a:r>
            <a:r>
              <a:rPr lang="en" i="1" dirty="0"/>
              <a:t> </a:t>
            </a:r>
            <a:r>
              <a:rPr lang="en" dirty="0"/>
              <a:t>is a process where an author combines material from multiple sources in one play.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Eduard Fraenkel</a:t>
            </a:r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Fraenkel worked with newly discovered papyri of Menander in 1922, along with comparisons to Terence, to reconstruct the amount of creative liberty that Plautus took with his sources.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He found that Terence, while making small structural changes, was far closer in plot to Menander.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In contrast, Plautus was found to embellish more, in addition to structural changes.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Fraenkel’s Findings: Plautine Features</a:t>
            </a:r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Amplified and Exaggerated Dialogue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Stereotypical Opening Monologue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Riddling Identification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Puns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Formal Language: legal, governmental, and religious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Military Language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Roman Theater and Greek Sources: Explanations for Adaptations</a:t>
            </a:r>
            <a:endParaRPr dirty="0"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At least some of Plautus’ adaptations can be explained by the features of Roman and Greek theater.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Act breaks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Chorus </a:t>
            </a:r>
            <a:r>
              <a:rPr lang="en" dirty="0" err="1"/>
              <a:t>betwe</a:t>
            </a:r>
            <a:r>
              <a:rPr lang="en-US" dirty="0"/>
              <a:t>e</a:t>
            </a:r>
            <a:r>
              <a:rPr lang="en" dirty="0"/>
              <a:t>n acts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Neither feature exists in Roman Drama.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Plautus must fill these gaps.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Cover monologues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Bridge monologues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Roman Adaptation</a:t>
            </a:r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Further, because Roman comedy often contains songs, the switch in metrical form can act in the same way as a cover or bridge monologue.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Iambic trimeter vs. Trochaic septenarii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Menander also prefers to capture the substance of an entrance, rather than manner.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Plautus instead focuses on the manner of introduction, and edits parts of Menander to switch entrances and exits for this aim.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>
            <a:spLocks noGrp="1"/>
          </p:cNvSpPr>
          <p:nvPr>
            <p:ph type="title"/>
          </p:nvPr>
        </p:nvSpPr>
        <p:spPr>
          <a:xfrm>
            <a:off x="311700" y="4543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/>
              <a:t>Dis </a:t>
            </a:r>
            <a:r>
              <a:rPr lang="en" i="1" dirty="0" err="1"/>
              <a:t>Exapaton</a:t>
            </a:r>
            <a:r>
              <a:rPr lang="en" dirty="0"/>
              <a:t> vs. </a:t>
            </a:r>
            <a:r>
              <a:rPr lang="en" i="1" dirty="0" err="1"/>
              <a:t>Bacchides</a:t>
            </a:r>
            <a:r>
              <a:rPr lang="en" dirty="0"/>
              <a:t>: Case #1 (</a:t>
            </a:r>
            <a:r>
              <a:rPr lang="en" i="1" dirty="0"/>
              <a:t>Dis </a:t>
            </a:r>
            <a:r>
              <a:rPr lang="en" i="1" dirty="0" err="1"/>
              <a:t>Exapaton</a:t>
            </a:r>
            <a:r>
              <a:rPr lang="en" dirty="0"/>
              <a:t> 102-12)</a:t>
            </a:r>
            <a:endParaRPr dirty="0"/>
          </a:p>
        </p:txBody>
      </p:sp>
      <p:pic>
        <p:nvPicPr>
          <p:cNvPr id="108" name="Google Shape;10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3825" y="1349463"/>
            <a:ext cx="3867250" cy="244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53475" y="1351949"/>
            <a:ext cx="4519184" cy="244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1106</Words>
  <Application>Microsoft Macintosh PowerPoint</Application>
  <PresentationFormat>On-screen Show (16:9)</PresentationFormat>
  <Paragraphs>81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Oswald</vt:lpstr>
      <vt:lpstr>Arial</vt:lpstr>
      <vt:lpstr>Average</vt:lpstr>
      <vt:lpstr>Slate</vt:lpstr>
      <vt:lpstr>Plautus As Translator: Translation and Adaptation in Roman Comedy</vt:lpstr>
      <vt:lpstr>Translation vs. Adaptation: On the Translation Practices of Plautus</vt:lpstr>
      <vt:lpstr>Early Attitudes</vt:lpstr>
      <vt:lpstr>contaminatio: A “Writing” Process</vt:lpstr>
      <vt:lpstr>Eduard Fraenkel</vt:lpstr>
      <vt:lpstr>Fraenkel’s Findings: Plautine Features</vt:lpstr>
      <vt:lpstr>Roman Theater and Greek Sources: Explanations for Adaptations</vt:lpstr>
      <vt:lpstr>Roman Adaptation</vt:lpstr>
      <vt:lpstr>Dis Exapaton vs. Bacchides: Case #1 (Dis Exapaton 102-12)</vt:lpstr>
      <vt:lpstr>Dis Exapaton vs. Bacchides: Case #1 (Bacchides 534-9, 559-61)</vt:lpstr>
      <vt:lpstr>Notes on Case Study #1</vt:lpstr>
      <vt:lpstr>Dis Exapaton vs. Bacchides: Case #2 (Dis Exapaton, 18-30)</vt:lpstr>
      <vt:lpstr>Dis Exapaton vs. Bacchides: Case #2 (Bacchides, 500-522)</vt:lpstr>
      <vt:lpstr>Notes on Case Study #2</vt:lpstr>
      <vt:lpstr>Conclusions</vt:lpstr>
      <vt:lpstr>Bibliography</vt:lpstr>
      <vt:lpstr>Bibliography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Christenson, David M - (christed)</cp:lastModifiedBy>
  <cp:revision>37</cp:revision>
  <dcterms:modified xsi:type="dcterms:W3CDTF">2024-09-17T14:23:40Z</dcterms:modified>
</cp:coreProperties>
</file>