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8" r:id="rId7"/>
    <p:sldId id="263" r:id="rId8"/>
    <p:sldId id="269" r:id="rId9"/>
    <p:sldId id="270" r:id="rId10"/>
    <p:sldId id="265" r:id="rId11"/>
    <p:sldId id="264" r:id="rId12"/>
    <p:sldId id="267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77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85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F4C2-7168-48BF-87CB-160664602E92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5325-AA0C-4243-957D-58023EE2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4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7E89-C7C3-2956-54DC-3B5BEFCF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EC9F5-0B3F-F697-F16E-C9F40630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C688C-B985-C668-BAF8-9DE6F76E8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C6BEE-9B9C-729A-C0E1-B1335D144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8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F39AE-8183-FA80-DF7A-784D2C540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85976-7B6E-D357-90C3-18565B5A5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D148B-D229-E178-6427-F8831BAD6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DD633-878F-F7C5-FE8E-F22D3AE44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4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0AFD9-5666-6C94-0AC0-3A4ED2830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8C865-57CA-7C0F-111C-66F0FC36B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61BCA-7B17-3529-6CB6-C9BDE8BFD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50A93-BE3D-C0BB-FB8F-01F704E5D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4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DB46C-F93E-97AA-0E10-A39A0664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D9136-C0B2-84F2-5F44-1ADA425FE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4A43D-B2FB-F7E6-C4CC-DA01454DB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4F7F-7A85-2370-76FF-A694BF8C9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1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D32D1-C1A3-2EBB-9115-C4490785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76DF6-1EA8-10BC-3FFF-2528A962B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10630-6905-FE71-74C9-12D6DAA9C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F8A00-270C-2716-9FA5-63537E106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2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19CB-1C9A-CF12-1697-F5557C636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BF13F-7B32-1481-5D94-0AD5138D0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74CC6-1CE5-7F01-485A-ADDD507E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AB62C-341B-6E44-123A-C5DD0283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3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979AC-2D5C-1634-60B4-2E7BDBAE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E9579-039B-21D2-E823-175DF2B80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E69E8-A523-2907-966C-29FDBC12B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2E767-0D5D-4214-DBCA-29547D3B6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8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Teacher’s name</a:t>
            </a:r>
          </a:p>
          <a:p>
            <a:pPr lvl="0"/>
            <a:r>
              <a:rPr lang="en-US" dirty="0"/>
              <a:t>School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/Obser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DATA/ OBSERVATIONS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Works Cited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9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microsoft.com/office/2017/06/relationships/model3d" Target="../media/model3d2.glb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microsoft.com/office/2017/06/relationships/model3d" Target="../media/model3d2.glb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microsoft.com/office/2017/06/relationships/model3d" Target="../media/model3d2.glb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016736"/>
            <a:ext cx="11520000" cy="180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16200000" rotWithShape="0">
                    <a:schemeClr val="tx1"/>
                  </a:outerShdw>
                </a:effectLst>
              </a:rPr>
              <a:t>Humor in Terence</a:t>
            </a:r>
          </a:p>
        </p:txBody>
      </p:sp>
      <p:sp>
        <p:nvSpPr>
          <p:cNvPr id="23" name="Author's contact details">
            <a:extLst>
              <a:ext uri="{FF2B5EF4-FFF2-40B4-BE49-F238E27FC236}">
                <a16:creationId xmlns:a16="http://schemas.microsoft.com/office/drawing/2014/main" id="{F43A3CE6-1060-4EEC-AB5A-19160A9BE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000" y="5562600"/>
            <a:ext cx="11519450" cy="75406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/>
                  </a:outerShdw>
                </a:effectLst>
              </a:rPr>
              <a:t>By: Christopher Lee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Male bust 2">
                <a:extLst>
                  <a:ext uri="{FF2B5EF4-FFF2-40B4-BE49-F238E27FC236}">
                    <a16:creationId xmlns:a16="http://schemas.microsoft.com/office/drawing/2014/main" id="{32085DD2-4CA0-927C-7A28-7901026F92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9854104"/>
                  </p:ext>
                </p:extLst>
              </p:nvPr>
            </p:nvGraphicFramePr>
            <p:xfrm>
              <a:off x="6493164" y="2510045"/>
              <a:ext cx="1278651" cy="198191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78651" cy="1981910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2594" ay="74425" az="89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573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Male bust 2">
                <a:extLst>
                  <a:ext uri="{FF2B5EF4-FFF2-40B4-BE49-F238E27FC236}">
                    <a16:creationId xmlns:a16="http://schemas.microsoft.com/office/drawing/2014/main" id="{32085DD2-4CA0-927C-7A28-7901026F92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3164" y="2510045"/>
                <a:ext cx="1278651" cy="1981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ale bust 1">
                <a:extLst>
                  <a:ext uri="{FF2B5EF4-FFF2-40B4-BE49-F238E27FC236}">
                    <a16:creationId xmlns:a16="http://schemas.microsoft.com/office/drawing/2014/main" id="{DB1F6869-5BD0-9F78-0E03-57A6E93762A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89953260"/>
                  </p:ext>
                </p:extLst>
              </p:nvPr>
            </p:nvGraphicFramePr>
            <p:xfrm>
              <a:off x="4232393" y="2115047"/>
              <a:ext cx="1501081" cy="262790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01081" cy="2627906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6847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ale bust 1">
                <a:extLst>
                  <a:ext uri="{FF2B5EF4-FFF2-40B4-BE49-F238E27FC236}">
                    <a16:creationId xmlns:a16="http://schemas.microsoft.com/office/drawing/2014/main" id="{DB1F6869-5BD0-9F78-0E03-57A6E9376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2393" y="2115047"/>
                <a:ext cx="1501081" cy="26279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E2DA1C27-5057-401D-906D-83E8FF5F98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7A94E8D-53DF-4547-B0C9-F532832DC0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Anderson, W. S. 1995. “The Roman Transformation of Greek Domestic Comedy.”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Classical World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88: 171–80.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Cairns, D., ed. 2005.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Body Language in the Greek and Roman Worlds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Swansea: Classical Press of Wales. 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Cardoso, I. T. 2019. “Comic Technique.”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Cambridge Companion to Roman Comedy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ed. M. T. Dinter, 120-35. Cambridge: 	Cambridge University Press. 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Duckworth, G. E. 1952.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Nature of Roman Comedy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Princeton: Princeton University Press.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Ehrman, Radd K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1985. “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Terentian Prologues and the Parabases of Old Comedy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Latomus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44,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370–6. 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Goldberg, S. M. 1982. “Terence and the Death of Comedy.”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Comparative Drama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16: 312-24. 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Knorr, O. 2007. “Metatheatrical Humor in the Comedies of Terence.”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Terentius Poeta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eds. P.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Kruschwitz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W. Ehlers, and F.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Felgentreu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	141-8. Munich: C. H. Beck Verlag. 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Lowe, J. C. B. 2009. “Terence and the Running-Slave Routine.” 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Rheinisches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Museum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fūr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Philologie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152: 225-34. 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Rand, E. K. 1932 “The Art of Terence’s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Eunuchus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Transactions and Proceedings of the American Philological Association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63: 54–72. 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Klein, S.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2015. “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Actions Speak Louder than Words: Mute Characters in Roman Comedy.”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Classical Journal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111: 53–66. 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Vincent, H. 2013. “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Fabula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Stataria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Language and Humor in Terence.”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Companion to Terence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eds. A.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Augoustakis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A. Traill, 69-88. 	Malden, MA: Blackwell Publishing. 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Tyrannosaurus Rex">
                <a:extLst>
                  <a:ext uri="{FF2B5EF4-FFF2-40B4-BE49-F238E27FC236}">
                    <a16:creationId xmlns:a16="http://schemas.microsoft.com/office/drawing/2014/main" id="{1ACA5E72-2797-BCDD-6843-CC369B8266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8203674"/>
                  </p:ext>
                </p:extLst>
              </p:nvPr>
            </p:nvGraphicFramePr>
            <p:xfrm>
              <a:off x="9372600" y="-12192"/>
              <a:ext cx="3508111" cy="242430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08111" cy="2424304"/>
                    </a:xfrm>
                    <a:prstGeom prst="rect">
                      <a:avLst/>
                    </a:prstGeom>
                  </am3d:spPr>
                  <am3d:camera>
                    <am3d:pos x="0" y="0" z="547681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658" d="1000000"/>
                    <am3d:preTrans dx="-1198853" dy="-8714774" dz="1906754"/>
                    <am3d:scale>
                      <am3d:sx n="1000000" d="1000000"/>
                      <am3d:sy n="1000000" d="1000000"/>
                      <am3d:sz n="1000000" d="1000000"/>
                    </am3d:scale>
                    <am3d:rot ax="-332586" ay="-2773962" az="2405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6869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Tyrannosaurus Rex">
                <a:extLst>
                  <a:ext uri="{FF2B5EF4-FFF2-40B4-BE49-F238E27FC236}">
                    <a16:creationId xmlns:a16="http://schemas.microsoft.com/office/drawing/2014/main" id="{1ACA5E72-2797-BCDD-6843-CC369B8266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72600" y="-12192"/>
                <a:ext cx="3508111" cy="24243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311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3143491" y="1143000"/>
            <a:ext cx="609600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0764E9-9C33-9954-9873-4A2642F9035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3997" y="2209800"/>
            <a:ext cx="2712003" cy="45354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Plautus: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dd personification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ntithetical sequences of diminutives and superlatives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Neologisms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leonastic frequentatives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ord-play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He Funny?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E70A6CFD-BCA9-13A7-6AEE-DFB0F57CC5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2355510"/>
                  </p:ext>
                </p:extLst>
              </p:nvPr>
            </p:nvGraphicFramePr>
            <p:xfrm>
              <a:off x="522922" y="3257558"/>
              <a:ext cx="1839278" cy="35471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9278" cy="354717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4640125" ay="5098381" az="46372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E70A6CFD-BCA9-13A7-6AEE-DFB0F57CC5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22" y="3257558"/>
                <a:ext cx="1839278" cy="3547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AFC8406F-0DA5-7CAA-58E6-3409792EC5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5972022"/>
                  </p:ext>
                </p:extLst>
              </p:nvPr>
            </p:nvGraphicFramePr>
            <p:xfrm>
              <a:off x="9906000" y="3334591"/>
              <a:ext cx="1656977" cy="34472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977" cy="3447273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860135" ay="-5007955" az="-85477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AFC8406F-0DA5-7CAA-58E6-3409792EC5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6000" y="3334591"/>
                <a:ext cx="1656977" cy="344727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090A907-41EB-EE5D-FE2A-3542F69AA5C6}"/>
              </a:ext>
            </a:extLst>
          </p:cNvPr>
          <p:cNvSpPr txBox="1">
            <a:spLocks/>
          </p:cNvSpPr>
          <p:nvPr/>
        </p:nvSpPr>
        <p:spPr>
          <a:xfrm>
            <a:off x="6305648" y="2091639"/>
            <a:ext cx="2712003" cy="4535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Terence: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“Terence is recognized for his elegant style, for his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ars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, and for his skill in characterization, on the subject of Terence’s humor, we find little.” (Vincent 2013, 70)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“Verbal humor of the 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</a:rPr>
              <a:t>Plautine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type is extremely rare in Terence; the characters of his plays, even the slaves, were too seriously engaged in the dramatic problems … to have time to indulge in jesting and pleasantries” (Duckworth 1952, 356).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BF92C-752F-F794-4BD9-263EA99C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9185ED0B-E012-648C-8FF3-CD15C85BBD28}"/>
              </a:ext>
            </a:extLst>
          </p:cNvPr>
          <p:cNvSpPr/>
          <p:nvPr/>
        </p:nvSpPr>
        <p:spPr>
          <a:xfrm>
            <a:off x="3143491" y="1143000"/>
            <a:ext cx="609600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940B1C05-3EB9-5DFC-547E-81E8D6BE6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He Funny?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73329E91-AD45-DD30-0FBD-AE3E6EEEB4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0060030"/>
                  </p:ext>
                </p:extLst>
              </p:nvPr>
            </p:nvGraphicFramePr>
            <p:xfrm>
              <a:off x="163557" y="3619012"/>
              <a:ext cx="2558006" cy="282426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58006" cy="282426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3025966" ay="110364" az="13347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73329E91-AD45-DD30-0FBD-AE3E6EEEB4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557" y="3619012"/>
                <a:ext cx="2558006" cy="2824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50CC075A-79AF-ECC8-1CEB-C147011EC4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7336150"/>
                  </p:ext>
                </p:extLst>
              </p:nvPr>
            </p:nvGraphicFramePr>
            <p:xfrm>
              <a:off x="9648883" y="3467910"/>
              <a:ext cx="2171210" cy="31806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1210" cy="3180634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2599967" ay="70898" az="6688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50CC075A-79AF-ECC8-1CEB-C147011EC4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8883" y="3467910"/>
                <a:ext cx="2171210" cy="318063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2462B-C75D-52FE-F742-AFC7F2DF31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52801" y="2116427"/>
            <a:ext cx="5715000" cy="4535488"/>
          </a:xfrm>
        </p:spPr>
        <p:txBody>
          <a:bodyPr>
            <a:normAutofit/>
          </a:bodyPr>
          <a:lstStyle/>
          <a:p>
            <a:r>
              <a:rPr lang="en-US" sz="2000" b="0" i="1" dirty="0">
                <a:solidFill>
                  <a:schemeClr val="bg1"/>
                </a:solidFill>
                <a:effectLst/>
              </a:rPr>
              <a:t>Tu quoque,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tu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in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summis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, o dimidiate Menander,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0" i="1" dirty="0" err="1">
                <a:solidFill>
                  <a:schemeClr val="bg1"/>
                </a:solidFill>
                <a:effectLst/>
              </a:rPr>
              <a:t>Poneris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, et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merito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, puri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sermonis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amator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.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0" i="1" dirty="0" err="1">
                <a:solidFill>
                  <a:schemeClr val="bg1"/>
                </a:solidFill>
                <a:effectLst/>
              </a:rPr>
              <a:t>Lenibus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atque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utinam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scriptis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adiuncta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foret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vis,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0" i="1" dirty="0" err="1">
                <a:solidFill>
                  <a:schemeClr val="bg1"/>
                </a:solidFill>
                <a:effectLst/>
              </a:rPr>
              <a:t>Comica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ut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aequato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virtus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polleret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honore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effectLst/>
              </a:rPr>
              <a:t>Cum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Graecis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neve​ hac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despectus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parte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iaceres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!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effectLst/>
              </a:rPr>
              <a:t>Unum hoc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maceror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ac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doleo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tibi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desse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, 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Terenti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Julius Caesar, quoted by Suetonius (</a:t>
            </a:r>
            <a:r>
              <a:rPr lang="en-US" sz="1400" i="1" dirty="0">
                <a:solidFill>
                  <a:schemeClr val="bg1"/>
                </a:solidFill>
              </a:rPr>
              <a:t>Vita </a:t>
            </a:r>
            <a:r>
              <a:rPr lang="en-US" sz="1400" i="1" dirty="0" err="1">
                <a:solidFill>
                  <a:schemeClr val="bg1"/>
                </a:solidFill>
              </a:rPr>
              <a:t>Terenti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000"/>
                </a:solidFill>
              </a:rPr>
              <a:t>“And you too are placed amongst the greatest, O half-Menander,</a:t>
            </a:r>
          </a:p>
          <a:p>
            <a:r>
              <a:rPr lang="en-US" sz="1400" dirty="0">
                <a:solidFill>
                  <a:srgbClr val="FFC000"/>
                </a:solidFill>
              </a:rPr>
              <a:t>And deservedly, a lover of pure language.</a:t>
            </a:r>
          </a:p>
          <a:p>
            <a:r>
              <a:rPr lang="en-US" sz="1400" dirty="0">
                <a:solidFill>
                  <a:srgbClr val="FFC000"/>
                </a:solidFill>
              </a:rPr>
              <a:t>But would that your gentle verses had force as well,</a:t>
            </a:r>
          </a:p>
          <a:p>
            <a:r>
              <a:rPr lang="en-US" sz="1400" dirty="0">
                <a:solidFill>
                  <a:srgbClr val="FFC000"/>
                </a:solidFill>
              </a:rPr>
              <a:t>So that your comic virtue might have equal honor</a:t>
            </a:r>
          </a:p>
          <a:p>
            <a:r>
              <a:rPr lang="en-US" sz="1400" dirty="0">
                <a:solidFill>
                  <a:srgbClr val="FFC000"/>
                </a:solidFill>
              </a:rPr>
              <a:t>With the Greeks, so that you might not be scorned and neglected on this point!</a:t>
            </a:r>
          </a:p>
          <a:p>
            <a:r>
              <a:rPr lang="en-US" sz="1400" dirty="0">
                <a:solidFill>
                  <a:srgbClr val="FFC000"/>
                </a:solidFill>
              </a:rPr>
              <a:t>It hurts and pains me that you are missing this one quality, Terence.”</a:t>
            </a:r>
          </a:p>
        </p:txBody>
      </p:sp>
    </p:spTree>
    <p:extLst>
      <p:ext uri="{BB962C8B-B14F-4D97-AF65-F5344CB8AC3E}">
        <p14:creationId xmlns:p14="http://schemas.microsoft.com/office/powerpoint/2010/main" val="235488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9ECF6-6B9E-7D9C-72C7-E3660556C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55E4F658-B4DE-8300-F83B-58FD4BC1BF2F}"/>
              </a:ext>
            </a:extLst>
          </p:cNvPr>
          <p:cNvSpPr/>
          <p:nvPr/>
        </p:nvSpPr>
        <p:spPr>
          <a:xfrm>
            <a:off x="2895600" y="1143000"/>
            <a:ext cx="6343891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38BEF-B152-EFC3-45FB-2F0EB4BF96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3997" y="2209800"/>
            <a:ext cx="5614987" cy="45354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Iterative Phonetics: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R </a:t>
            </a:r>
            <a:r>
              <a:rPr lang="en-US" sz="1800" dirty="0">
                <a:solidFill>
                  <a:schemeClr val="bg1"/>
                </a:solidFill>
              </a:rPr>
              <a:t>and M repetition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nil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est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quod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malim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quam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illam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totam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familiam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dari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mi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obviam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, /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ego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iram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hanc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in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eos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evomam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omnem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(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Adelphoe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 311-12)</a:t>
            </a:r>
            <a:endParaRPr lang="en-US" sz="1800" b="0" i="1" u="none" strike="noStrike" dirty="0">
              <a:solidFill>
                <a:schemeClr val="bg1"/>
              </a:solidFill>
              <a:effectLst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Terminal Alliteration</a:t>
            </a:r>
            <a:endParaRPr lang="en-US" sz="1800" b="0" u="none" strike="noStrike" dirty="0">
              <a:solidFill>
                <a:schemeClr val="bg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animam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primum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exstinguerem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tum autem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Syrum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inpulsorem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(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Adelphoe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314-15)</a:t>
            </a:r>
            <a:endParaRPr lang="en-US" sz="1800" b="0" i="1" u="none" strike="noStrike" dirty="0">
              <a:solidFill>
                <a:schemeClr val="bg1"/>
              </a:solidFill>
              <a:effectLst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Iterative near-repetition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Segmentation Pun:</a:t>
            </a:r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bg1"/>
                </a:solidFill>
              </a:rPr>
              <a:t>s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xstillaveris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v. 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sex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stillaveris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u="none" strike="noStrike" dirty="0">
                <a:solidFill>
                  <a:schemeClr val="bg1"/>
                </a:solidFill>
                <a:effectLst/>
              </a:rPr>
              <a:t>(</a:t>
            </a:r>
            <a:r>
              <a:rPr lang="en-US" sz="1800" i="1" dirty="0" err="1">
                <a:solidFill>
                  <a:schemeClr val="bg1"/>
                </a:solidFill>
              </a:rPr>
              <a:t>Phormio</a:t>
            </a:r>
            <a:r>
              <a:rPr lang="en-US" sz="1800" dirty="0">
                <a:solidFill>
                  <a:schemeClr val="bg1"/>
                </a:solidFill>
              </a:rPr>
              <a:t> 975)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04D79E39-DA18-C245-9D63-7C8FEDD9A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Sound and Semantics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2E80CA1E-4AC4-6A25-A5B9-05493A129C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922" y="3257558"/>
              <a:ext cx="1839278" cy="35471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9278" cy="354717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4640125" ay="5098381" az="46372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2E80CA1E-4AC4-6A25-A5B9-05493A129C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22" y="3257558"/>
                <a:ext cx="1839278" cy="3547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74191010-296C-2CA4-4613-EF443A1C73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6000" y="3334591"/>
              <a:ext cx="1656977" cy="34472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977" cy="3447273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860135" ay="-5007955" az="-85477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74191010-296C-2CA4-4613-EF443A1C73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6000" y="3334591"/>
                <a:ext cx="1656977" cy="34472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58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CE26A-45E8-57D5-10F1-9FB582CBE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5474ECC2-5781-3088-3B3B-206A88A8B12B}"/>
              </a:ext>
            </a:extLst>
          </p:cNvPr>
          <p:cNvSpPr/>
          <p:nvPr/>
        </p:nvSpPr>
        <p:spPr>
          <a:xfrm>
            <a:off x="2895600" y="1143000"/>
            <a:ext cx="6343891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F0A3ED-AC62-B43A-849E-03A5088C9C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3997" y="2209800"/>
            <a:ext cx="5614987" cy="45354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 err="1">
                <a:solidFill>
                  <a:schemeClr val="bg1"/>
                </a:solidFill>
                <a:effectLst/>
              </a:rPr>
              <a:t>Eunuchus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317–18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chemeClr val="bg1"/>
                </a:solidFill>
                <a:effectLst/>
              </a:rPr>
              <a:t>nova </a:t>
            </a:r>
            <a:r>
              <a:rPr lang="en-US" sz="2000" b="0" i="1" u="none" strike="noStrike" dirty="0" err="1">
                <a:solidFill>
                  <a:schemeClr val="bg1"/>
                </a:solidFill>
                <a:effectLst/>
              </a:rPr>
              <a:t>figura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u="none" strike="noStrike" dirty="0" err="1">
                <a:solidFill>
                  <a:schemeClr val="bg1"/>
                </a:solidFill>
                <a:effectLst/>
              </a:rPr>
              <a:t>oris</a:t>
            </a:r>
            <a:endParaRPr lang="en-US" sz="2000" b="0" i="1" u="none" strike="noStrike" dirty="0">
              <a:solidFill>
                <a:schemeClr val="bg1"/>
              </a:solidFill>
              <a:effectLst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chemeClr val="bg1"/>
                </a:solidFill>
                <a:effectLst/>
              </a:rPr>
              <a:t>color </a:t>
            </a:r>
            <a:r>
              <a:rPr lang="en-US" sz="2000" b="0" i="1" u="none" strike="noStrike" dirty="0" err="1">
                <a:solidFill>
                  <a:schemeClr val="bg1"/>
                </a:solidFill>
                <a:effectLst/>
              </a:rPr>
              <a:t>verus</a:t>
            </a:r>
            <a:endParaRPr lang="en-US" sz="2000" i="1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chemeClr val="bg1"/>
                </a:solidFill>
                <a:effectLst/>
              </a:rPr>
              <a:t>corpus solidum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Sexual undertones</a:t>
            </a:r>
            <a:endParaRPr lang="en-US" sz="2000" b="0" i="1" u="none" strike="noStrike" dirty="0">
              <a:solidFill>
                <a:schemeClr val="bg1"/>
              </a:solidFill>
              <a:effectLst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 err="1">
                <a:solidFill>
                  <a:schemeClr val="bg1"/>
                </a:solidFill>
                <a:effectLst/>
              </a:rPr>
              <a:t>suci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</a:rPr>
              <a:t> plenum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l-GR" sz="2000" b="0" i="0" u="none" strike="noStrike" dirty="0">
                <a:solidFill>
                  <a:schemeClr val="bg1"/>
                </a:solidFill>
                <a:effectLst/>
              </a:rPr>
              <a:t>σῦκον</a:t>
            </a:r>
            <a:r>
              <a:rPr lang="en-US" sz="2000" i="1" dirty="0">
                <a:solidFill>
                  <a:schemeClr val="bg1"/>
                </a:solidFill>
              </a:rPr>
              <a:t> – fig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Bilingual humor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D2BF77A9-846C-CB62-D8A6-65CCCB887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Double Entendre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B3FEEBF7-64B6-CD55-F273-9616C9466E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1871154"/>
                  </p:ext>
                </p:extLst>
              </p:nvPr>
            </p:nvGraphicFramePr>
            <p:xfrm>
              <a:off x="-27502" y="1676400"/>
              <a:ext cx="3629232" cy="509594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29232" cy="5095941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315725" ay="-103621" az="-95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4741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B3FEEBF7-64B6-CD55-F273-9616C9466E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502" y="1676400"/>
                <a:ext cx="3629232" cy="5095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FE88ED03-2286-49BC-3CA4-87B07A12C4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9357085"/>
                  </p:ext>
                </p:extLst>
              </p:nvPr>
            </p:nvGraphicFramePr>
            <p:xfrm>
              <a:off x="8590272" y="1338876"/>
              <a:ext cx="3561938" cy="54334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561938" cy="5433465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302439" ay="456423" az="4013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9427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FE88ED03-2286-49BC-3CA4-87B07A12C4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90272" y="1338876"/>
                <a:ext cx="3561938" cy="54334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6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6ED65-0F17-3FBC-AE72-C9F838F9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51D7C7E8-54D1-E905-241F-2914CB81B65F}"/>
              </a:ext>
            </a:extLst>
          </p:cNvPr>
          <p:cNvSpPr/>
          <p:nvPr/>
        </p:nvSpPr>
        <p:spPr>
          <a:xfrm>
            <a:off x="2895600" y="1143000"/>
            <a:ext cx="6343891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EAADA6-731C-3850-B871-7E48E574F7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3997" y="2209800"/>
            <a:ext cx="5614987" cy="45354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o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Demea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, /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istuc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est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sapere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, non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quod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ante pedes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modost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/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videre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sed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etiam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illa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quae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futura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sunt / </a:t>
            </a: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prospicere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!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i="1" dirty="0">
                <a:solidFill>
                  <a:schemeClr val="bg1"/>
                </a:solidFill>
              </a:rPr>
              <a:t>Ad</a:t>
            </a:r>
            <a:r>
              <a:rPr lang="en-US" sz="1800" dirty="0">
                <a:solidFill>
                  <a:schemeClr val="bg1"/>
                </a:solidFill>
              </a:rPr>
              <a:t>. 385-8)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quod est ante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pedes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nemo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spectat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caeli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scrutantur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plagas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br>
              <a:rPr lang="fr-FR" sz="1800" b="0" i="1" u="none" strike="noStrike" dirty="0">
                <a:solidFill>
                  <a:schemeClr val="bg1"/>
                </a:solidFill>
                <a:effectLst/>
              </a:rPr>
            </a:br>
            <a:r>
              <a:rPr lang="fr-FR" sz="1800" b="0" u="none" strike="noStrike" dirty="0">
                <a:solidFill>
                  <a:schemeClr val="bg1"/>
                </a:solidFill>
                <a:effectLst/>
              </a:rPr>
              <a:t>(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</a:rPr>
              <a:t>Cic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Div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. 2.13.1)</a:t>
            </a:r>
            <a:br>
              <a:rPr lang="en-US" sz="1800" b="0" i="0" u="none" strike="noStrike" dirty="0">
                <a:solidFill>
                  <a:schemeClr val="bg1"/>
                </a:solidFill>
                <a:effectLst/>
              </a:rPr>
            </a:br>
            <a:br>
              <a:rPr lang="en-US" sz="18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1800" dirty="0">
                <a:solidFill>
                  <a:srgbClr val="FFC000"/>
                </a:solidFill>
              </a:rPr>
              <a:t>“</a:t>
            </a:r>
            <a:r>
              <a:rPr lang="en-US" sz="1800" b="0" i="0" u="none" strike="noStrike" dirty="0">
                <a:solidFill>
                  <a:srgbClr val="FFC000"/>
                </a:solidFill>
                <a:effectLst/>
              </a:rPr>
              <a:t>what is at one’s feet, no one sees, but they peer intently at the regions of the sky”</a:t>
            </a:r>
            <a:endParaRPr lang="en-US" sz="2000" i="1" dirty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Subversion of stock roles: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bg1"/>
                </a:solidFill>
              </a:rPr>
              <a:t>Hecyra</a:t>
            </a:r>
            <a:endParaRPr lang="en-US" sz="2000" i="1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bg1"/>
                </a:solidFill>
              </a:rPr>
              <a:t>Adelphoe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1A7C8636-CD2B-D58B-2DFA-29B7AC456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Parody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77F3575F-5B4C-A924-98B8-B97AE0EEF96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922" y="3257558"/>
              <a:ext cx="1839278" cy="35471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9278" cy="354717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4640125" ay="5098381" az="46372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77F3575F-5B4C-A924-98B8-B97AE0EEF9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22" y="3257558"/>
                <a:ext cx="1839278" cy="3547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4BE8AFC1-B17F-EA1D-E328-AD3D3B3E65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6000" y="3334591"/>
              <a:ext cx="1656977" cy="34472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977" cy="3447273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860135" ay="-5007955" az="-85477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4BE8AFC1-B17F-EA1D-E328-AD3D3B3E6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6000" y="3334591"/>
                <a:ext cx="1656977" cy="34472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871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92812-4A07-7804-CDE9-4B00A5E2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E6A09A9-2C8F-AFC5-F1E3-542D121910D0}"/>
              </a:ext>
            </a:extLst>
          </p:cNvPr>
          <p:cNvSpPr/>
          <p:nvPr/>
        </p:nvSpPr>
        <p:spPr>
          <a:xfrm>
            <a:off x="3143491" y="1143000"/>
            <a:ext cx="609600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A36818-FCDA-44C6-BCD9-7F8682CD56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3997" y="2209800"/>
            <a:ext cx="5614987" cy="45354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Sed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haec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omnia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perinde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sunt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aguntur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. </a:t>
            </a:r>
            <a:b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</a:br>
            <a:r>
              <a:rPr lang="en-US" sz="2000" i="1" dirty="0">
                <a:solidFill>
                  <a:schemeClr val="bg1"/>
                </a:solidFill>
                <a:latin typeface="Georgia" panose="02040502050405020303" pitchFamily="18" charset="0"/>
              </a:rPr>
              <a:t>Actio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inquam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dicendo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una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dominatur. </a:t>
            </a:r>
            <a:r>
              <a:rPr lang="en-US" sz="1400" dirty="0">
                <a:solidFill>
                  <a:schemeClr val="bg1"/>
                </a:solidFill>
              </a:rPr>
              <a:t>Cicero, </a:t>
            </a:r>
            <a:r>
              <a:rPr lang="en-US" sz="1400" i="1" dirty="0">
                <a:solidFill>
                  <a:schemeClr val="bg1"/>
                </a:solidFill>
              </a:rPr>
              <a:t>De </a:t>
            </a:r>
            <a:r>
              <a:rPr lang="en-US" sz="1400" i="1" dirty="0" err="1">
                <a:solidFill>
                  <a:schemeClr val="bg1"/>
                </a:solidFill>
              </a:rPr>
              <a:t>Oratore</a:t>
            </a:r>
            <a:r>
              <a:rPr lang="en-US" sz="1400" i="1" dirty="0">
                <a:solidFill>
                  <a:schemeClr val="bg1"/>
                </a:solidFill>
              </a:rPr>
              <a:t> 213</a:t>
            </a:r>
          </a:p>
          <a:p>
            <a:r>
              <a:rPr lang="en-US" sz="1800" dirty="0">
                <a:solidFill>
                  <a:srgbClr val="FFC000"/>
                </a:solidFill>
              </a:rPr>
              <a:t>“ </a:t>
            </a:r>
            <a:r>
              <a:rPr lang="en-US" sz="1800" b="0" i="0" dirty="0">
                <a:solidFill>
                  <a:srgbClr val="FFC000"/>
                </a:solidFill>
                <a:effectLst/>
              </a:rPr>
              <a:t>But all these parts of oratory are just as they are delivered. Acting, I say, has the sole dominion in speaking”</a:t>
            </a:r>
            <a:endParaRPr lang="en-US" sz="1800" i="1" dirty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bg1"/>
                </a:solidFill>
              </a:rPr>
              <a:t>Servus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currens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stock scene</a:t>
            </a:r>
            <a:endParaRPr lang="en-US" sz="2000" i="1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Lengthy entrance monologue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Overly enthusiastic threats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Exaggerated self-importance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Hasty, breathless, disorderly, cloaked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C04BA651-D41A-CE12-6B1A-A4D0A920E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861543"/>
            <a:ext cx="11520000" cy="1224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Humor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680DC9F5-8A16-7B89-5C65-D680B2B092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6713047"/>
                  </p:ext>
                </p:extLst>
              </p:nvPr>
            </p:nvGraphicFramePr>
            <p:xfrm>
              <a:off x="78578" y="3257557"/>
              <a:ext cx="1839278" cy="35471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9278" cy="354717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4640125" ay="5098381" az="46372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680DC9F5-8A16-7B89-5C65-D680B2B092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78" y="3257557"/>
                <a:ext cx="1839278" cy="3547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C1ED85CA-6AE4-53C2-8642-923DD754FC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881066"/>
                  </p:ext>
                </p:extLst>
              </p:nvPr>
            </p:nvGraphicFramePr>
            <p:xfrm>
              <a:off x="10390005" y="3307510"/>
              <a:ext cx="1656977" cy="34472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977" cy="3447273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860135" ay="-5007955" az="-85477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C1ED85CA-6AE4-53C2-8642-923DD754FC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90005" y="3307510"/>
                <a:ext cx="1656977" cy="3447273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phic 3" descr="Juggler with solid fill">
            <a:extLst>
              <a:ext uri="{FF2B5EF4-FFF2-40B4-BE49-F238E27FC236}">
                <a16:creationId xmlns:a16="http://schemas.microsoft.com/office/drawing/2014/main" id="{E2ADFB84-4135-8579-1671-F4CA16CB9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8509" y="3733800"/>
            <a:ext cx="1224000" cy="1224000"/>
          </a:xfrm>
          <a:prstGeom prst="rect">
            <a:avLst/>
          </a:prstGeom>
        </p:spPr>
      </p:pic>
      <p:pic>
        <p:nvPicPr>
          <p:cNvPr id="6" name="Graphic 5" descr="Joker hat with solid fill">
            <a:extLst>
              <a:ext uri="{FF2B5EF4-FFF2-40B4-BE49-F238E27FC236}">
                <a16:creationId xmlns:a16="http://schemas.microsoft.com/office/drawing/2014/main" id="{977D2769-C25D-6A28-0DBA-13876DDA5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1293" y="2667000"/>
            <a:ext cx="914400" cy="914400"/>
          </a:xfrm>
          <a:prstGeom prst="rect">
            <a:avLst/>
          </a:prstGeom>
        </p:spPr>
      </p:pic>
      <p:pic>
        <p:nvPicPr>
          <p:cNvPr id="7" name="Graphic 6" descr="Joker hat with solid fill">
            <a:extLst>
              <a:ext uri="{FF2B5EF4-FFF2-40B4-BE49-F238E27FC236}">
                <a16:creationId xmlns:a16="http://schemas.microsoft.com/office/drawing/2014/main" id="{4CE92495-6262-BE7D-9929-01BF208625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017" y="2667000"/>
            <a:ext cx="914400" cy="914400"/>
          </a:xfrm>
          <a:prstGeom prst="rect">
            <a:avLst/>
          </a:prstGeom>
        </p:spPr>
      </p:pic>
      <p:pic>
        <p:nvPicPr>
          <p:cNvPr id="12" name="Graphic 11" descr="Clown with solid fill">
            <a:extLst>
              <a:ext uri="{FF2B5EF4-FFF2-40B4-BE49-F238E27FC236}">
                <a16:creationId xmlns:a16="http://schemas.microsoft.com/office/drawing/2014/main" id="{2679D180-8A9B-63C4-1410-B0DD4E8828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8146" y="3652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9B146-F9D4-2148-065B-0A4C995F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75BABEC6-74A7-7CA3-46A4-7097DC145F2A}"/>
              </a:ext>
            </a:extLst>
          </p:cNvPr>
          <p:cNvSpPr/>
          <p:nvPr/>
        </p:nvSpPr>
        <p:spPr>
          <a:xfrm>
            <a:off x="6096" y="1133856"/>
            <a:ext cx="960688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0F6BB5-6957-06CB-CE37-3E2984D20F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2100783"/>
            <a:ext cx="3995211" cy="453548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1500" dirty="0">
                <a:solidFill>
                  <a:schemeClr val="bg1"/>
                </a:solidFill>
              </a:rPr>
              <a:t>Ant: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obsecro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, quid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si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assimulo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?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satinest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?</a:t>
            </a:r>
          </a:p>
          <a:p>
            <a:pPr algn="l"/>
            <a:r>
              <a:rPr lang="en-US" sz="1500" b="0" i="1" dirty="0">
                <a:solidFill>
                  <a:schemeClr val="bg1"/>
                </a:solidFill>
                <a:effectLst/>
              </a:rPr>
              <a:t>       </a:t>
            </a:r>
            <a:r>
              <a:rPr lang="en-US" sz="1500" b="0" i="1" dirty="0">
                <a:solidFill>
                  <a:srgbClr val="FFC000"/>
                </a:solidFill>
                <a:effectLst/>
              </a:rPr>
              <a:t>“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I beg you, what if I pretend? Would that do?”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Get: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garris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. </a:t>
            </a:r>
          </a:p>
          <a:p>
            <a:pPr algn="l"/>
            <a:r>
              <a:rPr lang="en-US" sz="1500" i="1" dirty="0">
                <a:solidFill>
                  <a:schemeClr val="bg1"/>
                </a:solidFill>
              </a:rPr>
              <a:t>        </a:t>
            </a:r>
            <a:r>
              <a:rPr lang="en-US" sz="1500" dirty="0">
                <a:solidFill>
                  <a:srgbClr val="FFC000"/>
                </a:solidFill>
              </a:rPr>
              <a:t>“You’re joking.”</a:t>
            </a:r>
            <a:endParaRPr lang="en-US" sz="1500" b="0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Ant: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voltum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contemplamini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.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em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, /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satine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 sic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est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?</a:t>
            </a:r>
          </a:p>
          <a:p>
            <a:pPr algn="l"/>
            <a:r>
              <a:rPr lang="en-US" sz="1500" b="0" i="1" dirty="0">
                <a:solidFill>
                  <a:schemeClr val="bg1"/>
                </a:solidFill>
                <a:effectLst/>
              </a:rPr>
              <a:t>        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“Look at my expression. </a:t>
            </a:r>
            <a:r>
              <a:rPr lang="en-US" sz="1500" b="0" i="1" dirty="0">
                <a:solidFill>
                  <a:srgbClr val="FFC000"/>
                </a:solidFill>
                <a:effectLst/>
              </a:rPr>
              <a:t>Em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, is this all right?”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Get: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non.</a:t>
            </a:r>
            <a:r>
              <a:rPr lang="en-US" sz="1500" i="1" dirty="0">
                <a:solidFill>
                  <a:schemeClr val="bg1"/>
                </a:solidFill>
              </a:rPr>
              <a:t>		</a:t>
            </a:r>
            <a:r>
              <a:rPr lang="en-US" sz="1500" dirty="0">
                <a:solidFill>
                  <a:srgbClr val="FFC000"/>
                </a:solidFill>
              </a:rPr>
              <a:t>“NO.”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Ant: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quid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si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 sic?	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“What about this?”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Get: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propemodum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.	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“Nearly.”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Ant: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quid sic?	</a:t>
            </a:r>
            <a:r>
              <a:rPr lang="en-US" sz="1500" dirty="0">
                <a:solidFill>
                  <a:srgbClr val="FFC000"/>
                </a:solidFill>
              </a:rPr>
              <a:t>“Or this?”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pPr algn="l"/>
            <a:r>
              <a:rPr lang="en-US" sz="1500" dirty="0">
                <a:solidFill>
                  <a:schemeClr val="bg1"/>
                </a:solidFill>
              </a:rPr>
              <a:t>Get:</a:t>
            </a:r>
            <a:r>
              <a:rPr lang="en-US" sz="15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sat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est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: /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em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istuc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500" b="0" i="1" dirty="0" err="1">
                <a:solidFill>
                  <a:schemeClr val="bg1"/>
                </a:solidFill>
                <a:effectLst/>
              </a:rPr>
              <a:t>serva</a:t>
            </a:r>
            <a:r>
              <a:rPr lang="en-US" sz="1500" b="0" i="1" dirty="0">
                <a:solidFill>
                  <a:schemeClr val="bg1"/>
                </a:solidFill>
                <a:effectLst/>
              </a:rPr>
              <a:t>.</a:t>
            </a:r>
          </a:p>
          <a:p>
            <a:pPr algn="l"/>
            <a:r>
              <a:rPr lang="en-US" sz="1500" b="0" i="1" dirty="0">
                <a:solidFill>
                  <a:schemeClr val="bg1"/>
                </a:solidFill>
                <a:effectLst/>
              </a:rPr>
              <a:t>       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“Very well, </a:t>
            </a:r>
            <a:r>
              <a:rPr lang="en-US" sz="1500" b="0" i="1" dirty="0" err="1">
                <a:solidFill>
                  <a:srgbClr val="FFC000"/>
                </a:solidFill>
                <a:effectLst/>
              </a:rPr>
              <a:t>em</a:t>
            </a:r>
            <a:r>
              <a:rPr lang="en-US" sz="1500" b="0" dirty="0">
                <a:solidFill>
                  <a:srgbClr val="FFC000"/>
                </a:solidFill>
                <a:effectLst/>
              </a:rPr>
              <a:t>, keep that one”</a:t>
            </a:r>
            <a:endParaRPr lang="en-US" sz="1500" b="0" i="1" dirty="0">
              <a:solidFill>
                <a:srgbClr val="FFC000"/>
              </a:solidFill>
              <a:effectLst/>
            </a:endParaRPr>
          </a:p>
          <a:p>
            <a:r>
              <a:rPr lang="en-US" sz="2000" i="1" dirty="0" err="1">
                <a:solidFill>
                  <a:schemeClr val="bg1"/>
                </a:solidFill>
              </a:rPr>
              <a:t>Phormio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210-13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72B8473A-85D3-2CB7-7997-B4B93EB1E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1543"/>
            <a:ext cx="9612976" cy="1224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Humor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79CF1200-B406-0DFB-5E36-51D945028E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4151601"/>
                  </p:ext>
                </p:extLst>
              </p:nvPr>
            </p:nvGraphicFramePr>
            <p:xfrm>
              <a:off x="8551356" y="2851330"/>
              <a:ext cx="2596043" cy="36230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96043" cy="3623050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114034" ay="-2683406" az="-8026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79CF1200-B406-0DFB-5E36-51D945028E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1356" y="2851330"/>
                <a:ext cx="2596043" cy="3623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307C6C9F-8CBF-DF49-5C52-1E0D207F9F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7610073"/>
                  </p:ext>
                </p:extLst>
              </p:nvPr>
            </p:nvGraphicFramePr>
            <p:xfrm>
              <a:off x="9849378" y="3058344"/>
              <a:ext cx="2342622" cy="34282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42622" cy="3428228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425398" ay="-2707367" az="-30221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307C6C9F-8CBF-DF49-5C52-1E0D207F9F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49378" y="3058344"/>
                <a:ext cx="2342622" cy="342822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A4A6FB3-9111-E9E4-8B94-FD3A670A2EEA}"/>
              </a:ext>
            </a:extLst>
          </p:cNvPr>
          <p:cNvSpPr txBox="1">
            <a:spLocks/>
          </p:cNvSpPr>
          <p:nvPr/>
        </p:nvSpPr>
        <p:spPr>
          <a:xfrm>
            <a:off x="4340174" y="2079770"/>
            <a:ext cx="4464603" cy="453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E204B90-C031-1B73-B2D6-217C233C8AB9}"/>
              </a:ext>
            </a:extLst>
          </p:cNvPr>
          <p:cNvSpPr txBox="1">
            <a:spLocks/>
          </p:cNvSpPr>
          <p:nvPr/>
        </p:nvSpPr>
        <p:spPr>
          <a:xfrm>
            <a:off x="4688813" y="2090277"/>
            <a:ext cx="4464603" cy="45354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>
                <a:solidFill>
                  <a:schemeClr val="bg1"/>
                </a:solidFill>
              </a:rPr>
              <a:t>Pho</a:t>
            </a:r>
            <a:r>
              <a:rPr lang="fr-FR" sz="1800" dirty="0">
                <a:solidFill>
                  <a:schemeClr val="bg1"/>
                </a:solidFill>
              </a:rPr>
              <a:t>: 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nunc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gestus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mihi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uoltusque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est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capiundus</a:t>
            </a:r>
            <a:r>
              <a:rPr lang="fr-FR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fr-FR" sz="1800" b="0" i="1" u="none" strike="noStrike" dirty="0" err="1">
                <a:solidFill>
                  <a:schemeClr val="bg1"/>
                </a:solidFill>
                <a:effectLst/>
              </a:rPr>
              <a:t>nouos</a:t>
            </a:r>
            <a:endParaRPr lang="fr-FR" sz="1800" b="0" i="1" u="none" strike="noStrike" dirty="0">
              <a:solidFill>
                <a:schemeClr val="bg1"/>
              </a:solidFill>
              <a:effectLst/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(</a:t>
            </a:r>
            <a:r>
              <a:rPr lang="fr-FR" sz="1800" i="1" dirty="0" err="1">
                <a:solidFill>
                  <a:schemeClr val="bg1"/>
                </a:solidFill>
              </a:rPr>
              <a:t>Phormio</a:t>
            </a:r>
            <a:r>
              <a:rPr lang="fr-FR" sz="1800" i="1" dirty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</a:rPr>
              <a:t>890)</a:t>
            </a:r>
          </a:p>
          <a:p>
            <a:r>
              <a:rPr lang="en-US" sz="1800" dirty="0">
                <a:solidFill>
                  <a:srgbClr val="FFC000"/>
                </a:solidFill>
              </a:rPr>
              <a:t>“Now I must get new gestures and a new face”</a:t>
            </a:r>
            <a:endParaRPr lang="fr-FR" sz="18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Metatheatrical?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 of Masks?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Jim Carey doing the Grinch Face without the use of any makeup :  r/oddlyterrifying">
            <a:extLst>
              <a:ext uri="{FF2B5EF4-FFF2-40B4-BE49-F238E27FC236}">
                <a16:creationId xmlns:a16="http://schemas.microsoft.com/office/drawing/2014/main" id="{F9B6A38B-4975-7816-E7EB-292BDBD0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30" y="416231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page">
            <a:extLst>
              <a:ext uri="{FF2B5EF4-FFF2-40B4-BE49-F238E27FC236}">
                <a16:creationId xmlns:a16="http://schemas.microsoft.com/office/drawing/2014/main" id="{9D308AC3-61B6-9000-180C-557574702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95" y="4160740"/>
            <a:ext cx="162953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n page">
            <a:extLst>
              <a:ext uri="{FF2B5EF4-FFF2-40B4-BE49-F238E27FC236}">
                <a16:creationId xmlns:a16="http://schemas.microsoft.com/office/drawing/2014/main" id="{AF42A6E8-FAAC-20FE-6FCC-A86754DC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04" y="5459285"/>
            <a:ext cx="1732606" cy="11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im Carrey | Idea Wiki | Fandom">
            <a:extLst>
              <a:ext uri="{FF2B5EF4-FFF2-40B4-BE49-F238E27FC236}">
                <a16:creationId xmlns:a16="http://schemas.microsoft.com/office/drawing/2014/main" id="{27273922-D64D-3D2F-0962-43AE3481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7"/>
          <a:stretch/>
        </p:blipFill>
        <p:spPr bwMode="auto">
          <a:xfrm>
            <a:off x="5053118" y="5452994"/>
            <a:ext cx="1299077" cy="11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666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56DA0-8A95-1FCE-E810-9E18D6460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C6177ED1-A4C8-4E5D-9D96-49B085A62395}"/>
              </a:ext>
            </a:extLst>
          </p:cNvPr>
          <p:cNvSpPr/>
          <p:nvPr/>
        </p:nvSpPr>
        <p:spPr>
          <a:xfrm>
            <a:off x="5029199" y="1143000"/>
            <a:ext cx="2133603" cy="10668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le bust 1">
                <a:extLst>
                  <a:ext uri="{FF2B5EF4-FFF2-40B4-BE49-F238E27FC236}">
                    <a16:creationId xmlns:a16="http://schemas.microsoft.com/office/drawing/2014/main" id="{CC6E4E6D-7442-9989-584E-615E900BEE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1398532"/>
                  </p:ext>
                </p:extLst>
              </p:nvPr>
            </p:nvGraphicFramePr>
            <p:xfrm>
              <a:off x="4033362" y="3263900"/>
              <a:ext cx="1839278" cy="35471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9278" cy="3547178"/>
                    </a:xfrm>
                    <a:prstGeom prst="rect">
                      <a:avLst/>
                    </a:prstGeom>
                  </am3d:spPr>
                  <am3d:camera>
                    <am3d:pos x="0" y="0" z="64596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213" d="1000000"/>
                    <am3d:preTrans dx="194639" dy="-18014123" dz="2164009"/>
                    <am3d:scale>
                      <am3d:sx n="1000000" d="1000000"/>
                      <am3d:sy n="1000000" d="1000000"/>
                      <am3d:sz n="1000000" d="1000000"/>
                    </am3d:scale>
                    <am3d:rot ax="4640125" ay="5098381" az="46372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310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le bust 1">
                <a:extLst>
                  <a:ext uri="{FF2B5EF4-FFF2-40B4-BE49-F238E27FC236}">
                    <a16:creationId xmlns:a16="http://schemas.microsoft.com/office/drawing/2014/main" id="{CC6E4E6D-7442-9989-584E-615E900BEE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3362" y="3263900"/>
                <a:ext cx="1839278" cy="354717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DECCD6B5-B39C-B725-B2EC-04DD259BC484}"/>
              </a:ext>
            </a:extLst>
          </p:cNvPr>
          <p:cNvSpPr/>
          <p:nvPr/>
        </p:nvSpPr>
        <p:spPr>
          <a:xfrm>
            <a:off x="0" y="1143000"/>
            <a:ext cx="502920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663F19-AC35-1A6B-6E2A-8FA26BEA62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1" y="2197100"/>
            <a:ext cx="4800600" cy="453548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1" dirty="0">
                <a:solidFill>
                  <a:schemeClr val="bg1"/>
                </a:solidFill>
                <a:effectLst/>
              </a:rPr>
              <a:t>primum </a:t>
            </a:r>
            <a:r>
              <a:rPr lang="en-US" sz="1800" b="0" i="1" dirty="0" err="1">
                <a:solidFill>
                  <a:schemeClr val="bg1"/>
                </a:solidFill>
                <a:effectLst/>
              </a:rPr>
              <a:t>aedis</a:t>
            </a:r>
            <a:r>
              <a:rPr lang="en-US" sz="18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dirty="0" err="1">
                <a:solidFill>
                  <a:schemeClr val="bg1"/>
                </a:solidFill>
                <a:effectLst/>
              </a:rPr>
              <a:t>expugnabo</a:t>
            </a:r>
            <a:r>
              <a:rPr lang="en-US" sz="1800" b="0" i="1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b="0" dirty="0">
                <a:solidFill>
                  <a:schemeClr val="bg1"/>
                </a:solidFill>
                <a:effectLst/>
              </a:rPr>
              <a:t>(773)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1" dirty="0" err="1">
                <a:solidFill>
                  <a:schemeClr val="bg1"/>
                </a:solidFill>
                <a:effectLst/>
              </a:rPr>
              <a:t>virginem</a:t>
            </a:r>
            <a:r>
              <a:rPr lang="en-US" sz="18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1" dirty="0" err="1">
                <a:solidFill>
                  <a:schemeClr val="bg1"/>
                </a:solidFill>
                <a:effectLst/>
              </a:rPr>
              <a:t>eripiam</a:t>
            </a:r>
            <a:r>
              <a:rPr lang="en-US" sz="1800" b="0" i="1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dirty="0">
                <a:solidFill>
                  <a:schemeClr val="bg1"/>
                </a:solidFill>
              </a:rPr>
              <a:t>(773)</a:t>
            </a:r>
          </a:p>
          <a:p>
            <a:pPr algn="l"/>
            <a:r>
              <a:rPr lang="en-US" sz="1400" b="0" i="0" dirty="0" err="1">
                <a:solidFill>
                  <a:schemeClr val="bg1"/>
                </a:solidFill>
                <a:effectLst/>
              </a:rPr>
              <a:t>Thr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: 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in medium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huc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agmen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cum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vecti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Donax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; /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tu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Simalio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in sinistrum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cornum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;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tu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Syrisce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in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dexterum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. /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cedo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alios. ubi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centuriost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Sanga et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manipulus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furum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?</a:t>
            </a:r>
          </a:p>
          <a:p>
            <a:pPr algn="l"/>
            <a:r>
              <a:rPr lang="en-US" sz="1400" b="0" i="0" dirty="0">
                <a:solidFill>
                  <a:schemeClr val="bg1"/>
                </a:solidFill>
                <a:effectLst/>
              </a:rPr>
              <a:t>San: 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eccum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adest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. / </a:t>
            </a:r>
          </a:p>
          <a:p>
            <a:pPr algn="l"/>
            <a:r>
              <a:rPr lang="en-US" sz="1400" b="0" i="0" dirty="0" err="1">
                <a:solidFill>
                  <a:schemeClr val="bg1"/>
                </a:solidFill>
                <a:effectLst/>
              </a:rPr>
              <a:t>Thr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: 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quid,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ignave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?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peniculon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pugnare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qui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istum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huc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portes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b="0" i="1" dirty="0" err="1">
                <a:solidFill>
                  <a:schemeClr val="bg1"/>
                </a:solidFill>
                <a:effectLst/>
              </a:rPr>
              <a:t>cogitas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? 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(774-9)</a:t>
            </a:r>
          </a:p>
          <a:p>
            <a:pPr algn="l"/>
            <a:r>
              <a:rPr lang="en-US" sz="1400" dirty="0" err="1">
                <a:solidFill>
                  <a:srgbClr val="FFC000"/>
                </a:solidFill>
              </a:rPr>
              <a:t>Thr</a:t>
            </a:r>
            <a:r>
              <a:rPr lang="en-US" sz="1400" dirty="0">
                <a:solidFill>
                  <a:srgbClr val="FFC000"/>
                </a:solidFill>
              </a:rPr>
              <a:t>: “Get in the center of the line here with your crowbar, </a:t>
            </a:r>
            <a:r>
              <a:rPr lang="en-US" sz="1400" dirty="0" err="1">
                <a:solidFill>
                  <a:srgbClr val="FFC000"/>
                </a:solidFill>
              </a:rPr>
              <a:t>Donax</a:t>
            </a:r>
            <a:r>
              <a:rPr lang="en-US" sz="1400" dirty="0">
                <a:solidFill>
                  <a:srgbClr val="FFC000"/>
                </a:solidFill>
              </a:rPr>
              <a:t>; you, </a:t>
            </a:r>
            <a:r>
              <a:rPr lang="en-US" sz="1400" dirty="0" err="1">
                <a:solidFill>
                  <a:srgbClr val="FFC000"/>
                </a:solidFill>
              </a:rPr>
              <a:t>Simalio</a:t>
            </a:r>
            <a:r>
              <a:rPr lang="en-US" sz="1400" dirty="0">
                <a:solidFill>
                  <a:srgbClr val="FFC000"/>
                </a:solidFill>
              </a:rPr>
              <a:t>, get on the left wing. You, </a:t>
            </a:r>
            <a:r>
              <a:rPr lang="en-US" sz="1400" dirty="0" err="1">
                <a:solidFill>
                  <a:srgbClr val="FFC000"/>
                </a:solidFill>
              </a:rPr>
              <a:t>Syriscus</a:t>
            </a:r>
            <a:r>
              <a:rPr lang="en-US" sz="1400" dirty="0">
                <a:solidFill>
                  <a:srgbClr val="FFC000"/>
                </a:solidFill>
              </a:rPr>
              <a:t>, on the right wing. Bring on the others. Where is the centurion Sanga and his company of thieves?”</a:t>
            </a:r>
          </a:p>
          <a:p>
            <a:pPr algn="l"/>
            <a:r>
              <a:rPr lang="en-US" sz="1400" b="0" i="0" dirty="0">
                <a:solidFill>
                  <a:srgbClr val="FFC000"/>
                </a:solidFill>
                <a:effectLst/>
              </a:rPr>
              <a:t>San:</a:t>
            </a:r>
            <a:r>
              <a:rPr lang="en-US" sz="1400" dirty="0">
                <a:solidFill>
                  <a:srgbClr val="FFC000"/>
                </a:solidFill>
              </a:rPr>
              <a:t> “I am present.”</a:t>
            </a:r>
          </a:p>
          <a:p>
            <a:pPr algn="l"/>
            <a:r>
              <a:rPr lang="en-US" sz="1400" dirty="0" err="1">
                <a:solidFill>
                  <a:srgbClr val="FFC000"/>
                </a:solidFill>
              </a:rPr>
              <a:t>Thr</a:t>
            </a:r>
            <a:r>
              <a:rPr lang="en-US" sz="1400" dirty="0">
                <a:solidFill>
                  <a:srgbClr val="FFC000"/>
                </a:solidFill>
              </a:rPr>
              <a:t>: “What, you knave? Are you thinking to fight with that sponge, which you carry with you here?”</a:t>
            </a:r>
            <a:endParaRPr lang="en-US" sz="1400" b="0" i="0" dirty="0">
              <a:solidFill>
                <a:srgbClr val="FFC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bg1"/>
                </a:solidFill>
              </a:rPr>
              <a:t>nebulo</a:t>
            </a:r>
            <a:r>
              <a:rPr lang="en-US" sz="1800" i="1" dirty="0">
                <a:solidFill>
                  <a:schemeClr val="bg1"/>
                </a:solidFill>
              </a:rPr>
              <a:t> magnus</a:t>
            </a:r>
            <a:r>
              <a:rPr lang="en-US" sz="1800" dirty="0">
                <a:solidFill>
                  <a:schemeClr val="bg1"/>
                </a:solidFill>
              </a:rPr>
              <a:t> (785)</a:t>
            </a:r>
          </a:p>
          <a:p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Eunuchus</a:t>
            </a: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(771–816)</a:t>
            </a:r>
            <a:endParaRPr lang="en-US" sz="1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le bust 2">
                <a:extLst>
                  <a:ext uri="{FF2B5EF4-FFF2-40B4-BE49-F238E27FC236}">
                    <a16:creationId xmlns:a16="http://schemas.microsoft.com/office/drawing/2014/main" id="{8F16D5DF-F8DE-F75C-A930-F290C09E8D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5124951"/>
                  </p:ext>
                </p:extLst>
              </p:nvPr>
            </p:nvGraphicFramePr>
            <p:xfrm>
              <a:off x="6477000" y="3332076"/>
              <a:ext cx="1656977" cy="34472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977" cy="3447273"/>
                    </a:xfrm>
                    <a:prstGeom prst="rect">
                      <a:avLst/>
                    </a:prstGeom>
                  </am3d:spPr>
                  <am3d:camera>
                    <am3d:pos x="0" y="0" z="60875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93" d="1000000"/>
                    <am3d:preTrans dx="557" dy="-17996648" dz="-503"/>
                    <am3d:scale>
                      <am3d:sx n="1000000" d="1000000"/>
                      <am3d:sy n="1000000" d="1000000"/>
                      <am3d:sz n="1000000" d="1000000"/>
                    </am3d:scale>
                    <am3d:rot ax="860135" ay="-5007955" az="-85477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80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le bust 2">
                <a:extLst>
                  <a:ext uri="{FF2B5EF4-FFF2-40B4-BE49-F238E27FC236}">
                    <a16:creationId xmlns:a16="http://schemas.microsoft.com/office/drawing/2014/main" id="{8F16D5DF-F8DE-F75C-A930-F290C09E8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77000" y="3332076"/>
                <a:ext cx="1656977" cy="344727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EDAD5C1D-A5F3-D2AF-479B-23085121307D}"/>
              </a:ext>
            </a:extLst>
          </p:cNvPr>
          <p:cNvSpPr/>
          <p:nvPr/>
        </p:nvSpPr>
        <p:spPr>
          <a:xfrm>
            <a:off x="7162802" y="1143000"/>
            <a:ext cx="5029200" cy="571500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2669D09A-C549-7831-9F9F-74CA398A2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922" y="861543"/>
            <a:ext cx="11333078" cy="1224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Knockabout Scenes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9E27C59-5DFE-EA00-48FF-643EAE582AF3}"/>
              </a:ext>
            </a:extLst>
          </p:cNvPr>
          <p:cNvSpPr txBox="1">
            <a:spLocks/>
          </p:cNvSpPr>
          <p:nvPr/>
        </p:nvSpPr>
        <p:spPr>
          <a:xfrm>
            <a:off x="7207799" y="2091024"/>
            <a:ext cx="4800600" cy="4535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Sannio</a:t>
            </a:r>
            <a:r>
              <a:rPr lang="en-US" sz="1800" dirty="0">
                <a:solidFill>
                  <a:schemeClr val="bg1"/>
                </a:solidFill>
              </a:rPr>
              <a:t> –</a:t>
            </a:r>
            <a:endParaRPr lang="en-US" sz="1800" b="0" u="none" strike="noStrike" dirty="0">
              <a:solidFill>
                <a:schemeClr val="bg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iniuriam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(162)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</a:rPr>
              <a:t>ius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(164)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iusiurandum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(165)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iniuria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(166)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Aeschinus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1800" b="0" i="1" dirty="0">
                <a:solidFill>
                  <a:schemeClr val="bg1"/>
                </a:solidFill>
                <a:effectLst/>
              </a:rPr>
              <a:t>ne mora sit, si innuerim, quin pugnus continuo in mala </a:t>
            </a:r>
            <a:r>
              <a:rPr lang="it-IT" sz="1800" b="0" i="1" dirty="0" err="1">
                <a:solidFill>
                  <a:schemeClr val="bg1"/>
                </a:solidFill>
                <a:effectLst/>
              </a:rPr>
              <a:t>haereat</a:t>
            </a:r>
            <a:r>
              <a:rPr lang="it-IT" sz="1800" i="1" dirty="0">
                <a:solidFill>
                  <a:srgbClr val="333333"/>
                </a:solidFill>
              </a:rPr>
              <a:t> </a:t>
            </a:r>
            <a:r>
              <a:rPr lang="it-IT" sz="1800" dirty="0">
                <a:solidFill>
                  <a:schemeClr val="bg1"/>
                </a:solidFill>
              </a:rPr>
              <a:t>(171)</a:t>
            </a:r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r>
              <a:rPr lang="en-US" sz="1800" b="0" i="1" u="none" strike="noStrike" dirty="0" err="1">
                <a:solidFill>
                  <a:schemeClr val="bg1"/>
                </a:solidFill>
                <a:effectLst/>
              </a:rPr>
              <a:t>Adelphoe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 (155–96)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Graphic 6" descr="Fencing with solid fill">
            <a:extLst>
              <a:ext uri="{FF2B5EF4-FFF2-40B4-BE49-F238E27FC236}">
                <a16:creationId xmlns:a16="http://schemas.microsoft.com/office/drawing/2014/main" id="{91D81369-05EB-2E9E-2814-D5C619FFD9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8903" y="37394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074_School report presentation with dinosaur models_AAS_v3" id="{2E2DFC83-FE44-43DC-854E-F7E09DAA4285}" vid="{47F7BBDC-F340-4591-99D2-80DC27F95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FB8F51E-7DFC-4615-95A0-D04EAED04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DF1DA9-C4BD-4FEF-81B4-3721061C3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45F46C-101D-473C-80D5-E5F60B82972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361</TotalTime>
  <Words>1196</Words>
  <Application>Microsoft Macintosh PowerPoint</Application>
  <PresentationFormat>Widescreen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Garamond</vt:lpstr>
      <vt:lpstr>Georgia</vt:lpstr>
      <vt:lpstr>Gill Sans MT</vt:lpstr>
      <vt:lpstr>Office Theme</vt:lpstr>
      <vt:lpstr>Humor in Terence</vt:lpstr>
      <vt:lpstr>Is He Funny?</vt:lpstr>
      <vt:lpstr>Is He Funny?</vt:lpstr>
      <vt:lpstr>Sound and Semantics</vt:lpstr>
      <vt:lpstr>Double Entendre</vt:lpstr>
      <vt:lpstr>Parody</vt:lpstr>
      <vt:lpstr>Physical Humor</vt:lpstr>
      <vt:lpstr>Physical Humor</vt:lpstr>
      <vt:lpstr>Knockabout Scenes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Lee</dc:creator>
  <cp:lastModifiedBy>Christenson, David M - (christed)</cp:lastModifiedBy>
  <cp:revision>47</cp:revision>
  <dcterms:created xsi:type="dcterms:W3CDTF">2024-11-24T20:34:56Z</dcterms:created>
  <dcterms:modified xsi:type="dcterms:W3CDTF">2024-11-26T21:33:43Z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