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Bold"/>
        <a:ea typeface="Canela Bold"/>
        <a:cs typeface="Canela Bold"/>
        <a:sym typeface="Canela Bold"/>
      </a:defRPr>
    </a:lvl1pPr>
    <a:lvl2pPr marL="0" marR="0" indent="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Bold"/>
        <a:ea typeface="Canela Bold"/>
        <a:cs typeface="Canela Bold"/>
        <a:sym typeface="Canela Bold"/>
      </a:defRPr>
    </a:lvl2pPr>
    <a:lvl3pPr marL="0" marR="0" indent="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Bold"/>
        <a:ea typeface="Canela Bold"/>
        <a:cs typeface="Canela Bold"/>
        <a:sym typeface="Canela Bold"/>
      </a:defRPr>
    </a:lvl3pPr>
    <a:lvl4pPr marL="0" marR="0" indent="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Bold"/>
        <a:ea typeface="Canela Bold"/>
        <a:cs typeface="Canela Bold"/>
        <a:sym typeface="Canela Bold"/>
      </a:defRPr>
    </a:lvl4pPr>
    <a:lvl5pPr marL="0" marR="0" indent="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Bold"/>
        <a:ea typeface="Canela Bold"/>
        <a:cs typeface="Canela Bold"/>
        <a:sym typeface="Canela Bold"/>
      </a:defRPr>
    </a:lvl5pPr>
    <a:lvl6pPr marL="0" marR="0" indent="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Bold"/>
        <a:ea typeface="Canela Bold"/>
        <a:cs typeface="Canela Bold"/>
        <a:sym typeface="Canela Bold"/>
      </a:defRPr>
    </a:lvl6pPr>
    <a:lvl7pPr marL="0" marR="0" indent="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Bold"/>
        <a:ea typeface="Canela Bold"/>
        <a:cs typeface="Canela Bold"/>
        <a:sym typeface="Canela Bold"/>
      </a:defRPr>
    </a:lvl7pPr>
    <a:lvl8pPr marL="0" marR="0" indent="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Bold"/>
        <a:ea typeface="Canela Bold"/>
        <a:cs typeface="Canela Bold"/>
        <a:sym typeface="Canela Bold"/>
      </a:defRPr>
    </a:lvl8pPr>
    <a:lvl9pPr marL="0" marR="0" indent="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Bold"/>
        <a:ea typeface="Canela Bold"/>
        <a:cs typeface="Canela Bold"/>
        <a:sym typeface="Canela Bold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ff">
        <a:font>
          <a:latin typeface="Canela Bold"/>
          <a:ea typeface="Canela Bold"/>
          <a:cs typeface="Canela Bold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5EE"/>
          </a:solidFill>
        </a:fill>
      </a:tcStyle>
    </a:wholeTbl>
    <a:band2H>
      <a:tcTxStyle/>
      <a:tcStyle>
        <a:tcBdr/>
        <a:fill>
          <a:solidFill>
            <a:srgbClr val="E8EBF7"/>
          </a:solidFill>
        </a:fill>
      </a:tcStyle>
    </a:band2H>
    <a:firstCol>
      <a:tcTxStyle b="on" i="off">
        <a:font>
          <a:latin typeface="Canela Bold"/>
          <a:ea typeface="Canela Bold"/>
          <a:cs typeface="Canela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Canela Bold"/>
          <a:ea typeface="Canela Bold"/>
          <a:cs typeface="Canela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Canela Bold"/>
          <a:ea typeface="Canela Bold"/>
          <a:cs typeface="Canela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n" i="off">
        <a:font>
          <a:latin typeface="Canela Bold"/>
          <a:ea typeface="Canela Bold"/>
          <a:cs typeface="Canela Bold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EE5CD"/>
          </a:solidFill>
        </a:fill>
      </a:tcStyle>
    </a:wholeTbl>
    <a:band2H>
      <a:tcTxStyle/>
      <a:tcStyle>
        <a:tcBdr/>
        <a:fill>
          <a:solidFill>
            <a:srgbClr val="E8F2E7"/>
          </a:solidFill>
        </a:fill>
      </a:tcStyle>
    </a:band2H>
    <a:firstCol>
      <a:tcTxStyle b="on" i="off">
        <a:font>
          <a:latin typeface="Canela Bold"/>
          <a:ea typeface="Canela Bold"/>
          <a:cs typeface="Canela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Canela Bold"/>
          <a:ea typeface="Canela Bold"/>
          <a:cs typeface="Canela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Canela Bold"/>
          <a:ea typeface="Canela Bold"/>
          <a:cs typeface="Canela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n" i="off">
        <a:font>
          <a:latin typeface="Canela Bold"/>
          <a:ea typeface="Canela Bold"/>
          <a:cs typeface="Canela Bold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8D3E5"/>
          </a:solidFill>
        </a:fill>
      </a:tcStyle>
    </a:wholeTbl>
    <a:band2H>
      <a:tcTxStyle/>
      <a:tcStyle>
        <a:tcBdr/>
        <a:fill>
          <a:solidFill>
            <a:srgbClr val="ECEAF3"/>
          </a:solidFill>
        </a:fill>
      </a:tcStyle>
    </a:band2H>
    <a:firstCol>
      <a:tcTxStyle b="on" i="off">
        <a:font>
          <a:latin typeface="Canela Bold"/>
          <a:ea typeface="Canela Bold"/>
          <a:cs typeface="Canela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Canela Bold"/>
          <a:ea typeface="Canela Bold"/>
          <a:cs typeface="Canela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Canela Bold"/>
          <a:ea typeface="Canela Bold"/>
          <a:cs typeface="Canela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n" i="off">
        <a:font>
          <a:latin typeface="Canela Bold"/>
          <a:ea typeface="Canela Bold"/>
          <a:cs typeface="Canela Bold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Canela Bold"/>
          <a:ea typeface="Canela Bold"/>
          <a:cs typeface="Canela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Canela Bold"/>
          <a:ea typeface="Canela Bold"/>
          <a:cs typeface="Canela Bold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Canela Bold"/>
          <a:ea typeface="Canela Bold"/>
          <a:cs typeface="Canela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n" i="off">
        <a:font>
          <a:latin typeface="Canela Bold"/>
          <a:ea typeface="Canela Bold"/>
          <a:cs typeface="Canela Bold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>
          <a:latin typeface="Canela Bold"/>
          <a:ea typeface="Canela Bold"/>
          <a:cs typeface="Canela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>
          <a:latin typeface="Canela Bold"/>
          <a:ea typeface="Canela Bold"/>
          <a:cs typeface="Canela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>
          <a:latin typeface="Canela Bold"/>
          <a:ea typeface="Canela Bold"/>
          <a:cs typeface="Canela Bold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n" i="off">
        <a:font>
          <a:latin typeface="Canela Bold"/>
          <a:ea typeface="Canela Bold"/>
          <a:cs typeface="Canela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Canela Bold"/>
          <a:ea typeface="Canela Bold"/>
          <a:cs typeface="Canela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>
          <a:latin typeface="Canela Bold"/>
          <a:ea typeface="Canela Bold"/>
          <a:cs typeface="Canela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Canela Bold"/>
          <a:ea typeface="Canela Bold"/>
          <a:cs typeface="Canela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60" d="100"/>
          <a:sy n="60" d="100"/>
        </p:scale>
        <p:origin x="800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49" name="Shape 14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19200" y="11986162"/>
            <a:ext cx="21945599" cy="605792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3000" spc="-29">
                <a:latin typeface="Graphik Medium"/>
                <a:ea typeface="Graphik Medium"/>
                <a:cs typeface="Graphik Medium"/>
                <a:sym typeface="Graphik Medium"/>
              </a:defRPr>
            </a:lvl1pPr>
            <a:lvl2pPr marL="918440" indent="-372340" algn="ctr" defTabSz="825500">
              <a:lnSpc>
                <a:spcPct val="100000"/>
              </a:lnSpc>
              <a:spcBef>
                <a:spcPts val="0"/>
              </a:spcBef>
              <a:defRPr sz="3000" spc="-29">
                <a:latin typeface="Graphik Medium"/>
                <a:ea typeface="Graphik Medium"/>
                <a:cs typeface="Graphik Medium"/>
                <a:sym typeface="Graphik Medium"/>
              </a:defRPr>
            </a:lvl2pPr>
            <a:lvl3pPr marL="1464540" indent="-372340" algn="ctr" defTabSz="825500">
              <a:lnSpc>
                <a:spcPct val="100000"/>
              </a:lnSpc>
              <a:spcBef>
                <a:spcPts val="0"/>
              </a:spcBef>
              <a:defRPr sz="3000" spc="-29">
                <a:latin typeface="Graphik Medium"/>
                <a:ea typeface="Graphik Medium"/>
                <a:cs typeface="Graphik Medium"/>
                <a:sym typeface="Graphik Medium"/>
              </a:defRPr>
            </a:lvl3pPr>
            <a:lvl4pPr marL="2010640" indent="-372340" algn="ctr" defTabSz="825500">
              <a:lnSpc>
                <a:spcPct val="100000"/>
              </a:lnSpc>
              <a:spcBef>
                <a:spcPts val="0"/>
              </a:spcBef>
              <a:defRPr sz="3000" spc="-29">
                <a:latin typeface="Graphik Medium"/>
                <a:ea typeface="Graphik Medium"/>
                <a:cs typeface="Graphik Medium"/>
                <a:sym typeface="Graphik Medium"/>
              </a:defRPr>
            </a:lvl4pPr>
            <a:lvl5pPr marL="2556740" indent="-372340" algn="ctr" defTabSz="825500">
              <a:lnSpc>
                <a:spcPct val="100000"/>
              </a:lnSpc>
              <a:spcBef>
                <a:spcPts val="0"/>
              </a:spcBef>
              <a:defRPr sz="3000" spc="-29">
                <a:latin typeface="Graphik Medium"/>
                <a:ea typeface="Graphik Medium"/>
                <a:cs typeface="Graphik Medium"/>
                <a:sym typeface="Graphik Medium"/>
              </a:defRPr>
            </a:lvl5pPr>
          </a:lstStyle>
          <a:p>
            <a:r>
              <a:t>Author and Date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1219200" y="3543300"/>
            <a:ext cx="21945600" cy="4267200"/>
          </a:xfrm>
          <a:prstGeom prst="rect">
            <a:avLst/>
          </a:prstGeom>
        </p:spPr>
        <p:txBody>
          <a:bodyPr anchor="b"/>
          <a:lstStyle>
            <a:lvl1pPr>
              <a:defRPr sz="12800" spc="-128"/>
            </a:lvl1pPr>
          </a:lstStyle>
          <a:p>
            <a:r>
              <a:t>Presentation Title</a:t>
            </a:r>
          </a:p>
        </p:txBody>
      </p:sp>
      <p:sp>
        <p:nvSpPr>
          <p:cNvPr id="13" name="Body Level One…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9200" y="7567579"/>
            <a:ext cx="21945600" cy="2250594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100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r>
              <a:t>Presentation Subtitle</a:t>
            </a:r>
          </a:p>
        </p:txBody>
      </p:sp>
      <p:sp>
        <p:nvSpPr>
          <p:cNvPr id="1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1219200" y="3251200"/>
            <a:ext cx="21945600" cy="6604000"/>
          </a:xfrm>
          <a:prstGeom prst="rect">
            <a:avLst/>
          </a:prstGeom>
        </p:spPr>
        <p:txBody>
          <a:bodyPr anchor="ctr"/>
          <a:lstStyle>
            <a:lvl1pPr marL="0" indent="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1pPr>
            <a:lvl2pPr marL="0" indent="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2pPr>
            <a:lvl3pPr marL="0" indent="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3pPr>
            <a:lvl4pPr marL="0" indent="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4pPr>
            <a:lvl5pPr marL="0" indent="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5pPr>
          </a:lstStyle>
          <a:p>
            <a:r>
              <a:t>Statement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19200" y="8462239"/>
            <a:ext cx="21945602" cy="832614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  <a:lvl2pPr algn="ctr" defTabSz="825500">
              <a:lnSpc>
                <a:spcPct val="100000"/>
              </a:lnSpc>
              <a:spcBef>
                <a:spcPts val="0"/>
              </a:spcBef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2pPr>
            <a:lvl3pPr algn="ctr" defTabSz="825500">
              <a:lnSpc>
                <a:spcPct val="100000"/>
              </a:lnSpc>
              <a:spcBef>
                <a:spcPts val="0"/>
              </a:spcBef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3pPr>
            <a:lvl4pPr algn="ctr" defTabSz="825500">
              <a:lnSpc>
                <a:spcPct val="100000"/>
              </a:lnSpc>
              <a:spcBef>
                <a:spcPts val="0"/>
              </a:spcBef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4pPr>
            <a:lvl5pPr algn="ctr" defTabSz="825500">
              <a:lnSpc>
                <a:spcPct val="100000"/>
              </a:lnSpc>
              <a:spcBef>
                <a:spcPts val="0"/>
              </a:spcBef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5pPr>
          </a:lstStyle>
          <a:p>
            <a:r>
              <a:t>Fact information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07" name="Body Level One…"/>
          <p:cNvSpPr txBox="1">
            <a:spLocks noGrp="1"/>
          </p:cNvSpPr>
          <p:nvPr>
            <p:ph type="body" sz="half" idx="21" hasCustomPrompt="1"/>
          </p:nvPr>
        </p:nvSpPr>
        <p:spPr>
          <a:xfrm>
            <a:off x="1219200" y="4214483"/>
            <a:ext cx="21945600" cy="4269709"/>
          </a:xfrm>
          <a:prstGeom prst="rect">
            <a:avLst/>
          </a:prstGeom>
        </p:spPr>
        <p:txBody>
          <a:bodyPr anchor="b"/>
          <a:lstStyle/>
          <a:p>
            <a:pPr marL="0" lvl="4" indent="1097280" algn="ctr" defTabSz="975360">
              <a:lnSpc>
                <a:spcPct val="80000"/>
              </a:lnSpc>
              <a:spcBef>
                <a:spcPts val="0"/>
              </a:spcBef>
              <a:buSzTx/>
              <a:buNone/>
              <a:defRPr sz="8960">
                <a:latin typeface="Canela Bold"/>
                <a:ea typeface="Canela Bold"/>
                <a:cs typeface="Canela Bold"/>
                <a:sym typeface="Canela Bold"/>
              </a:defRPr>
            </a:pPr>
            <a:r>
              <a:t>100%
</a:t>
            </a:r>
          </a:p>
        </p:txBody>
      </p:sp>
      <p:sp>
        <p:nvSpPr>
          <p:cNvPr id="10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19200" y="11100052"/>
            <a:ext cx="21945602" cy="832614"/>
          </a:xfrm>
          <a:prstGeom prst="rect">
            <a:avLst/>
          </a:prstGeom>
        </p:spPr>
        <p:txBody>
          <a:bodyPr anchor="ctr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  <a:lvl2pPr algn="ctr" defTabSz="825500">
              <a:lnSpc>
                <a:spcPct val="100000"/>
              </a:lnSpc>
              <a:spcBef>
                <a:spcPts val="0"/>
              </a:spcBef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2pPr>
            <a:lvl3pPr algn="ctr" defTabSz="825500">
              <a:lnSpc>
                <a:spcPct val="100000"/>
              </a:lnSpc>
              <a:spcBef>
                <a:spcPts val="0"/>
              </a:spcBef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3pPr>
            <a:lvl4pPr algn="ctr" defTabSz="825500">
              <a:lnSpc>
                <a:spcPct val="100000"/>
              </a:lnSpc>
              <a:spcBef>
                <a:spcPts val="0"/>
              </a:spcBef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4pPr>
            <a:lvl5pPr algn="ctr" defTabSz="825500">
              <a:lnSpc>
                <a:spcPct val="100000"/>
              </a:lnSpc>
              <a:spcBef>
                <a:spcPts val="0"/>
              </a:spcBef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5pPr>
          </a:lstStyle>
          <a:p>
            <a:r>
              <a:t>Attribution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6" name="Body Level One…"/>
          <p:cNvSpPr txBox="1">
            <a:spLocks noGrp="1"/>
          </p:cNvSpPr>
          <p:nvPr>
            <p:ph type="body" sz="half" idx="21" hasCustomPrompt="1"/>
          </p:nvPr>
        </p:nvSpPr>
        <p:spPr>
          <a:xfrm>
            <a:off x="1219200" y="4178300"/>
            <a:ext cx="21945600" cy="4416425"/>
          </a:xfrm>
          <a:prstGeom prst="rect">
            <a:avLst/>
          </a:prstGeom>
        </p:spPr>
        <p:txBody>
          <a:bodyPr anchor="ctr"/>
          <a:lstStyle/>
          <a:p>
            <a:pPr marL="0" lvl="4" indent="1700783" algn="ctr" defTabSz="1511808">
              <a:lnSpc>
                <a:spcPct val="80000"/>
              </a:lnSpc>
              <a:spcBef>
                <a:spcPts val="0"/>
              </a:spcBef>
              <a:buSzTx/>
              <a:buNone/>
              <a:defRPr sz="5208">
                <a:latin typeface="Canela Bold"/>
                <a:ea typeface="Canela Bold"/>
                <a:cs typeface="Canela Bold"/>
                <a:sym typeface="Canela Bold"/>
              </a:defRPr>
            </a:pPr>
            <a:r>
              <a:t>“Notable Quote”
</a:t>
            </a:r>
          </a:p>
        </p:txBody>
      </p:sp>
      <p:sp>
        <p:nvSpPr>
          <p:cNvPr id="11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ea against sky at sunset 2"/>
          <p:cNvSpPr>
            <a:spLocks noGrp="1"/>
          </p:cNvSpPr>
          <p:nvPr>
            <p:ph type="pic" sz="quarter" idx="21"/>
          </p:nvPr>
        </p:nvSpPr>
        <p:spPr>
          <a:xfrm>
            <a:off x="15744825" y="5581751"/>
            <a:ext cx="7365408" cy="828040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5" name="Sea against sky at sunset 1"/>
          <p:cNvSpPr>
            <a:spLocks noGrp="1"/>
          </p:cNvSpPr>
          <p:nvPr>
            <p:ph type="pic" sz="quarter" idx="22"/>
          </p:nvPr>
        </p:nvSpPr>
        <p:spPr>
          <a:xfrm>
            <a:off x="15363825" y="1270000"/>
            <a:ext cx="8115300" cy="540900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6" name="Beach and sea at sunset"/>
          <p:cNvSpPr>
            <a:spLocks noGrp="1"/>
          </p:cNvSpPr>
          <p:nvPr>
            <p:ph type="pic" idx="23"/>
          </p:nvPr>
        </p:nvSpPr>
        <p:spPr>
          <a:xfrm>
            <a:off x="-63500" y="1270000"/>
            <a:ext cx="16764000" cy="1117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beach and sea at sunset"/>
          <p:cNvSpPr>
            <a:spLocks noGrp="1"/>
          </p:cNvSpPr>
          <p:nvPr>
            <p:ph type="pic" idx="21"/>
          </p:nvPr>
        </p:nvSpPr>
        <p:spPr>
          <a:xfrm>
            <a:off x="1270000" y="-423334"/>
            <a:ext cx="21844000" cy="1456266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3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Beach and sea at sunset"/>
          <p:cNvSpPr>
            <a:spLocks noGrp="1"/>
          </p:cNvSpPr>
          <p:nvPr>
            <p:ph type="pic" idx="21"/>
          </p:nvPr>
        </p:nvSpPr>
        <p:spPr>
          <a:xfrm>
            <a:off x="0" y="-1270000"/>
            <a:ext cx="24384000" cy="1625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1219200" y="3543300"/>
            <a:ext cx="21945600" cy="4267200"/>
          </a:xfrm>
          <a:prstGeom prst="rect">
            <a:avLst/>
          </a:prstGeom>
        </p:spPr>
        <p:txBody>
          <a:bodyPr anchor="b"/>
          <a:lstStyle>
            <a:lvl1pPr>
              <a:defRPr sz="12800" spc="-128">
                <a:solidFill>
                  <a:srgbClr val="FFFFFF"/>
                </a:solidFill>
              </a:defRPr>
            </a:lvl1pPr>
          </a:lstStyle>
          <a:p>
            <a:r>
              <a:t>Presentation Title</a:t>
            </a:r>
          </a:p>
        </p:txBody>
      </p:sp>
      <p:sp>
        <p:nvSpPr>
          <p:cNvPr id="2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19200" y="7569200"/>
            <a:ext cx="21945600" cy="2252112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8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1pPr>
            <a:lvl2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8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2pPr>
            <a:lvl3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8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3pPr>
            <a:lvl4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8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4pPr>
            <a:lvl5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8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4" name="Author and Date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1219200" y="11988800"/>
            <a:ext cx="21945602" cy="605791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3000" spc="-100">
                <a:solidFill>
                  <a:srgbClr val="FFFFFF"/>
                </a:solidFill>
                <a:latin typeface="Graphik Medium"/>
                <a:ea typeface="Graphik Medium"/>
                <a:cs typeface="Graphik Medium"/>
                <a:sym typeface="Graphik Medium"/>
              </a:defRPr>
            </a:lvl1pPr>
          </a:lstStyle>
          <a:p>
            <a:r>
              <a:t>Author and Date</a:t>
            </a:r>
          </a:p>
        </p:txBody>
      </p:sp>
      <p:sp>
        <p:nvSpPr>
          <p:cNvPr id="2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15494" y="4585101"/>
            <a:ext cx="9757339" cy="2540002"/>
          </a:xfrm>
          <a:prstGeom prst="rect">
            <a:avLst/>
          </a:prstGeom>
        </p:spPr>
        <p:txBody>
          <a:bodyPr anchor="b"/>
          <a:lstStyle/>
          <a:p>
            <a:r>
              <a:t>Slide Title</a:t>
            </a:r>
          </a:p>
        </p:txBody>
      </p:sp>
      <p:sp>
        <p:nvSpPr>
          <p:cNvPr id="33" name="Sea against sky at sunset"/>
          <p:cNvSpPr>
            <a:spLocks noGrp="1"/>
          </p:cNvSpPr>
          <p:nvPr>
            <p:ph type="pic" idx="21"/>
          </p:nvPr>
        </p:nvSpPr>
        <p:spPr>
          <a:xfrm>
            <a:off x="9283700" y="1270000"/>
            <a:ext cx="16751300" cy="1117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4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19200" y="7016750"/>
            <a:ext cx="9753600" cy="5416550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  <a:lvl2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2pPr>
            <a:lvl3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3pPr>
            <a:lvl4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4pPr>
            <a:lvl5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5pPr>
          </a:lstStyle>
          <a:p>
            <a:r>
              <a:t>Slide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Titl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43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4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9200" y="2384648"/>
            <a:ext cx="21945602" cy="83261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100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r>
              <a:t>Slide Subtitle</a:t>
            </a:r>
          </a:p>
        </p:txBody>
      </p:sp>
      <p:sp>
        <p:nvSpPr>
          <p:cNvPr id="4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1219200" y="4013200"/>
            <a:ext cx="21945600" cy="8487148"/>
          </a:xfrm>
          <a:prstGeom prst="rect">
            <a:avLst/>
          </a:prstGeom>
        </p:spPr>
        <p:txBody>
          <a:bodyPr numCol="2" spcCol="2558383"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19200" y="774700"/>
            <a:ext cx="9753600" cy="1600200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61" name="Sea against sky at sunset"/>
          <p:cNvSpPr>
            <a:spLocks noGrp="1"/>
          </p:cNvSpPr>
          <p:nvPr>
            <p:ph type="pic" idx="21"/>
          </p:nvPr>
        </p:nvSpPr>
        <p:spPr>
          <a:xfrm>
            <a:off x="12192644" y="718588"/>
            <a:ext cx="10972801" cy="1232962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2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19200" y="2387600"/>
            <a:ext cx="9757569" cy="832612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  <a:lvl2pPr algn="ctr" defTabSz="825500">
              <a:lnSpc>
                <a:spcPct val="100000"/>
              </a:lnSpc>
              <a:spcBef>
                <a:spcPts val="0"/>
              </a:spcBef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2pPr>
            <a:lvl3pPr algn="ctr" defTabSz="825500">
              <a:lnSpc>
                <a:spcPct val="100000"/>
              </a:lnSpc>
              <a:spcBef>
                <a:spcPts val="0"/>
              </a:spcBef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3pPr>
            <a:lvl4pPr algn="ctr" defTabSz="825500">
              <a:lnSpc>
                <a:spcPct val="100000"/>
              </a:lnSpc>
              <a:spcBef>
                <a:spcPts val="0"/>
              </a:spcBef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4pPr>
            <a:lvl5pPr algn="ctr" defTabSz="825500">
              <a:lnSpc>
                <a:spcPct val="100000"/>
              </a:lnSpc>
              <a:spcBef>
                <a:spcPts val="0"/>
              </a:spcBef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5pPr>
          </a:lstStyle>
          <a:p>
            <a:r>
              <a:t>Slide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3" name="Body Level One…"/>
          <p:cNvSpPr txBox="1">
            <a:spLocks noGrp="1"/>
          </p:cNvSpPr>
          <p:nvPr>
            <p:ph type="body" sz="half" idx="22" hasCustomPrompt="1"/>
          </p:nvPr>
        </p:nvSpPr>
        <p:spPr>
          <a:xfrm>
            <a:off x="1219199" y="4023221"/>
            <a:ext cx="9757571" cy="8384679"/>
          </a:xfrm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</p:txBody>
      </p:sp>
      <p:sp>
        <p:nvSpPr>
          <p:cNvPr id="6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4040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ection Title"/>
          <p:cNvSpPr txBox="1">
            <a:spLocks noGrp="1"/>
          </p:cNvSpPr>
          <p:nvPr>
            <p:ph type="title" hasCustomPrompt="1"/>
          </p:nvPr>
        </p:nvSpPr>
        <p:spPr>
          <a:xfrm>
            <a:off x="1219200" y="3242269"/>
            <a:ext cx="21945600" cy="6604002"/>
          </a:xfrm>
          <a:prstGeom prst="rect">
            <a:avLst/>
          </a:prstGeom>
        </p:spPr>
        <p:txBody>
          <a:bodyPr anchor="ctr"/>
          <a:lstStyle>
            <a:lvl1pPr>
              <a:defRPr sz="12800" spc="0"/>
            </a:lvl1pPr>
          </a:lstStyle>
          <a:p>
            <a:r>
              <a:t>Section Title</a:t>
            </a:r>
          </a:p>
        </p:txBody>
      </p:sp>
      <p:sp>
        <p:nvSpPr>
          <p:cNvPr id="7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lide Titl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80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19200" y="2384648"/>
            <a:ext cx="21945602" cy="832614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  <a:lvl2pPr algn="ctr" defTabSz="825500">
              <a:lnSpc>
                <a:spcPct val="100000"/>
              </a:lnSpc>
              <a:spcBef>
                <a:spcPts val="0"/>
              </a:spcBef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2pPr>
            <a:lvl3pPr algn="ctr" defTabSz="825500">
              <a:lnSpc>
                <a:spcPct val="100000"/>
              </a:lnSpc>
              <a:spcBef>
                <a:spcPts val="0"/>
              </a:spcBef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3pPr>
            <a:lvl4pPr algn="ctr" defTabSz="825500">
              <a:lnSpc>
                <a:spcPct val="100000"/>
              </a:lnSpc>
              <a:spcBef>
                <a:spcPts val="0"/>
              </a:spcBef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4pPr>
            <a:lvl5pPr algn="ctr" defTabSz="825500">
              <a:lnSpc>
                <a:spcPct val="100000"/>
              </a:lnSpc>
              <a:spcBef>
                <a:spcPts val="0"/>
              </a:spcBef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5pPr>
          </a:lstStyle>
          <a:p>
            <a:r>
              <a:t>Slide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8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Agenda Titl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Agenda Title</a:t>
            </a:r>
          </a:p>
        </p:txBody>
      </p:sp>
      <p:sp>
        <p:nvSpPr>
          <p:cNvPr id="89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1219200" y="4013200"/>
            <a:ext cx="21945600" cy="8385548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buSzTx/>
              <a:buNone/>
              <a:defRPr sz="6800" spc="-136">
                <a:latin typeface="Canela Deck Regular"/>
                <a:ea typeface="Canela Deck Regular"/>
                <a:cs typeface="Canela Deck Regular"/>
                <a:sym typeface="Canela Deck Regular"/>
              </a:defRPr>
            </a:lvl1pPr>
            <a:lvl2pPr marL="0" indent="0" defTabSz="825500">
              <a:lnSpc>
                <a:spcPct val="100000"/>
              </a:lnSpc>
              <a:buSzTx/>
              <a:buNone/>
              <a:defRPr sz="6800" spc="-136">
                <a:latin typeface="Canela Deck Regular"/>
                <a:ea typeface="Canela Deck Regular"/>
                <a:cs typeface="Canela Deck Regular"/>
                <a:sym typeface="Canela Deck Regular"/>
              </a:defRPr>
            </a:lvl2pPr>
            <a:lvl3pPr marL="0" indent="0" defTabSz="825500">
              <a:lnSpc>
                <a:spcPct val="100000"/>
              </a:lnSpc>
              <a:buSzTx/>
              <a:buNone/>
              <a:defRPr sz="6800" spc="-136">
                <a:latin typeface="Canela Deck Regular"/>
                <a:ea typeface="Canela Deck Regular"/>
                <a:cs typeface="Canela Deck Regular"/>
                <a:sym typeface="Canela Deck Regular"/>
              </a:defRPr>
            </a:lvl3pPr>
            <a:lvl4pPr marL="0" indent="0" defTabSz="825500">
              <a:lnSpc>
                <a:spcPct val="100000"/>
              </a:lnSpc>
              <a:buSzTx/>
              <a:buNone/>
              <a:defRPr sz="6800" spc="-136">
                <a:latin typeface="Canela Deck Regular"/>
                <a:ea typeface="Canela Deck Regular"/>
                <a:cs typeface="Canela Deck Regular"/>
                <a:sym typeface="Canela Deck Regular"/>
              </a:defRPr>
            </a:lvl4pPr>
            <a:lvl5pPr marL="0" indent="0" defTabSz="825500">
              <a:lnSpc>
                <a:spcPct val="100000"/>
              </a:lnSpc>
              <a:buSzTx/>
              <a:buNone/>
              <a:defRPr sz="6800" spc="-136">
                <a:latin typeface="Canela Deck Regular"/>
                <a:ea typeface="Canela Deck Regular"/>
                <a:cs typeface="Canela Deck Regular"/>
                <a:sym typeface="Canela Deck Regular"/>
              </a:defRPr>
            </a:lvl5pPr>
          </a:lstStyle>
          <a:p>
            <a:r>
              <a:t>Agenda Topics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0" name="Agenda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9200" y="2387114"/>
            <a:ext cx="21945602" cy="832614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100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r>
              <a:t>Agenda Subtitle</a:t>
            </a:r>
          </a:p>
        </p:txBody>
      </p:sp>
      <p:sp>
        <p:nvSpPr>
          <p:cNvPr id="9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19200" y="774700"/>
            <a:ext cx="21945600" cy="1727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Slide Title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1219200" y="4013200"/>
            <a:ext cx="21948577" cy="8483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97690" y="12700000"/>
            <a:ext cx="388621" cy="429261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lnSpc>
                <a:spcPct val="100000"/>
              </a:lnSpc>
              <a:defRPr sz="2000">
                <a:solidFill>
                  <a:srgbClr val="5E5E5E"/>
                </a:solidFill>
                <a:latin typeface="Graphik"/>
                <a:ea typeface="Graphik"/>
                <a:cs typeface="Graphik"/>
                <a:sym typeface="Graphik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ransition spd="med"/>
  <p:txStyles>
    <p:titleStyle>
      <a:lvl1pPr marL="0" marR="0" indent="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Canela Bold"/>
          <a:ea typeface="Canela Bold"/>
          <a:cs typeface="Canela Bold"/>
          <a:sym typeface="Canela Bold"/>
        </a:defRPr>
      </a:lvl1pPr>
      <a:lvl2pPr marL="0" marR="0" indent="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Canela Bold"/>
          <a:ea typeface="Canela Bold"/>
          <a:cs typeface="Canela Bold"/>
          <a:sym typeface="Canela Bold"/>
        </a:defRPr>
      </a:lvl2pPr>
      <a:lvl3pPr marL="0" marR="0" indent="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Canela Bold"/>
          <a:ea typeface="Canela Bold"/>
          <a:cs typeface="Canela Bold"/>
          <a:sym typeface="Canela Bold"/>
        </a:defRPr>
      </a:lvl3pPr>
      <a:lvl4pPr marL="0" marR="0" indent="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Canela Bold"/>
          <a:ea typeface="Canela Bold"/>
          <a:cs typeface="Canela Bold"/>
          <a:sym typeface="Canela Bold"/>
        </a:defRPr>
      </a:lvl4pPr>
      <a:lvl5pPr marL="0" marR="0" indent="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Canela Bold"/>
          <a:ea typeface="Canela Bold"/>
          <a:cs typeface="Canela Bold"/>
          <a:sym typeface="Canela Bold"/>
        </a:defRPr>
      </a:lvl5pPr>
      <a:lvl6pPr marL="0" marR="0" indent="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Canela Bold"/>
          <a:ea typeface="Canela Bold"/>
          <a:cs typeface="Canela Bold"/>
          <a:sym typeface="Canela Bold"/>
        </a:defRPr>
      </a:lvl6pPr>
      <a:lvl7pPr marL="0" marR="0" indent="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Canela Bold"/>
          <a:ea typeface="Canela Bold"/>
          <a:cs typeface="Canela Bold"/>
          <a:sym typeface="Canela Bold"/>
        </a:defRPr>
      </a:lvl7pPr>
      <a:lvl8pPr marL="0" marR="0" indent="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Canela Bold"/>
          <a:ea typeface="Canela Bold"/>
          <a:cs typeface="Canela Bold"/>
          <a:sym typeface="Canela Bold"/>
        </a:defRPr>
      </a:lvl8pPr>
      <a:lvl9pPr marL="0" marR="0" indent="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Canela Bold"/>
          <a:ea typeface="Canela Bold"/>
          <a:cs typeface="Canela Bold"/>
          <a:sym typeface="Canela Bold"/>
        </a:defRPr>
      </a:lvl9pPr>
    </p:titleStyle>
    <p:bodyStyle>
      <a:lvl1pPr marL="546100" marR="0" indent="-546100" algn="l" defTabSz="2438337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1pPr>
      <a:lvl2pPr marL="1092200" marR="0" indent="-546100" algn="l" defTabSz="2438337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2pPr>
      <a:lvl3pPr marL="1638300" marR="0" indent="-546100" algn="l" defTabSz="2438337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3pPr>
      <a:lvl4pPr marL="2184400" marR="0" indent="-546100" algn="l" defTabSz="2438337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4pPr>
      <a:lvl5pPr marL="2730500" marR="0" indent="-546100" algn="l" defTabSz="2438337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5pPr>
      <a:lvl6pPr marL="3276600" marR="0" indent="-546100" algn="l" defTabSz="2438337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6pPr>
      <a:lvl7pPr marL="3822700" marR="0" indent="-546100" algn="l" defTabSz="2438337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7pPr>
      <a:lvl8pPr marL="4368800" marR="0" indent="-546100" algn="l" defTabSz="2438337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8pPr>
      <a:lvl9pPr marL="4914900" marR="0" indent="-546100" algn="l" defTabSz="2438337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resented by Shannon Mayo"/>
          <p:cNvSpPr txBox="1">
            <a:spLocks noGrp="1"/>
          </p:cNvSpPr>
          <p:nvPr>
            <p:ph type="body" sz="quarter" idx="1"/>
          </p:nvPr>
        </p:nvSpPr>
        <p:spPr>
          <a:xfrm>
            <a:off x="1219199" y="11986162"/>
            <a:ext cx="21945600" cy="605792"/>
          </a:xfrm>
          <a:prstGeom prst="rect">
            <a:avLst/>
          </a:prstGeom>
        </p:spPr>
        <p:txBody>
          <a:bodyPr/>
          <a:lstStyle>
            <a:lvl1pPr>
              <a:defRPr spc="-100"/>
            </a:lvl1pPr>
          </a:lstStyle>
          <a:p>
            <a:r>
              <a:t>Presented by Shannon Mayo</a:t>
            </a:r>
          </a:p>
        </p:txBody>
      </p:sp>
      <p:sp>
        <p:nvSpPr>
          <p:cNvPr id="152" name="Negotiations of Power:"/>
          <p:cNvSpPr txBox="1">
            <a:spLocks noGrp="1"/>
          </p:cNvSpPr>
          <p:nvPr>
            <p:ph type="title"/>
          </p:nvPr>
        </p:nvSpPr>
        <p:spPr>
          <a:xfrm>
            <a:off x="1219199" y="3185602"/>
            <a:ext cx="21945602" cy="4267202"/>
          </a:xfrm>
          <a:prstGeom prst="rect">
            <a:avLst/>
          </a:prstGeom>
        </p:spPr>
        <p:txBody>
          <a:bodyPr/>
          <a:lstStyle>
            <a:lvl1pPr>
              <a:defRPr spc="-200"/>
            </a:lvl1pPr>
          </a:lstStyle>
          <a:p>
            <a:r>
              <a:t>Negotiations of Power:</a:t>
            </a:r>
          </a:p>
        </p:txBody>
      </p:sp>
      <p:sp>
        <p:nvSpPr>
          <p:cNvPr id="153" name="Manumission in Plautus"/>
          <p:cNvSpPr txBox="1"/>
          <p:nvPr/>
        </p:nvSpPr>
        <p:spPr>
          <a:xfrm>
            <a:off x="1219199" y="7209880"/>
            <a:ext cx="21945602" cy="225059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>
            <a:lvl1pPr defTabSz="825500">
              <a:lnSpc>
                <a:spcPct val="100000"/>
              </a:lnSpc>
              <a:defRPr sz="6000" spc="-100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r>
              <a:t>Manumission in Plautus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Enslavement and Manumission in Rom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spc="-100"/>
            </a:lvl1pPr>
          </a:lstStyle>
          <a:p>
            <a:r>
              <a:t>Enslavement and Manumission in Rome</a:t>
            </a:r>
          </a:p>
        </p:txBody>
      </p:sp>
      <p:sp>
        <p:nvSpPr>
          <p:cNvPr id="156" name="“At any given moment, a slave was radically other with respect to a free person; yet it was at least possible to imagine a slave as some day becoming free” (Habinek 387).…"/>
          <p:cNvSpPr txBox="1">
            <a:spLocks noGrp="1"/>
          </p:cNvSpPr>
          <p:nvPr>
            <p:ph type="body" idx="1"/>
          </p:nvPr>
        </p:nvSpPr>
        <p:spPr>
          <a:xfrm>
            <a:off x="1217710" y="3527349"/>
            <a:ext cx="21948580" cy="9447600"/>
          </a:xfrm>
          <a:prstGeom prst="rect">
            <a:avLst/>
          </a:prstGeom>
        </p:spPr>
        <p:txBody>
          <a:bodyPr/>
          <a:lstStyle/>
          <a:p>
            <a:pPr marL="469644" indent="-469644" defTabSz="2096971">
              <a:spcBef>
                <a:spcPts val="2000"/>
              </a:spcBef>
              <a:defRPr sz="3700"/>
            </a:pPr>
            <a:r>
              <a:rPr dirty="0"/>
              <a:t>“At any given moment, a slave was radically other with respect to a free person; yet it was at least possible to imagine a slave as some day becoming free” (</a:t>
            </a:r>
            <a:r>
              <a:rPr dirty="0" err="1"/>
              <a:t>Habinek</a:t>
            </a:r>
            <a:r>
              <a:rPr dirty="0"/>
              <a:t> 387).</a:t>
            </a:r>
          </a:p>
          <a:p>
            <a:pPr marL="469644" indent="-469644" defTabSz="2096971">
              <a:lnSpc>
                <a:spcPct val="60000"/>
              </a:lnSpc>
              <a:spcBef>
                <a:spcPts val="2000"/>
              </a:spcBef>
              <a:defRPr sz="3700" i="1"/>
            </a:pPr>
            <a:r>
              <a:rPr lang="mi-NZ" dirty="0"/>
              <a:t>p</a:t>
            </a:r>
            <a:r>
              <a:rPr dirty="0" err="1"/>
              <a:t>eculium</a:t>
            </a:r>
            <a:endParaRPr dirty="0"/>
          </a:p>
          <a:p>
            <a:pPr marL="939291" lvl="1" indent="-469644" defTabSz="2096971">
              <a:lnSpc>
                <a:spcPct val="60000"/>
              </a:lnSpc>
              <a:spcBef>
                <a:spcPts val="2000"/>
              </a:spcBef>
              <a:defRPr sz="3700"/>
            </a:pPr>
            <a:r>
              <a:rPr dirty="0"/>
              <a:t>Assets and resources collected by enslaved people which could be used to purchase freedom</a:t>
            </a:r>
            <a:endParaRPr i="1" dirty="0"/>
          </a:p>
          <a:p>
            <a:pPr marL="939291" lvl="1" indent="-469644" defTabSz="2096971">
              <a:spcBef>
                <a:spcPts val="2000"/>
              </a:spcBef>
              <a:defRPr sz="3700"/>
            </a:pPr>
            <a:r>
              <a:rPr dirty="0"/>
              <a:t>Legally belonged to enslaver</a:t>
            </a:r>
            <a:endParaRPr i="1" dirty="0"/>
          </a:p>
          <a:p>
            <a:pPr marL="469644" indent="-469644" defTabSz="2096971">
              <a:lnSpc>
                <a:spcPct val="60000"/>
              </a:lnSpc>
              <a:spcBef>
                <a:spcPts val="2000"/>
              </a:spcBef>
              <a:defRPr sz="3700"/>
            </a:pPr>
            <a:r>
              <a:rPr dirty="0"/>
              <a:t>Modes of manumission:</a:t>
            </a:r>
          </a:p>
          <a:p>
            <a:pPr marL="939291" lvl="1" indent="-469644" defTabSz="2096971">
              <a:lnSpc>
                <a:spcPct val="60000"/>
              </a:lnSpc>
              <a:spcBef>
                <a:spcPts val="2000"/>
              </a:spcBef>
              <a:defRPr sz="3700"/>
            </a:pPr>
            <a:r>
              <a:rPr dirty="0"/>
              <a:t>By will (</a:t>
            </a:r>
            <a:r>
              <a:rPr i="1" dirty="0" err="1"/>
              <a:t>manumissio</a:t>
            </a:r>
            <a:r>
              <a:rPr i="1" dirty="0"/>
              <a:t> </a:t>
            </a:r>
            <a:r>
              <a:rPr i="1" dirty="0" err="1"/>
              <a:t>testamento</a:t>
            </a:r>
            <a:r>
              <a:rPr i="1" dirty="0"/>
              <a:t>)</a:t>
            </a:r>
          </a:p>
          <a:p>
            <a:pPr marL="939291" lvl="1" indent="-469644" defTabSz="2096971">
              <a:lnSpc>
                <a:spcPct val="60000"/>
              </a:lnSpc>
              <a:spcBef>
                <a:spcPts val="2000"/>
              </a:spcBef>
              <a:defRPr sz="3700"/>
            </a:pPr>
            <a:r>
              <a:rPr dirty="0"/>
              <a:t>By the rod (</a:t>
            </a:r>
            <a:r>
              <a:rPr i="1" dirty="0" err="1"/>
              <a:t>manumissio</a:t>
            </a:r>
            <a:r>
              <a:rPr i="1" dirty="0"/>
              <a:t> </a:t>
            </a:r>
            <a:r>
              <a:rPr i="1" dirty="0" err="1"/>
              <a:t>vindicta</a:t>
            </a:r>
            <a:r>
              <a:rPr dirty="0"/>
              <a:t>)</a:t>
            </a:r>
          </a:p>
          <a:p>
            <a:pPr marL="939291" lvl="1" indent="-469644" defTabSz="2096971">
              <a:spcBef>
                <a:spcPts val="2000"/>
              </a:spcBef>
              <a:defRPr sz="3700"/>
            </a:pPr>
            <a:r>
              <a:rPr dirty="0"/>
              <a:t>By census (</a:t>
            </a:r>
            <a:r>
              <a:rPr i="1" dirty="0" err="1"/>
              <a:t>manumissio</a:t>
            </a:r>
            <a:r>
              <a:rPr i="1" dirty="0"/>
              <a:t> </a:t>
            </a:r>
            <a:r>
              <a:rPr i="1" dirty="0" err="1"/>
              <a:t>censu</a:t>
            </a:r>
            <a:r>
              <a:rPr i="1" dirty="0"/>
              <a:t>)</a:t>
            </a:r>
          </a:p>
          <a:p>
            <a:pPr marL="469644" indent="-469644" defTabSz="2096971">
              <a:lnSpc>
                <a:spcPct val="60000"/>
              </a:lnSpc>
              <a:spcBef>
                <a:spcPts val="2000"/>
              </a:spcBef>
              <a:defRPr sz="3700"/>
            </a:pPr>
            <a:r>
              <a:rPr dirty="0"/>
              <a:t>Transformation of relationship:</a:t>
            </a:r>
          </a:p>
          <a:p>
            <a:pPr marL="939291" lvl="1" indent="-469644" defTabSz="2096971">
              <a:lnSpc>
                <a:spcPct val="60000"/>
              </a:lnSpc>
              <a:spcBef>
                <a:spcPts val="2000"/>
              </a:spcBef>
              <a:defRPr sz="3700"/>
            </a:pPr>
            <a:r>
              <a:rPr dirty="0"/>
              <a:t>Private, legal relationship: enslaver and enslaved person</a:t>
            </a:r>
          </a:p>
          <a:p>
            <a:pPr marL="939291" lvl="1" indent="-469644" defTabSz="2096971">
              <a:spcBef>
                <a:spcPts val="2000"/>
              </a:spcBef>
              <a:defRPr sz="3700"/>
            </a:pPr>
            <a:r>
              <a:rPr dirty="0"/>
              <a:t>Public, social relationship: patron and formerly enslaved person</a:t>
            </a:r>
          </a:p>
        </p:txBody>
      </p:sp>
      <p:sp>
        <p:nvSpPr>
          <p:cNvPr id="157" name="Subversion and Reinforcement of Social Order"/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r>
              <a:t>Subversion and Reinforcement of Social Order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Enslavement in Plautus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spc="-100"/>
            </a:lvl1pPr>
          </a:lstStyle>
          <a:p>
            <a:r>
              <a:t>Enslavement in Plautus</a:t>
            </a:r>
          </a:p>
        </p:txBody>
      </p:sp>
      <p:sp>
        <p:nvSpPr>
          <p:cNvPr id="160" name="How is the social death of enslaved people explored by Plautus?…"/>
          <p:cNvSpPr txBox="1">
            <a:spLocks noGrp="1"/>
          </p:cNvSpPr>
          <p:nvPr>
            <p:ph type="body" sz="half" idx="1"/>
          </p:nvPr>
        </p:nvSpPr>
        <p:spPr>
          <a:xfrm>
            <a:off x="933534" y="3611269"/>
            <a:ext cx="11093173" cy="8765963"/>
          </a:xfrm>
          <a:prstGeom prst="rect">
            <a:avLst/>
          </a:prstGeom>
        </p:spPr>
        <p:txBody>
          <a:bodyPr/>
          <a:lstStyle/>
          <a:p>
            <a:pPr marL="0" indent="0" defTabSz="2145738">
              <a:lnSpc>
                <a:spcPct val="70000"/>
              </a:lnSpc>
              <a:spcBef>
                <a:spcPts val="2100"/>
              </a:spcBef>
              <a:buSzTx/>
              <a:buNone/>
              <a:defRPr sz="3800">
                <a:latin typeface="Canela Regular"/>
                <a:ea typeface="Canela Regular"/>
                <a:cs typeface="Canela Regular"/>
                <a:sym typeface="Canela Regular"/>
              </a:defRPr>
            </a:pPr>
            <a:r>
              <a:t>How is the social death of enslaved people explored by Plautus?</a:t>
            </a:r>
          </a:p>
          <a:p>
            <a:pPr marL="0" lvl="2" indent="508000" defTabSz="2145738">
              <a:lnSpc>
                <a:spcPct val="70000"/>
              </a:lnSpc>
              <a:spcBef>
                <a:spcPts val="2100"/>
              </a:spcBef>
              <a:buSzTx/>
              <a:buNone/>
              <a:defRPr sz="3800">
                <a:latin typeface="Canela Regular"/>
                <a:ea typeface="Canela Regular"/>
                <a:cs typeface="Canela Regular"/>
                <a:sym typeface="Canela Regular"/>
              </a:defRPr>
            </a:pPr>
            <a:r>
              <a:rPr i="1"/>
              <a:t>PSEV: genus nostrum semper siccoculum fuit</a:t>
            </a:r>
            <a:r>
              <a:t>. </a:t>
            </a:r>
            <a:br/>
            <a:r>
              <a:t>(</a:t>
            </a:r>
            <a:r>
              <a:rPr i="1"/>
              <a:t>Pseudolus</a:t>
            </a:r>
            <a:r>
              <a:t> 77)</a:t>
            </a:r>
            <a:br/>
            <a:br/>
            <a:r>
              <a:rPr i="1"/>
              <a:t>BAL: nisi hodie mi ex fundis tuorum amicorum omne huc</a:t>
            </a:r>
            <a:br>
              <a:rPr i="1"/>
            </a:br>
            <a:r>
              <a:rPr i="1"/>
              <a:t>penus affertur, </a:t>
            </a:r>
            <a:br>
              <a:rPr i="1"/>
            </a:br>
            <a:r>
              <a:rPr i="1"/>
              <a:t>cras Phoenicium poeniceo corio inuises pergulam. </a:t>
            </a:r>
            <a:br/>
            <a:r>
              <a:t>(</a:t>
            </a:r>
            <a:r>
              <a:rPr i="1"/>
              <a:t>Pseudolus</a:t>
            </a:r>
            <a:r>
              <a:t> 228-9)</a:t>
            </a:r>
            <a:br>
              <a:rPr i="1"/>
            </a:br>
            <a:br>
              <a:rPr i="1"/>
            </a:br>
            <a:r>
              <a:t>SIMO: </a:t>
            </a:r>
            <a:r>
              <a:rPr i="1"/>
              <a:t>siquidem istaec opera, ut praedicas, perfeceris, </a:t>
            </a:r>
            <a:br>
              <a:rPr i="1"/>
            </a:br>
            <a:r>
              <a:rPr i="1"/>
              <a:t>uirtute regi Agathocli antecesseris. </a:t>
            </a:r>
            <a:br>
              <a:rPr i="1"/>
            </a:br>
            <a:r>
              <a:rPr i="1"/>
              <a:t>sed si non faxis, numquid causae est ilico </a:t>
            </a:r>
            <a:br>
              <a:rPr i="1"/>
            </a:br>
            <a:r>
              <a:rPr i="1"/>
              <a:t>quin te in pistrinum condam? </a:t>
            </a:r>
            <a:r>
              <a:t>(</a:t>
            </a:r>
            <a:r>
              <a:rPr i="1"/>
              <a:t>Pseudolus</a:t>
            </a:r>
            <a:r>
              <a:t> 531-4)</a:t>
            </a:r>
          </a:p>
        </p:txBody>
      </p:sp>
      <p:sp>
        <p:nvSpPr>
          <p:cNvPr id="161" name="Subjectivity of Personhood"/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r>
              <a:t>Subjectivity of Personhood</a:t>
            </a:r>
          </a:p>
        </p:txBody>
      </p:sp>
      <p:sp>
        <p:nvSpPr>
          <p:cNvPr id="162" name="How is the relationship between enslaved and enslaver portrayed?…"/>
          <p:cNvSpPr txBox="1"/>
          <p:nvPr/>
        </p:nvSpPr>
        <p:spPr>
          <a:xfrm>
            <a:off x="12357293" y="3611269"/>
            <a:ext cx="11093173" cy="876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pPr algn="l" defTabSz="2096971">
              <a:lnSpc>
                <a:spcPct val="70000"/>
              </a:lnSpc>
              <a:spcBef>
                <a:spcPts val="2000"/>
              </a:spcBef>
              <a:defRPr sz="3700">
                <a:latin typeface="Canela Regular"/>
                <a:ea typeface="Canela Regular"/>
                <a:cs typeface="Canela Regular"/>
                <a:sym typeface="Canela Regular"/>
              </a:defRPr>
            </a:pPr>
            <a:r>
              <a:rPr dirty="0"/>
              <a:t>How is the relationship between enslaved and enslaver portrayed?</a:t>
            </a:r>
            <a:endParaRPr i="1" dirty="0"/>
          </a:p>
          <a:p>
            <a:pPr lvl="6" indent="508000" algn="l" defTabSz="2096971">
              <a:lnSpc>
                <a:spcPct val="70000"/>
              </a:lnSpc>
              <a:spcBef>
                <a:spcPts val="2000"/>
              </a:spcBef>
              <a:defRPr sz="3700">
                <a:latin typeface="Canela Regular"/>
                <a:ea typeface="Canela Regular"/>
                <a:cs typeface="Canela Regular"/>
                <a:sym typeface="Canela Regular"/>
              </a:defRPr>
            </a:pPr>
            <a:r>
              <a:rPr i="1" dirty="0"/>
              <a:t>PLE: iterum mi </a:t>
            </a:r>
            <a:r>
              <a:rPr i="1" dirty="0" err="1"/>
              <a:t>istaec</a:t>
            </a:r>
            <a:r>
              <a:rPr i="1" dirty="0"/>
              <a:t> omnia </a:t>
            </a:r>
            <a:r>
              <a:rPr i="1" dirty="0" err="1"/>
              <a:t>itera</a:t>
            </a:r>
            <a:r>
              <a:rPr i="1" dirty="0"/>
              <a:t>, mi anime, mi </a:t>
            </a:r>
            <a:r>
              <a:rPr i="1" dirty="0" err="1"/>
              <a:t>Trachalio</a:t>
            </a:r>
            <a:r>
              <a:rPr i="1" dirty="0"/>
              <a:t>, </a:t>
            </a:r>
            <a:br>
              <a:rPr i="1" dirty="0"/>
            </a:br>
            <a:r>
              <a:rPr i="1" dirty="0"/>
              <a:t>mi </a:t>
            </a:r>
            <a:r>
              <a:rPr i="1" dirty="0" err="1"/>
              <a:t>liberte</a:t>
            </a:r>
            <a:r>
              <a:rPr i="1" dirty="0"/>
              <a:t>, mi </a:t>
            </a:r>
            <a:r>
              <a:rPr i="1" dirty="0" err="1"/>
              <a:t>patrone</a:t>
            </a:r>
            <a:r>
              <a:rPr i="1" dirty="0"/>
              <a:t> </a:t>
            </a:r>
            <a:r>
              <a:rPr i="1" dirty="0" err="1"/>
              <a:t>potius</a:t>
            </a:r>
            <a:r>
              <a:rPr i="1" dirty="0"/>
              <a:t>, </a:t>
            </a:r>
            <a:r>
              <a:rPr i="1" dirty="0" err="1"/>
              <a:t>immo</a:t>
            </a:r>
            <a:r>
              <a:rPr i="1" dirty="0"/>
              <a:t> mi pater.</a:t>
            </a:r>
            <a:r>
              <a:rPr dirty="0"/>
              <a:t> </a:t>
            </a:r>
            <a:br>
              <a:rPr dirty="0"/>
            </a:br>
            <a:r>
              <a:rPr dirty="0"/>
              <a:t>(</a:t>
            </a:r>
            <a:r>
              <a:rPr i="1" dirty="0" err="1"/>
              <a:t>Rudens</a:t>
            </a:r>
            <a:r>
              <a:rPr dirty="0"/>
              <a:t> 1265-6)</a:t>
            </a:r>
            <a:endParaRPr i="1" dirty="0"/>
          </a:p>
          <a:p>
            <a:pPr lvl="6" indent="508000" algn="l" defTabSz="2096971">
              <a:lnSpc>
                <a:spcPct val="70000"/>
              </a:lnSpc>
              <a:spcBef>
                <a:spcPts val="2000"/>
              </a:spcBef>
              <a:defRPr sz="3700">
                <a:latin typeface="Canela Regular"/>
                <a:ea typeface="Canela Regular"/>
                <a:cs typeface="Canela Regular"/>
                <a:sym typeface="Canela Regular"/>
              </a:defRPr>
            </a:pPr>
            <a:r>
              <a:rPr i="1" dirty="0"/>
              <a:t>(“Repeat all these things to me again, my soul, my </a:t>
            </a:r>
            <a:r>
              <a:rPr i="1" dirty="0" err="1"/>
              <a:t>Trachalio</a:t>
            </a:r>
            <a:r>
              <a:rPr i="1" dirty="0"/>
              <a:t>, my freedman, better, my patron, no, indeed, my father!”)</a:t>
            </a:r>
            <a:br>
              <a:rPr i="1" dirty="0"/>
            </a:br>
            <a:br>
              <a:rPr dirty="0"/>
            </a:br>
            <a:r>
              <a:rPr i="1" dirty="0"/>
              <a:t>SIMO: hoc ego </a:t>
            </a:r>
            <a:r>
              <a:rPr i="1" dirty="0" err="1"/>
              <a:t>numquam</a:t>
            </a:r>
            <a:r>
              <a:rPr i="1" dirty="0"/>
              <a:t> ratus sum </a:t>
            </a:r>
            <a:br>
              <a:rPr i="1" dirty="0"/>
            </a:br>
            <a:r>
              <a:rPr i="1" dirty="0"/>
              <a:t>fore me </a:t>
            </a:r>
            <a:r>
              <a:rPr i="1" dirty="0" err="1"/>
              <a:t>ut</a:t>
            </a:r>
            <a:r>
              <a:rPr i="1" dirty="0"/>
              <a:t> </a:t>
            </a:r>
            <a:r>
              <a:rPr i="1" dirty="0" err="1"/>
              <a:t>tibi</a:t>
            </a:r>
            <a:r>
              <a:rPr i="1" dirty="0"/>
              <a:t> </a:t>
            </a:r>
            <a:r>
              <a:rPr i="1" dirty="0" err="1"/>
              <a:t>fierem</a:t>
            </a:r>
            <a:r>
              <a:rPr i="1" dirty="0"/>
              <a:t> </a:t>
            </a:r>
            <a:r>
              <a:rPr i="1" dirty="0" err="1"/>
              <a:t>supplex</a:t>
            </a:r>
            <a:r>
              <a:rPr dirty="0"/>
              <a:t>. (</a:t>
            </a:r>
            <a:r>
              <a:rPr i="1" dirty="0"/>
              <a:t>Pseudolus</a:t>
            </a:r>
            <a:r>
              <a:rPr dirty="0"/>
              <a:t> 1318-</a:t>
            </a:r>
            <a:r>
              <a:rPr lang="mi-NZ" dirty="0"/>
              <a:t>1</a:t>
            </a:r>
            <a:r>
              <a:rPr dirty="0"/>
              <a:t>9)</a:t>
            </a:r>
            <a:br>
              <a:rPr dirty="0"/>
            </a:br>
            <a:br>
              <a:rPr dirty="0"/>
            </a:br>
            <a:r>
              <a:rPr i="1" dirty="0"/>
              <a:t>SIMO: </a:t>
            </a:r>
            <a:r>
              <a:rPr i="1" dirty="0" err="1"/>
              <a:t>nimis</a:t>
            </a:r>
            <a:r>
              <a:rPr i="1" dirty="0"/>
              <a:t> </a:t>
            </a:r>
            <a:r>
              <a:rPr i="1" dirty="0" err="1"/>
              <a:t>illic</a:t>
            </a:r>
            <a:r>
              <a:rPr i="1" dirty="0"/>
              <a:t> </a:t>
            </a:r>
            <a:r>
              <a:rPr i="1" dirty="0" err="1"/>
              <a:t>mortalis</a:t>
            </a:r>
            <a:r>
              <a:rPr i="1" dirty="0"/>
              <a:t> </a:t>
            </a:r>
            <a:r>
              <a:rPr i="1" dirty="0" err="1"/>
              <a:t>doctus</a:t>
            </a:r>
            <a:r>
              <a:rPr i="1" dirty="0"/>
              <a:t>, </a:t>
            </a:r>
            <a:r>
              <a:rPr i="1" dirty="0" err="1"/>
              <a:t>nimis</a:t>
            </a:r>
            <a:r>
              <a:rPr i="1" dirty="0"/>
              <a:t> </a:t>
            </a:r>
            <a:r>
              <a:rPr i="1" dirty="0" err="1"/>
              <a:t>uorsutus</a:t>
            </a:r>
            <a:r>
              <a:rPr i="1" dirty="0"/>
              <a:t>, </a:t>
            </a:r>
            <a:r>
              <a:rPr i="1" dirty="0" err="1"/>
              <a:t>nimis</a:t>
            </a:r>
            <a:r>
              <a:rPr i="1" dirty="0"/>
              <a:t> malus; </a:t>
            </a:r>
            <a:br>
              <a:rPr i="1" dirty="0"/>
            </a:br>
            <a:r>
              <a:rPr i="1" dirty="0" err="1"/>
              <a:t>superauit</a:t>
            </a:r>
            <a:r>
              <a:rPr i="1" dirty="0"/>
              <a:t> </a:t>
            </a:r>
            <a:r>
              <a:rPr i="1" dirty="0" err="1"/>
              <a:t>dolum</a:t>
            </a:r>
            <a:r>
              <a:rPr i="1" dirty="0"/>
              <a:t> </a:t>
            </a:r>
            <a:r>
              <a:rPr i="1" dirty="0" err="1"/>
              <a:t>Troianum</a:t>
            </a:r>
            <a:r>
              <a:rPr i="1" dirty="0"/>
              <a:t> </a:t>
            </a:r>
            <a:r>
              <a:rPr i="1" dirty="0" err="1"/>
              <a:t>atque</a:t>
            </a:r>
            <a:r>
              <a:rPr i="1" dirty="0"/>
              <a:t> </a:t>
            </a:r>
            <a:r>
              <a:rPr i="1" dirty="0" err="1"/>
              <a:t>Vlixem</a:t>
            </a:r>
            <a:r>
              <a:rPr i="1" dirty="0"/>
              <a:t> Pseudolus.</a:t>
            </a:r>
            <a:r>
              <a:rPr dirty="0"/>
              <a:t> (</a:t>
            </a:r>
            <a:r>
              <a:rPr i="1" dirty="0"/>
              <a:t>Pseudolus</a:t>
            </a:r>
            <a:r>
              <a:rPr dirty="0"/>
              <a:t> 1243-4)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Promises of Manumission"/>
          <p:cNvSpPr txBox="1">
            <a:spLocks noGrp="1"/>
          </p:cNvSpPr>
          <p:nvPr>
            <p:ph type="title"/>
          </p:nvPr>
        </p:nvSpPr>
        <p:spPr>
          <a:xfrm>
            <a:off x="1219200" y="412344"/>
            <a:ext cx="21945600" cy="1727202"/>
          </a:xfrm>
          <a:prstGeom prst="rect">
            <a:avLst/>
          </a:prstGeom>
        </p:spPr>
        <p:txBody>
          <a:bodyPr/>
          <a:lstStyle>
            <a:lvl1pPr>
              <a:defRPr spc="-100"/>
            </a:lvl1pPr>
          </a:lstStyle>
          <a:p>
            <a:r>
              <a:t>Promises of Manumission</a:t>
            </a:r>
          </a:p>
        </p:txBody>
      </p:sp>
      <p:sp>
        <p:nvSpPr>
          <p:cNvPr id="165" name="AMP: ego dicam tibi: hoc sese excruciat animi,  quia leno ademit cistulam ei quam habebat  ubique habebat qui suos parentes noscere posset: eam ueretur ne perierit. (Rudens 388-90)…"/>
          <p:cNvSpPr txBox="1">
            <a:spLocks noGrp="1"/>
          </p:cNvSpPr>
          <p:nvPr>
            <p:ph type="body" idx="1"/>
          </p:nvPr>
        </p:nvSpPr>
        <p:spPr>
          <a:xfrm>
            <a:off x="1217710" y="3087335"/>
            <a:ext cx="21948580" cy="10047945"/>
          </a:xfrm>
          <a:prstGeom prst="rect">
            <a:avLst/>
          </a:prstGeom>
        </p:spPr>
        <p:txBody>
          <a:bodyPr/>
          <a:lstStyle/>
          <a:p>
            <a:pPr marL="0" indent="0" defTabSz="2081417">
              <a:lnSpc>
                <a:spcPct val="80000"/>
              </a:lnSpc>
              <a:spcBef>
                <a:spcPts val="0"/>
              </a:spcBef>
              <a:buSzTx/>
              <a:buNone/>
              <a:defRPr sz="3492" i="1"/>
            </a:pPr>
            <a:r>
              <a:rPr dirty="0"/>
              <a:t>AMP: ego </a:t>
            </a:r>
            <a:r>
              <a:rPr dirty="0" err="1"/>
              <a:t>dicam</a:t>
            </a:r>
            <a:r>
              <a:rPr dirty="0"/>
              <a:t> </a:t>
            </a:r>
            <a:r>
              <a:rPr dirty="0" err="1"/>
              <a:t>tibi</a:t>
            </a:r>
            <a:r>
              <a:rPr dirty="0"/>
              <a:t>: hoc sese </a:t>
            </a:r>
            <a:r>
              <a:rPr dirty="0" err="1"/>
              <a:t>excruciat</a:t>
            </a:r>
            <a:r>
              <a:rPr dirty="0"/>
              <a:t> animi, </a:t>
            </a:r>
            <a:br>
              <a:rPr dirty="0"/>
            </a:br>
            <a:r>
              <a:rPr dirty="0" err="1"/>
              <a:t>quia</a:t>
            </a:r>
            <a:r>
              <a:rPr dirty="0"/>
              <a:t> leno </a:t>
            </a:r>
            <a:r>
              <a:rPr dirty="0" err="1"/>
              <a:t>ademit</a:t>
            </a:r>
            <a:r>
              <a:rPr dirty="0"/>
              <a:t> </a:t>
            </a:r>
            <a:r>
              <a:rPr dirty="0" err="1"/>
              <a:t>cistulam</a:t>
            </a:r>
            <a:r>
              <a:rPr dirty="0"/>
              <a:t> </a:t>
            </a:r>
            <a:r>
              <a:rPr dirty="0" err="1"/>
              <a:t>ei</a:t>
            </a:r>
            <a:r>
              <a:rPr dirty="0"/>
              <a:t> </a:t>
            </a:r>
            <a:r>
              <a:rPr dirty="0" err="1"/>
              <a:t>quam</a:t>
            </a:r>
            <a:r>
              <a:rPr dirty="0"/>
              <a:t> </a:t>
            </a:r>
            <a:r>
              <a:rPr dirty="0" err="1"/>
              <a:t>habebat</a:t>
            </a:r>
            <a:r>
              <a:rPr dirty="0"/>
              <a:t> ubique </a:t>
            </a:r>
            <a:r>
              <a:rPr dirty="0" err="1"/>
              <a:t>habebat</a:t>
            </a:r>
            <a:r>
              <a:rPr dirty="0"/>
              <a:t> </a:t>
            </a:r>
            <a:br>
              <a:rPr dirty="0"/>
            </a:br>
            <a:r>
              <a:rPr dirty="0"/>
              <a:t>qui </a:t>
            </a:r>
            <a:r>
              <a:rPr dirty="0" err="1"/>
              <a:t>suos</a:t>
            </a:r>
            <a:r>
              <a:rPr dirty="0"/>
              <a:t> </a:t>
            </a:r>
            <a:r>
              <a:rPr dirty="0" err="1"/>
              <a:t>parentes</a:t>
            </a:r>
            <a:r>
              <a:rPr dirty="0"/>
              <a:t> </a:t>
            </a:r>
            <a:r>
              <a:rPr dirty="0" err="1"/>
              <a:t>noscere</a:t>
            </a:r>
            <a:r>
              <a:rPr dirty="0"/>
              <a:t> posset: </a:t>
            </a:r>
            <a:r>
              <a:rPr dirty="0" err="1"/>
              <a:t>eam</a:t>
            </a:r>
            <a:r>
              <a:rPr dirty="0"/>
              <a:t> </a:t>
            </a:r>
            <a:r>
              <a:rPr dirty="0" err="1"/>
              <a:t>ueretur</a:t>
            </a:r>
            <a:r>
              <a:rPr dirty="0"/>
              <a:t> </a:t>
            </a:r>
            <a:br>
              <a:rPr dirty="0"/>
            </a:br>
            <a:r>
              <a:rPr dirty="0"/>
              <a:t>ne </a:t>
            </a:r>
            <a:r>
              <a:rPr dirty="0" err="1"/>
              <a:t>perierit</a:t>
            </a:r>
            <a:r>
              <a:rPr dirty="0"/>
              <a:t>. (</a:t>
            </a:r>
            <a:r>
              <a:rPr dirty="0" err="1"/>
              <a:t>Rudens</a:t>
            </a:r>
            <a:r>
              <a:rPr dirty="0"/>
              <a:t> </a:t>
            </a:r>
            <a:r>
              <a:rPr i="0" dirty="0"/>
              <a:t>388-91)</a:t>
            </a:r>
          </a:p>
          <a:p>
            <a:pPr marL="0" indent="0" defTabSz="2081417">
              <a:lnSpc>
                <a:spcPct val="80000"/>
              </a:lnSpc>
              <a:spcBef>
                <a:spcPts val="0"/>
              </a:spcBef>
              <a:buSzTx/>
              <a:buNone/>
              <a:defRPr sz="3492" i="1"/>
            </a:pPr>
            <a:endParaRPr i="0" dirty="0"/>
          </a:p>
          <a:p>
            <a:pPr marL="0" indent="0" defTabSz="2081417">
              <a:lnSpc>
                <a:spcPct val="80000"/>
              </a:lnSpc>
              <a:spcBef>
                <a:spcPts val="0"/>
              </a:spcBef>
              <a:buSzTx/>
              <a:buNone/>
              <a:defRPr sz="3492" i="1"/>
            </a:pPr>
            <a:r>
              <a:rPr dirty="0"/>
              <a:t>(“I will tell you: she is torturing herself  because the pimp took from her a little box which she had and where she kept that which enables her to recognize her parents. She fears that it is lost.”)</a:t>
            </a:r>
          </a:p>
          <a:p>
            <a:pPr marL="0" indent="0" defTabSz="2081417">
              <a:lnSpc>
                <a:spcPct val="100000"/>
              </a:lnSpc>
              <a:spcBef>
                <a:spcPts val="0"/>
              </a:spcBef>
              <a:buSzTx/>
              <a:buNone/>
              <a:defRPr sz="3492" i="1"/>
            </a:pPr>
            <a:endParaRPr dirty="0"/>
          </a:p>
          <a:p>
            <a:pPr marL="0" indent="0" defTabSz="2081417">
              <a:lnSpc>
                <a:spcPct val="80000"/>
              </a:lnSpc>
              <a:spcBef>
                <a:spcPts val="0"/>
              </a:spcBef>
              <a:buSzTx/>
              <a:buNone/>
              <a:defRPr sz="3492" i="1"/>
            </a:pPr>
            <a:r>
              <a:rPr dirty="0"/>
              <a:t>DAE: </a:t>
            </a:r>
            <a:r>
              <a:rPr dirty="0" err="1"/>
              <a:t>ea</a:t>
            </a:r>
            <a:r>
              <a:rPr dirty="0"/>
              <a:t> </a:t>
            </a:r>
            <a:r>
              <a:rPr dirty="0" err="1"/>
              <a:t>est</a:t>
            </a:r>
            <a:r>
              <a:rPr dirty="0"/>
              <a:t> </a:t>
            </a:r>
            <a:r>
              <a:rPr dirty="0" err="1"/>
              <a:t>profecto</a:t>
            </a:r>
            <a:r>
              <a:rPr dirty="0"/>
              <a:t>. </a:t>
            </a:r>
            <a:r>
              <a:rPr dirty="0" err="1"/>
              <a:t>contineri</a:t>
            </a:r>
            <a:r>
              <a:rPr dirty="0"/>
              <a:t> quin </a:t>
            </a:r>
            <a:r>
              <a:rPr dirty="0" err="1"/>
              <a:t>complectar</a:t>
            </a:r>
            <a:r>
              <a:rPr dirty="0"/>
              <a:t> non </a:t>
            </a:r>
            <a:r>
              <a:rPr dirty="0" err="1"/>
              <a:t>queo</a:t>
            </a:r>
            <a:r>
              <a:rPr dirty="0"/>
              <a:t>. </a:t>
            </a:r>
            <a:br>
              <a:rPr dirty="0"/>
            </a:br>
            <a:r>
              <a:rPr dirty="0" err="1"/>
              <a:t>filia</a:t>
            </a:r>
            <a:r>
              <a:rPr dirty="0"/>
              <a:t> </a:t>
            </a:r>
            <a:r>
              <a:rPr dirty="0" err="1"/>
              <a:t>mea</a:t>
            </a:r>
            <a:r>
              <a:rPr dirty="0"/>
              <a:t>, </a:t>
            </a:r>
            <a:r>
              <a:rPr dirty="0" err="1"/>
              <a:t>salue</a:t>
            </a:r>
            <a:r>
              <a:rPr dirty="0"/>
              <a:t>. ego is sum qui </a:t>
            </a:r>
            <a:r>
              <a:rPr dirty="0" err="1"/>
              <a:t>te</a:t>
            </a:r>
            <a:r>
              <a:rPr dirty="0"/>
              <a:t> </a:t>
            </a:r>
            <a:r>
              <a:rPr dirty="0" err="1"/>
              <a:t>produxi</a:t>
            </a:r>
            <a:r>
              <a:rPr dirty="0"/>
              <a:t> pater, </a:t>
            </a:r>
            <a:br>
              <a:rPr dirty="0"/>
            </a:br>
            <a:r>
              <a:rPr dirty="0"/>
              <a:t>ego sum </a:t>
            </a:r>
            <a:r>
              <a:rPr dirty="0" err="1"/>
              <a:t>Daemones</a:t>
            </a:r>
            <a:r>
              <a:rPr dirty="0"/>
              <a:t> et mater </a:t>
            </a:r>
            <a:r>
              <a:rPr dirty="0" err="1"/>
              <a:t>tua</a:t>
            </a:r>
            <a:r>
              <a:rPr dirty="0"/>
              <a:t> </a:t>
            </a:r>
            <a:r>
              <a:rPr dirty="0" err="1"/>
              <a:t>eccam</a:t>
            </a:r>
            <a:r>
              <a:rPr dirty="0"/>
              <a:t> hic </a:t>
            </a:r>
            <a:r>
              <a:rPr dirty="0" err="1"/>
              <a:t>intus</a:t>
            </a:r>
            <a:r>
              <a:rPr dirty="0"/>
              <a:t> </a:t>
            </a:r>
            <a:r>
              <a:rPr dirty="0" err="1"/>
              <a:t>Daedalis</a:t>
            </a:r>
            <a:r>
              <a:rPr dirty="0"/>
              <a:t>.</a:t>
            </a:r>
          </a:p>
          <a:p>
            <a:pPr marL="0" indent="0" defTabSz="2081417">
              <a:lnSpc>
                <a:spcPct val="80000"/>
              </a:lnSpc>
              <a:spcBef>
                <a:spcPts val="0"/>
              </a:spcBef>
              <a:buSzTx/>
              <a:buNone/>
              <a:defRPr sz="3492" i="1"/>
            </a:pPr>
            <a:r>
              <a:rPr dirty="0"/>
              <a:t>PAL: </a:t>
            </a:r>
            <a:r>
              <a:rPr dirty="0" err="1"/>
              <a:t>salue</a:t>
            </a:r>
            <a:r>
              <a:rPr dirty="0"/>
              <a:t>, mi pater </a:t>
            </a:r>
            <a:r>
              <a:rPr dirty="0" err="1"/>
              <a:t>insperate</a:t>
            </a:r>
            <a:r>
              <a:rPr dirty="0"/>
              <a:t>.</a:t>
            </a:r>
          </a:p>
          <a:p>
            <a:pPr marL="0" indent="0" defTabSz="2081417">
              <a:lnSpc>
                <a:spcPct val="80000"/>
              </a:lnSpc>
              <a:spcBef>
                <a:spcPts val="0"/>
              </a:spcBef>
              <a:buSzTx/>
              <a:buNone/>
              <a:defRPr sz="3492" i="1"/>
            </a:pPr>
            <a:r>
              <a:rPr dirty="0"/>
              <a:t>DAE: </a:t>
            </a:r>
            <a:r>
              <a:rPr dirty="0" err="1"/>
              <a:t>salue</a:t>
            </a:r>
            <a:r>
              <a:rPr dirty="0"/>
              <a:t>. </a:t>
            </a:r>
            <a:r>
              <a:rPr dirty="0" err="1"/>
              <a:t>ut</a:t>
            </a:r>
            <a:r>
              <a:rPr dirty="0"/>
              <a:t> </a:t>
            </a:r>
            <a:r>
              <a:rPr dirty="0" err="1"/>
              <a:t>te</a:t>
            </a:r>
            <a:r>
              <a:rPr dirty="0"/>
              <a:t> </a:t>
            </a:r>
            <a:r>
              <a:rPr dirty="0" err="1"/>
              <a:t>amplector</a:t>
            </a:r>
            <a:r>
              <a:rPr dirty="0"/>
              <a:t> </a:t>
            </a:r>
            <a:r>
              <a:rPr dirty="0" err="1"/>
              <a:t>lubens</a:t>
            </a:r>
            <a:r>
              <a:rPr dirty="0"/>
              <a:t>! </a:t>
            </a:r>
            <a:r>
              <a:rPr i="0" dirty="0"/>
              <a:t>(</a:t>
            </a:r>
            <a:r>
              <a:rPr dirty="0" err="1"/>
              <a:t>Rudens</a:t>
            </a:r>
            <a:r>
              <a:rPr i="0" dirty="0"/>
              <a:t> 1172-5)</a:t>
            </a:r>
          </a:p>
          <a:p>
            <a:pPr marL="0" indent="0" defTabSz="2081417">
              <a:lnSpc>
                <a:spcPct val="80000"/>
              </a:lnSpc>
              <a:spcBef>
                <a:spcPts val="0"/>
              </a:spcBef>
              <a:buSzTx/>
              <a:buNone/>
              <a:defRPr sz="3492"/>
            </a:pPr>
            <a:endParaRPr i="0" dirty="0"/>
          </a:p>
          <a:p>
            <a:pPr marL="0" indent="0" defTabSz="2081417">
              <a:lnSpc>
                <a:spcPct val="80000"/>
              </a:lnSpc>
              <a:spcBef>
                <a:spcPts val="0"/>
              </a:spcBef>
              <a:buSzTx/>
              <a:buNone/>
              <a:defRPr sz="3492" i="1"/>
            </a:pPr>
            <a:r>
              <a:rPr dirty="0"/>
              <a:t>(</a:t>
            </a:r>
            <a:r>
              <a:rPr dirty="0" err="1"/>
              <a:t>Daemones</a:t>
            </a:r>
            <a:r>
              <a:rPr dirty="0"/>
              <a:t>: </a:t>
            </a:r>
            <a:r>
              <a:rPr lang="en-US" dirty="0"/>
              <a:t>“</a:t>
            </a:r>
            <a:r>
              <a:rPr dirty="0"/>
              <a:t>It is actually her. I cannot keep from hugging you. Hello, my daughter. I am the father who raised you, I am </a:t>
            </a:r>
            <a:r>
              <a:rPr dirty="0" err="1"/>
              <a:t>Daemones</a:t>
            </a:r>
            <a:r>
              <a:rPr dirty="0"/>
              <a:t> and look, here inside is your mother </a:t>
            </a:r>
            <a:r>
              <a:rPr dirty="0" err="1"/>
              <a:t>Daedalis</a:t>
            </a:r>
            <a:r>
              <a:rPr dirty="0"/>
              <a:t>.</a:t>
            </a:r>
            <a:r>
              <a:rPr lang="en-US" dirty="0"/>
              <a:t>”</a:t>
            </a:r>
            <a:r>
              <a:rPr dirty="0"/>
              <a:t> </a:t>
            </a:r>
            <a:br>
              <a:rPr dirty="0"/>
            </a:br>
            <a:r>
              <a:rPr dirty="0" err="1"/>
              <a:t>Palaestra</a:t>
            </a:r>
            <a:r>
              <a:rPr dirty="0"/>
              <a:t>: </a:t>
            </a:r>
            <a:r>
              <a:rPr lang="en-US" dirty="0"/>
              <a:t>“</a:t>
            </a:r>
            <a:r>
              <a:rPr dirty="0"/>
              <a:t>Hello, my unexpected father.</a:t>
            </a:r>
            <a:r>
              <a:rPr lang="en-US" dirty="0"/>
              <a:t>”</a:t>
            </a:r>
            <a:endParaRPr dirty="0"/>
          </a:p>
          <a:p>
            <a:pPr marL="0" indent="0" defTabSz="2081417">
              <a:lnSpc>
                <a:spcPct val="80000"/>
              </a:lnSpc>
              <a:spcBef>
                <a:spcPts val="0"/>
              </a:spcBef>
              <a:buSzTx/>
              <a:buNone/>
              <a:defRPr sz="3492" i="1"/>
            </a:pPr>
            <a:r>
              <a:rPr dirty="0" err="1"/>
              <a:t>Daemones</a:t>
            </a:r>
            <a:r>
              <a:rPr dirty="0"/>
              <a:t>: </a:t>
            </a:r>
            <a:r>
              <a:rPr lang="en-US" dirty="0"/>
              <a:t>“</a:t>
            </a:r>
            <a:r>
              <a:rPr dirty="0"/>
              <a:t>Hello, how happy I am hugging you</a:t>
            </a:r>
            <a:r>
              <a:rPr lang="en-US" dirty="0"/>
              <a:t>!”</a:t>
            </a:r>
            <a:r>
              <a:rPr dirty="0"/>
              <a:t>)</a:t>
            </a:r>
            <a:r>
              <a:rPr lang="mi-NZ" dirty="0"/>
              <a:t> </a:t>
            </a:r>
            <a:endParaRPr dirty="0"/>
          </a:p>
        </p:txBody>
      </p:sp>
      <p:sp>
        <p:nvSpPr>
          <p:cNvPr id="166" name="Power and Control in Plautus"/>
          <p:cNvSpPr txBox="1">
            <a:spLocks noGrp="1"/>
          </p:cNvSpPr>
          <p:nvPr>
            <p:ph type="body" idx="21"/>
          </p:nvPr>
        </p:nvSpPr>
        <p:spPr>
          <a:xfrm>
            <a:off x="1219200" y="2022294"/>
            <a:ext cx="21945602" cy="832612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r>
              <a:t>Power and Control in Plautus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DAE: pro illa altera,  libera ut sit, dimidium tibi sume, dimidium huc cedo.…"/>
          <p:cNvSpPr txBox="1">
            <a:spLocks noGrp="1"/>
          </p:cNvSpPr>
          <p:nvPr>
            <p:ph type="body" idx="1"/>
          </p:nvPr>
        </p:nvSpPr>
        <p:spPr>
          <a:xfrm>
            <a:off x="1101565" y="2803108"/>
            <a:ext cx="23439334" cy="10419151"/>
          </a:xfrm>
          <a:prstGeom prst="rect">
            <a:avLst/>
          </a:prstGeom>
        </p:spPr>
        <p:txBody>
          <a:bodyPr/>
          <a:lstStyle/>
          <a:p>
            <a:pPr marL="0" indent="0" defTabSz="1999488">
              <a:lnSpc>
                <a:spcPct val="80000"/>
              </a:lnSpc>
              <a:spcBef>
                <a:spcPts val="0"/>
              </a:spcBef>
              <a:buSzTx/>
              <a:buNone/>
              <a:defRPr sz="3400" i="1"/>
            </a:pPr>
            <a:r>
              <a:rPr dirty="0"/>
              <a:t>DAE: pro </a:t>
            </a:r>
            <a:r>
              <a:rPr dirty="0" err="1"/>
              <a:t>illa</a:t>
            </a:r>
            <a:r>
              <a:rPr dirty="0"/>
              <a:t> altera, </a:t>
            </a:r>
            <a:br>
              <a:rPr dirty="0"/>
            </a:br>
            <a:r>
              <a:rPr dirty="0"/>
              <a:t>libera </a:t>
            </a:r>
            <a:r>
              <a:rPr dirty="0" err="1"/>
              <a:t>ut</a:t>
            </a:r>
            <a:r>
              <a:rPr dirty="0"/>
              <a:t> sit, </a:t>
            </a:r>
            <a:r>
              <a:rPr dirty="0" err="1"/>
              <a:t>dimidium</a:t>
            </a:r>
            <a:r>
              <a:rPr dirty="0"/>
              <a:t> </a:t>
            </a:r>
            <a:r>
              <a:rPr dirty="0" err="1"/>
              <a:t>tibi</a:t>
            </a:r>
            <a:r>
              <a:rPr dirty="0"/>
              <a:t> </a:t>
            </a:r>
            <a:r>
              <a:rPr dirty="0" err="1"/>
              <a:t>sume</a:t>
            </a:r>
            <a:r>
              <a:rPr dirty="0"/>
              <a:t>, </a:t>
            </a:r>
            <a:r>
              <a:rPr dirty="0" err="1"/>
              <a:t>dimidium</a:t>
            </a:r>
            <a:r>
              <a:rPr dirty="0"/>
              <a:t> </a:t>
            </a:r>
            <a:r>
              <a:rPr dirty="0" err="1"/>
              <a:t>huc</a:t>
            </a:r>
            <a:r>
              <a:rPr dirty="0"/>
              <a:t> </a:t>
            </a:r>
            <a:r>
              <a:rPr dirty="0" err="1"/>
              <a:t>cedo</a:t>
            </a:r>
            <a:r>
              <a:rPr dirty="0"/>
              <a:t>.</a:t>
            </a:r>
          </a:p>
          <a:p>
            <a:pPr marL="0" indent="0" defTabSz="1999488">
              <a:lnSpc>
                <a:spcPct val="80000"/>
              </a:lnSpc>
              <a:spcBef>
                <a:spcPts val="0"/>
              </a:spcBef>
              <a:buSzTx/>
              <a:buNone/>
              <a:defRPr sz="3400" i="1"/>
            </a:pPr>
            <a:r>
              <a:rPr dirty="0"/>
              <a:t>LAB: </a:t>
            </a:r>
            <a:r>
              <a:rPr dirty="0" err="1"/>
              <a:t>maxume</a:t>
            </a:r>
            <a:r>
              <a:rPr dirty="0"/>
              <a:t>. </a:t>
            </a:r>
            <a:r>
              <a:rPr i="0" dirty="0"/>
              <a:t>(</a:t>
            </a:r>
            <a:r>
              <a:rPr dirty="0" err="1"/>
              <a:t>Rudens</a:t>
            </a:r>
            <a:r>
              <a:rPr i="0" dirty="0"/>
              <a:t> 1408-10)</a:t>
            </a:r>
          </a:p>
          <a:p>
            <a:pPr marL="0" indent="0" defTabSz="1999488">
              <a:lnSpc>
                <a:spcPct val="80000"/>
              </a:lnSpc>
              <a:spcBef>
                <a:spcPts val="0"/>
              </a:spcBef>
              <a:buSzTx/>
              <a:buNone/>
              <a:defRPr sz="3400"/>
            </a:pPr>
            <a:endParaRPr i="0" dirty="0"/>
          </a:p>
          <a:p>
            <a:pPr marL="0" indent="0" defTabSz="1999488">
              <a:lnSpc>
                <a:spcPct val="80000"/>
              </a:lnSpc>
              <a:spcBef>
                <a:spcPts val="0"/>
              </a:spcBef>
              <a:buSzTx/>
              <a:buNone/>
              <a:defRPr sz="3400" i="1"/>
            </a:pPr>
            <a:r>
              <a:rPr dirty="0"/>
              <a:t>(</a:t>
            </a:r>
            <a:r>
              <a:rPr dirty="0" err="1"/>
              <a:t>Daemones</a:t>
            </a:r>
            <a:r>
              <a:rPr dirty="0"/>
              <a:t>: </a:t>
            </a:r>
            <a:r>
              <a:rPr lang="en-US" dirty="0"/>
              <a:t>“</a:t>
            </a:r>
            <a:r>
              <a:rPr dirty="0"/>
              <a:t>Take half for that other girl, so that she may be free, give half to me. </a:t>
            </a:r>
            <a:r>
              <a:rPr dirty="0" err="1"/>
              <a:t>Labrax</a:t>
            </a:r>
            <a:r>
              <a:rPr dirty="0"/>
              <a:t>: </a:t>
            </a:r>
            <a:r>
              <a:rPr lang="en-US" dirty="0"/>
              <a:t>“</a:t>
            </a:r>
            <a:r>
              <a:rPr dirty="0"/>
              <a:t>For sure”)</a:t>
            </a:r>
          </a:p>
          <a:p>
            <a:pPr marL="0" indent="0" defTabSz="1999488">
              <a:lnSpc>
                <a:spcPct val="100000"/>
              </a:lnSpc>
              <a:spcBef>
                <a:spcPts val="0"/>
              </a:spcBef>
              <a:buSzTx/>
              <a:buNone/>
              <a:defRPr sz="3400" i="1"/>
            </a:pPr>
            <a:endParaRPr dirty="0"/>
          </a:p>
          <a:p>
            <a:pPr marL="0" indent="0" defTabSz="1999488">
              <a:lnSpc>
                <a:spcPct val="80000"/>
              </a:lnSpc>
              <a:spcBef>
                <a:spcPts val="0"/>
              </a:spcBef>
              <a:buSzTx/>
              <a:buNone/>
              <a:defRPr sz="3400" i="1"/>
            </a:pPr>
            <a:r>
              <a:rPr dirty="0"/>
              <a:t>TRA: licet. sed </a:t>
            </a:r>
            <a:r>
              <a:rPr dirty="0" err="1"/>
              <a:t>scin</a:t>
            </a:r>
            <a:r>
              <a:rPr dirty="0"/>
              <a:t> quid </a:t>
            </a:r>
            <a:r>
              <a:rPr dirty="0" err="1"/>
              <a:t>est</a:t>
            </a:r>
            <a:r>
              <a:rPr dirty="0"/>
              <a:t> </a:t>
            </a:r>
            <a:r>
              <a:rPr dirty="0" err="1"/>
              <a:t>quod</a:t>
            </a:r>
            <a:r>
              <a:rPr dirty="0"/>
              <a:t> </a:t>
            </a:r>
            <a:r>
              <a:rPr dirty="0" err="1"/>
              <a:t>te</a:t>
            </a:r>
            <a:r>
              <a:rPr dirty="0"/>
              <a:t> </a:t>
            </a:r>
            <a:r>
              <a:rPr dirty="0" err="1"/>
              <a:t>uolo</a:t>
            </a:r>
            <a:r>
              <a:rPr dirty="0"/>
              <a:t>? </a:t>
            </a:r>
            <a:br>
              <a:rPr dirty="0"/>
            </a:br>
            <a:r>
              <a:rPr dirty="0" err="1"/>
              <a:t>quod</a:t>
            </a:r>
            <a:r>
              <a:rPr dirty="0"/>
              <a:t> </a:t>
            </a:r>
            <a:r>
              <a:rPr dirty="0" err="1"/>
              <a:t>promisisti</a:t>
            </a:r>
            <a:r>
              <a:rPr dirty="0"/>
              <a:t> </a:t>
            </a:r>
            <a:r>
              <a:rPr dirty="0" err="1"/>
              <a:t>ut</a:t>
            </a:r>
            <a:r>
              <a:rPr dirty="0"/>
              <a:t> </a:t>
            </a:r>
            <a:r>
              <a:rPr dirty="0" err="1"/>
              <a:t>memineris</a:t>
            </a:r>
            <a:r>
              <a:rPr dirty="0"/>
              <a:t>, </a:t>
            </a:r>
            <a:r>
              <a:rPr dirty="0" err="1"/>
              <a:t>hodie</a:t>
            </a:r>
            <a:r>
              <a:rPr dirty="0"/>
              <a:t> </a:t>
            </a:r>
            <a:r>
              <a:rPr dirty="0" err="1"/>
              <a:t>ut</a:t>
            </a:r>
            <a:r>
              <a:rPr dirty="0"/>
              <a:t> liber sim.</a:t>
            </a:r>
          </a:p>
          <a:p>
            <a:pPr marL="0" indent="0" defTabSz="1999488">
              <a:lnSpc>
                <a:spcPct val="80000"/>
              </a:lnSpc>
              <a:spcBef>
                <a:spcPts val="0"/>
              </a:spcBef>
              <a:buSzTx/>
              <a:buNone/>
              <a:defRPr sz="3400" i="1"/>
            </a:pPr>
            <a:r>
              <a:rPr dirty="0"/>
              <a:t>DAE: 				      licet.</a:t>
            </a:r>
            <a:br>
              <a:rPr dirty="0"/>
            </a:br>
            <a:r>
              <a:rPr dirty="0"/>
              <a:t>TRA: fac </a:t>
            </a:r>
            <a:r>
              <a:rPr dirty="0" err="1"/>
              <a:t>ut</a:t>
            </a:r>
            <a:r>
              <a:rPr dirty="0"/>
              <a:t> </a:t>
            </a:r>
            <a:r>
              <a:rPr dirty="0" err="1"/>
              <a:t>exores</a:t>
            </a:r>
            <a:r>
              <a:rPr dirty="0"/>
              <a:t> </a:t>
            </a:r>
            <a:r>
              <a:rPr dirty="0" err="1"/>
              <a:t>Plesidippum</a:t>
            </a:r>
            <a:r>
              <a:rPr dirty="0"/>
              <a:t> </a:t>
            </a:r>
            <a:r>
              <a:rPr dirty="0" err="1"/>
              <a:t>ut</a:t>
            </a:r>
            <a:r>
              <a:rPr dirty="0"/>
              <a:t> me &lt;</a:t>
            </a:r>
            <a:r>
              <a:rPr dirty="0" err="1"/>
              <a:t>manu</a:t>
            </a:r>
            <a:r>
              <a:rPr dirty="0"/>
              <a:t>&gt; </a:t>
            </a:r>
            <a:r>
              <a:rPr dirty="0" err="1"/>
              <a:t>emittat</a:t>
            </a:r>
            <a:r>
              <a:rPr dirty="0"/>
              <a:t>.</a:t>
            </a:r>
            <a:br>
              <a:rPr dirty="0"/>
            </a:br>
            <a:r>
              <a:rPr dirty="0"/>
              <a:t>DAE: 				                 licet.</a:t>
            </a:r>
          </a:p>
          <a:p>
            <a:pPr marL="0" indent="0" defTabSz="1999488">
              <a:lnSpc>
                <a:spcPct val="60000"/>
              </a:lnSpc>
              <a:spcBef>
                <a:spcPts val="0"/>
              </a:spcBef>
              <a:buSzTx/>
              <a:buNone/>
              <a:defRPr sz="3400" i="1"/>
            </a:pPr>
            <a:r>
              <a:rPr dirty="0"/>
              <a:t>…</a:t>
            </a:r>
          </a:p>
          <a:p>
            <a:pPr marL="0" indent="0" defTabSz="1999488">
              <a:lnSpc>
                <a:spcPct val="80000"/>
              </a:lnSpc>
              <a:spcBef>
                <a:spcPts val="0"/>
              </a:spcBef>
              <a:buSzTx/>
              <a:buNone/>
              <a:defRPr sz="3400" i="1"/>
            </a:pPr>
            <a:r>
              <a:rPr dirty="0"/>
              <a:t>TRA: </a:t>
            </a:r>
            <a:r>
              <a:rPr dirty="0" err="1"/>
              <a:t>atque</a:t>
            </a:r>
            <a:r>
              <a:rPr dirty="0"/>
              <a:t> </a:t>
            </a:r>
            <a:r>
              <a:rPr dirty="0" err="1"/>
              <a:t>ut</a:t>
            </a:r>
            <a:r>
              <a:rPr dirty="0"/>
              <a:t> </a:t>
            </a:r>
            <a:r>
              <a:rPr dirty="0" err="1"/>
              <a:t>gratum</a:t>
            </a:r>
            <a:r>
              <a:rPr dirty="0"/>
              <a:t> mi beneficium </a:t>
            </a:r>
            <a:r>
              <a:rPr dirty="0" err="1"/>
              <a:t>factis</a:t>
            </a:r>
            <a:r>
              <a:rPr dirty="0"/>
              <a:t> </a:t>
            </a:r>
            <a:r>
              <a:rPr dirty="0" err="1"/>
              <a:t>experiar</a:t>
            </a:r>
            <a:r>
              <a:rPr dirty="0"/>
              <a:t>. </a:t>
            </a:r>
            <a:r>
              <a:rPr i="0" dirty="0"/>
              <a:t>(</a:t>
            </a:r>
            <a:r>
              <a:rPr dirty="0" err="1"/>
              <a:t>Rudens</a:t>
            </a:r>
            <a:r>
              <a:rPr i="0" dirty="0"/>
              <a:t> 1217-21)</a:t>
            </a:r>
          </a:p>
          <a:p>
            <a:pPr marL="0" indent="0" defTabSz="1999488">
              <a:lnSpc>
                <a:spcPct val="60000"/>
              </a:lnSpc>
              <a:spcBef>
                <a:spcPts val="0"/>
              </a:spcBef>
              <a:buSzTx/>
              <a:buNone/>
              <a:defRPr sz="3400"/>
            </a:pPr>
            <a:endParaRPr i="0" dirty="0"/>
          </a:p>
          <a:p>
            <a:pPr marL="0" indent="0" defTabSz="1999488">
              <a:lnSpc>
                <a:spcPct val="80000"/>
              </a:lnSpc>
              <a:spcBef>
                <a:spcPts val="0"/>
              </a:spcBef>
              <a:buSzTx/>
              <a:buNone/>
              <a:defRPr sz="3400" i="1"/>
            </a:pPr>
            <a:r>
              <a:rPr dirty="0"/>
              <a:t>(“</a:t>
            </a:r>
            <a:r>
              <a:rPr dirty="0" err="1"/>
              <a:t>Trachalio</a:t>
            </a:r>
            <a:r>
              <a:rPr dirty="0"/>
              <a:t>: </a:t>
            </a:r>
            <a:r>
              <a:rPr lang="en-US" dirty="0"/>
              <a:t>“</a:t>
            </a:r>
            <a:r>
              <a:rPr dirty="0"/>
              <a:t>Okay. But do you know what it is that I want? That you remember what you promised, that today I will be free.</a:t>
            </a:r>
            <a:r>
              <a:rPr lang="en-US" dirty="0"/>
              <a:t>”</a:t>
            </a:r>
            <a:br>
              <a:rPr dirty="0"/>
            </a:br>
            <a:r>
              <a:rPr dirty="0" err="1"/>
              <a:t>Daemones</a:t>
            </a:r>
            <a:r>
              <a:rPr dirty="0"/>
              <a:t>: </a:t>
            </a:r>
            <a:r>
              <a:rPr lang="en-US" dirty="0"/>
              <a:t>“</a:t>
            </a:r>
            <a:r>
              <a:rPr dirty="0"/>
              <a:t>Okay.</a:t>
            </a:r>
            <a:r>
              <a:rPr lang="en-US" dirty="0"/>
              <a:t>”</a:t>
            </a:r>
            <a:r>
              <a:rPr dirty="0"/>
              <a:t> </a:t>
            </a:r>
            <a:br>
              <a:rPr dirty="0"/>
            </a:br>
            <a:r>
              <a:rPr dirty="0" err="1"/>
              <a:t>Trachalio</a:t>
            </a:r>
            <a:r>
              <a:rPr dirty="0"/>
              <a:t>: </a:t>
            </a:r>
            <a:r>
              <a:rPr lang="en-US" dirty="0"/>
              <a:t>“</a:t>
            </a:r>
            <a:r>
              <a:rPr dirty="0"/>
              <a:t>Make sure that you convince </a:t>
            </a:r>
            <a:r>
              <a:rPr dirty="0" err="1"/>
              <a:t>Plesidippus</a:t>
            </a:r>
            <a:r>
              <a:rPr dirty="0"/>
              <a:t> that he should free me.</a:t>
            </a:r>
            <a:r>
              <a:rPr lang="en-US" dirty="0"/>
              <a:t>”</a:t>
            </a:r>
            <a:br>
              <a:rPr dirty="0"/>
            </a:br>
            <a:r>
              <a:rPr dirty="0" err="1"/>
              <a:t>Daemones</a:t>
            </a:r>
            <a:r>
              <a:rPr dirty="0"/>
              <a:t>: </a:t>
            </a:r>
            <a:r>
              <a:rPr lang="en-US" dirty="0"/>
              <a:t>“</a:t>
            </a:r>
            <a:r>
              <a:rPr dirty="0"/>
              <a:t>Okay.</a:t>
            </a:r>
            <a:r>
              <a:rPr lang="en-US" dirty="0"/>
              <a:t>”</a:t>
            </a:r>
            <a:r>
              <a:rPr lang="mi-NZ" dirty="0"/>
              <a:t> </a:t>
            </a:r>
            <a:endParaRPr dirty="0"/>
          </a:p>
          <a:p>
            <a:pPr marL="0" indent="0" defTabSz="1999488">
              <a:lnSpc>
                <a:spcPct val="60000"/>
              </a:lnSpc>
              <a:spcBef>
                <a:spcPts val="0"/>
              </a:spcBef>
              <a:buSzTx/>
              <a:buNone/>
              <a:defRPr sz="3400" i="1"/>
            </a:pPr>
            <a:r>
              <a:rPr dirty="0"/>
              <a:t>…</a:t>
            </a:r>
          </a:p>
          <a:p>
            <a:pPr marL="0" indent="0" defTabSz="1999488">
              <a:lnSpc>
                <a:spcPct val="80000"/>
              </a:lnSpc>
              <a:spcBef>
                <a:spcPts val="0"/>
              </a:spcBef>
              <a:buSzTx/>
              <a:buNone/>
              <a:defRPr sz="3400" i="1"/>
            </a:pPr>
            <a:r>
              <a:rPr dirty="0" err="1"/>
              <a:t>Trachalio</a:t>
            </a:r>
            <a:r>
              <a:rPr dirty="0"/>
              <a:t>: </a:t>
            </a:r>
            <a:r>
              <a:rPr lang="en-US" dirty="0"/>
              <a:t>“</a:t>
            </a:r>
            <a:r>
              <a:rPr dirty="0"/>
              <a:t>And that I find a deserving reward for what I’ve done.”)</a:t>
            </a:r>
          </a:p>
        </p:txBody>
      </p:sp>
      <p:sp>
        <p:nvSpPr>
          <p:cNvPr id="169" name="Promises of Manumission"/>
          <p:cNvSpPr txBox="1">
            <a:spLocks noGrp="1"/>
          </p:cNvSpPr>
          <p:nvPr>
            <p:ph type="title"/>
          </p:nvPr>
        </p:nvSpPr>
        <p:spPr>
          <a:xfrm>
            <a:off x="1219200" y="412344"/>
            <a:ext cx="21945600" cy="1727202"/>
          </a:xfrm>
          <a:prstGeom prst="rect">
            <a:avLst/>
          </a:prstGeom>
        </p:spPr>
        <p:txBody>
          <a:bodyPr/>
          <a:lstStyle>
            <a:lvl1pPr>
              <a:defRPr spc="-100"/>
            </a:lvl1pPr>
          </a:lstStyle>
          <a:p>
            <a:r>
              <a:t>Promises of Manumission</a:t>
            </a:r>
          </a:p>
        </p:txBody>
      </p:sp>
      <p:sp>
        <p:nvSpPr>
          <p:cNvPr id="170" name="Power and Control in Plautus"/>
          <p:cNvSpPr txBox="1"/>
          <p:nvPr/>
        </p:nvSpPr>
        <p:spPr>
          <a:xfrm>
            <a:off x="1219200" y="2022294"/>
            <a:ext cx="21945602" cy="8357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>
            <a:lvl1pPr defTabSz="825500">
              <a:lnSpc>
                <a:spcPct val="100000"/>
              </a:lnSpc>
              <a:defRPr sz="4400" spc="-100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r>
              <a:t>Power and Control in Plautus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RI: nunc haec occasio tibi, Gripe, optigit ut liberet extemplo praetor te.…"/>
          <p:cNvSpPr txBox="1">
            <a:spLocks noGrp="1"/>
          </p:cNvSpPr>
          <p:nvPr>
            <p:ph type="body" idx="1"/>
          </p:nvPr>
        </p:nvSpPr>
        <p:spPr>
          <a:xfrm>
            <a:off x="1217710" y="3758507"/>
            <a:ext cx="21948580" cy="8985282"/>
          </a:xfrm>
          <a:prstGeom prst="rect">
            <a:avLst/>
          </a:prstGeom>
        </p:spPr>
        <p:txBody>
          <a:bodyPr/>
          <a:lstStyle/>
          <a:p>
            <a:pPr marL="0" indent="0" defTabSz="2365735">
              <a:spcBef>
                <a:spcPts val="0"/>
              </a:spcBef>
              <a:buSzTx/>
              <a:buNone/>
              <a:defRPr sz="4257" i="1"/>
            </a:pPr>
            <a:r>
              <a:rPr dirty="0"/>
              <a:t>GRI: </a:t>
            </a:r>
            <a:r>
              <a:rPr dirty="0" err="1"/>
              <a:t>nunc</a:t>
            </a:r>
            <a:r>
              <a:rPr dirty="0"/>
              <a:t> haec </a:t>
            </a:r>
            <a:br>
              <a:rPr dirty="0"/>
            </a:br>
            <a:r>
              <a:rPr dirty="0" err="1"/>
              <a:t>occasio</a:t>
            </a:r>
            <a:r>
              <a:rPr dirty="0"/>
              <a:t> </a:t>
            </a:r>
            <a:r>
              <a:rPr dirty="0" err="1"/>
              <a:t>tibi</a:t>
            </a:r>
            <a:r>
              <a:rPr dirty="0"/>
              <a:t>, Gripe, </a:t>
            </a:r>
            <a:r>
              <a:rPr dirty="0" err="1"/>
              <a:t>optigit</a:t>
            </a:r>
            <a:r>
              <a:rPr dirty="0"/>
              <a:t> </a:t>
            </a:r>
            <a:r>
              <a:rPr dirty="0" err="1"/>
              <a:t>ut</a:t>
            </a:r>
            <a:r>
              <a:rPr dirty="0"/>
              <a:t> </a:t>
            </a:r>
            <a:r>
              <a:rPr dirty="0" err="1"/>
              <a:t>liberet</a:t>
            </a:r>
            <a:r>
              <a:rPr dirty="0"/>
              <a:t> </a:t>
            </a:r>
            <a:r>
              <a:rPr dirty="0" err="1"/>
              <a:t>extemplo</a:t>
            </a:r>
            <a:r>
              <a:rPr dirty="0"/>
              <a:t> praetor </a:t>
            </a:r>
            <a:r>
              <a:rPr dirty="0" err="1"/>
              <a:t>te</a:t>
            </a:r>
            <a:r>
              <a:rPr dirty="0"/>
              <a:t>. </a:t>
            </a:r>
          </a:p>
          <a:p>
            <a:pPr marL="0" indent="0" defTabSz="2365735">
              <a:spcBef>
                <a:spcPts val="0"/>
              </a:spcBef>
              <a:buSzTx/>
              <a:buNone/>
              <a:defRPr sz="4257" i="1"/>
            </a:pPr>
            <a:r>
              <a:rPr dirty="0" err="1"/>
              <a:t>nunc</a:t>
            </a:r>
            <a:r>
              <a:rPr dirty="0"/>
              <a:t> sic </a:t>
            </a:r>
            <a:r>
              <a:rPr dirty="0" err="1"/>
              <a:t>faciam</a:t>
            </a:r>
            <a:r>
              <a:rPr dirty="0"/>
              <a:t>, sic </a:t>
            </a:r>
            <a:r>
              <a:rPr dirty="0" err="1"/>
              <a:t>consilium</a:t>
            </a:r>
            <a:r>
              <a:rPr dirty="0"/>
              <a:t> </a:t>
            </a:r>
            <a:r>
              <a:rPr dirty="0" err="1"/>
              <a:t>est</a:t>
            </a:r>
            <a:r>
              <a:rPr dirty="0"/>
              <a:t>: ad </a:t>
            </a:r>
            <a:r>
              <a:rPr dirty="0" err="1"/>
              <a:t>erum</a:t>
            </a:r>
            <a:r>
              <a:rPr dirty="0"/>
              <a:t> </a:t>
            </a:r>
            <a:r>
              <a:rPr dirty="0" err="1"/>
              <a:t>ueniam</a:t>
            </a:r>
            <a:r>
              <a:rPr dirty="0"/>
              <a:t> </a:t>
            </a:r>
            <a:r>
              <a:rPr dirty="0" err="1"/>
              <a:t>docte</a:t>
            </a:r>
            <a:r>
              <a:rPr dirty="0"/>
              <a:t> </a:t>
            </a:r>
            <a:r>
              <a:rPr dirty="0" err="1"/>
              <a:t>atque</a:t>
            </a:r>
            <a:r>
              <a:rPr dirty="0"/>
              <a:t> </a:t>
            </a:r>
            <a:r>
              <a:rPr dirty="0" err="1"/>
              <a:t>astu</a:t>
            </a:r>
            <a:r>
              <a:rPr dirty="0"/>
              <a:t>[</a:t>
            </a:r>
            <a:r>
              <a:rPr dirty="0" err="1"/>
              <a:t>te</a:t>
            </a:r>
            <a:r>
              <a:rPr dirty="0"/>
              <a:t>]. </a:t>
            </a:r>
          </a:p>
          <a:p>
            <a:pPr marL="0" indent="0" defTabSz="2365735">
              <a:spcBef>
                <a:spcPts val="0"/>
              </a:spcBef>
              <a:buSzTx/>
              <a:buNone/>
              <a:defRPr sz="4257" i="1"/>
            </a:pPr>
            <a:r>
              <a:rPr dirty="0" err="1"/>
              <a:t>pauxillatim</a:t>
            </a:r>
            <a:r>
              <a:rPr dirty="0"/>
              <a:t> </a:t>
            </a:r>
            <a:r>
              <a:rPr dirty="0" err="1"/>
              <a:t>pollicitabor</a:t>
            </a:r>
            <a:r>
              <a:rPr dirty="0"/>
              <a:t> pro </a:t>
            </a:r>
            <a:r>
              <a:rPr dirty="0" err="1"/>
              <a:t>capite</a:t>
            </a:r>
            <a:r>
              <a:rPr dirty="0"/>
              <a:t> argentum </a:t>
            </a:r>
            <a:r>
              <a:rPr dirty="0" err="1"/>
              <a:t>ut</a:t>
            </a:r>
            <a:r>
              <a:rPr dirty="0"/>
              <a:t> sim liber. </a:t>
            </a:r>
          </a:p>
          <a:p>
            <a:pPr marL="0" indent="0" defTabSz="2365735">
              <a:spcBef>
                <a:spcPts val="0"/>
              </a:spcBef>
              <a:buSzTx/>
              <a:buNone/>
              <a:defRPr sz="4257" i="1"/>
            </a:pPr>
            <a:r>
              <a:rPr dirty="0" err="1"/>
              <a:t>iam</a:t>
            </a:r>
            <a:r>
              <a:rPr dirty="0"/>
              <a:t> ubi liber </a:t>
            </a:r>
            <a:r>
              <a:rPr dirty="0" err="1"/>
              <a:t>ero</a:t>
            </a:r>
            <a:r>
              <a:rPr dirty="0"/>
              <a:t>, </a:t>
            </a:r>
            <a:r>
              <a:rPr dirty="0" err="1"/>
              <a:t>igitur</a:t>
            </a:r>
            <a:r>
              <a:rPr dirty="0"/>
              <a:t> </a:t>
            </a:r>
            <a:r>
              <a:rPr dirty="0" err="1"/>
              <a:t>demum</a:t>
            </a:r>
            <a:r>
              <a:rPr dirty="0"/>
              <a:t> </a:t>
            </a:r>
            <a:r>
              <a:rPr dirty="0" err="1"/>
              <a:t>instruam</a:t>
            </a:r>
            <a:r>
              <a:rPr dirty="0"/>
              <a:t> agrum </a:t>
            </a:r>
            <a:r>
              <a:rPr dirty="0" err="1"/>
              <a:t>atque</a:t>
            </a:r>
            <a:r>
              <a:rPr dirty="0"/>
              <a:t> </a:t>
            </a:r>
            <a:r>
              <a:rPr dirty="0" err="1"/>
              <a:t>aedis</a:t>
            </a:r>
            <a:r>
              <a:rPr dirty="0"/>
              <a:t>, </a:t>
            </a:r>
            <a:r>
              <a:rPr dirty="0" err="1"/>
              <a:t>mancupia</a:t>
            </a:r>
            <a:r>
              <a:rPr dirty="0"/>
              <a:t>, </a:t>
            </a:r>
          </a:p>
          <a:p>
            <a:pPr marL="0" indent="0" defTabSz="2365735">
              <a:spcBef>
                <a:spcPts val="0"/>
              </a:spcBef>
              <a:buSzTx/>
              <a:buNone/>
              <a:defRPr sz="4257" i="1"/>
            </a:pPr>
            <a:r>
              <a:rPr dirty="0" err="1"/>
              <a:t>nauibus</a:t>
            </a:r>
            <a:r>
              <a:rPr dirty="0"/>
              <a:t> </a:t>
            </a:r>
            <a:r>
              <a:rPr dirty="0" err="1"/>
              <a:t>magnis</a:t>
            </a:r>
            <a:r>
              <a:rPr dirty="0"/>
              <a:t> </a:t>
            </a:r>
            <a:r>
              <a:rPr dirty="0" err="1"/>
              <a:t>mercaturam</a:t>
            </a:r>
            <a:r>
              <a:rPr dirty="0"/>
              <a:t> </a:t>
            </a:r>
            <a:r>
              <a:rPr dirty="0" err="1"/>
              <a:t>faciam</a:t>
            </a:r>
            <a:r>
              <a:rPr dirty="0"/>
              <a:t>, apud reges rex </a:t>
            </a:r>
            <a:r>
              <a:rPr dirty="0" err="1"/>
              <a:t>perhibebor</a:t>
            </a:r>
            <a:r>
              <a:rPr dirty="0"/>
              <a:t>. </a:t>
            </a:r>
            <a:r>
              <a:rPr i="0" dirty="0"/>
              <a:t>(</a:t>
            </a:r>
            <a:r>
              <a:rPr dirty="0" err="1"/>
              <a:t>Rudens</a:t>
            </a:r>
            <a:r>
              <a:rPr i="0" dirty="0"/>
              <a:t> 926a-31)</a:t>
            </a:r>
          </a:p>
          <a:p>
            <a:pPr marL="0" indent="0" defTabSz="2365735">
              <a:spcBef>
                <a:spcPts val="0"/>
              </a:spcBef>
              <a:buSzTx/>
              <a:buNone/>
              <a:defRPr sz="4257"/>
            </a:pPr>
            <a:endParaRPr i="0" dirty="0"/>
          </a:p>
          <a:p>
            <a:pPr marL="0" indent="0" defTabSz="2365735">
              <a:spcBef>
                <a:spcPts val="0"/>
              </a:spcBef>
              <a:buSzTx/>
              <a:buNone/>
              <a:defRPr sz="4257" i="1"/>
            </a:pPr>
            <a:r>
              <a:rPr dirty="0"/>
              <a:t>(“Now this opportunity has fallen to you, </a:t>
            </a:r>
            <a:r>
              <a:rPr dirty="0" err="1"/>
              <a:t>Gripus</a:t>
            </a:r>
            <a:r>
              <a:rPr dirty="0"/>
              <a:t>, that the praetor free you right away. Now I will do this, this is the plan: I will come to my master cleverly and cunningly.</a:t>
            </a:r>
            <a:r>
              <a:rPr lang="mi-NZ" dirty="0"/>
              <a:t> </a:t>
            </a:r>
            <a:r>
              <a:rPr dirty="0"/>
              <a:t>Gradually, I will promise silver for my freedom so that I may be free. When I am free, then at last I will procure  a farm and a house, slaves, I will do commerce with great ships, I will be called a king among kings.”)</a:t>
            </a:r>
          </a:p>
        </p:txBody>
      </p:sp>
      <p:sp>
        <p:nvSpPr>
          <p:cNvPr id="173" name="Promises of Manumission"/>
          <p:cNvSpPr txBox="1">
            <a:spLocks noGrp="1"/>
          </p:cNvSpPr>
          <p:nvPr>
            <p:ph type="title"/>
          </p:nvPr>
        </p:nvSpPr>
        <p:spPr>
          <a:xfrm>
            <a:off x="1219200" y="412344"/>
            <a:ext cx="21945600" cy="1727202"/>
          </a:xfrm>
          <a:prstGeom prst="rect">
            <a:avLst/>
          </a:prstGeom>
        </p:spPr>
        <p:txBody>
          <a:bodyPr/>
          <a:lstStyle>
            <a:lvl1pPr>
              <a:defRPr spc="-100"/>
            </a:lvl1pPr>
          </a:lstStyle>
          <a:p>
            <a:r>
              <a:t>Promises of Manumission</a:t>
            </a:r>
          </a:p>
        </p:txBody>
      </p:sp>
      <p:sp>
        <p:nvSpPr>
          <p:cNvPr id="174" name="Power and Control in Plautus"/>
          <p:cNvSpPr txBox="1"/>
          <p:nvPr/>
        </p:nvSpPr>
        <p:spPr>
          <a:xfrm>
            <a:off x="1219200" y="2022294"/>
            <a:ext cx="21945602" cy="8357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>
            <a:lvl1pPr defTabSz="825500">
              <a:lnSpc>
                <a:spcPct val="100000"/>
              </a:lnSpc>
              <a:defRPr sz="4400" spc="-100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r>
              <a:t>Power and Control in Plautus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DAE: pro illo dimidio ego Gripum emittam manu,  quem propter tu uidulum et ego gnatam inueni. LAB: bene facis,  gratiam habeo magnam. GRI: quam mox mi argentum ergo redditur? DAE: res soluta est, Gripe. ego habeo. GRI: tu hercle. at ego me hercle mauolo."/>
          <p:cNvSpPr txBox="1">
            <a:spLocks noGrp="1"/>
          </p:cNvSpPr>
          <p:nvPr>
            <p:ph type="body" sz="half" idx="1"/>
          </p:nvPr>
        </p:nvSpPr>
        <p:spPr>
          <a:xfrm>
            <a:off x="1013641" y="3961796"/>
            <a:ext cx="10638525" cy="7876318"/>
          </a:xfrm>
          <a:prstGeom prst="rect">
            <a:avLst/>
          </a:prstGeom>
        </p:spPr>
        <p:txBody>
          <a:bodyPr/>
          <a:lstStyle/>
          <a:p>
            <a:pPr marL="0" indent="0" defTabSz="1950183">
              <a:spcBef>
                <a:spcPts val="1800"/>
              </a:spcBef>
              <a:buSzTx/>
              <a:buNone/>
              <a:defRPr sz="3441" i="1"/>
            </a:pPr>
            <a:r>
              <a:t>DAE: pro illo dimidio ego Gripum emittam manu, </a:t>
            </a:r>
            <a:br/>
            <a:r>
              <a:t>quem propter tu uidulum et ego gnatam inueni.</a:t>
            </a:r>
            <a:br/>
            <a:r>
              <a:t>LAB: 			                  bene facis, </a:t>
            </a:r>
            <a:br/>
            <a:r>
              <a:t>gratiam habeo magnam.</a:t>
            </a:r>
            <a:br/>
            <a:r>
              <a:t>GRI: 	       quam mox mi argentum ergo redditur?</a:t>
            </a:r>
            <a:br/>
            <a:r>
              <a:t>DAE: res soluta est, Gripe. ego habeo.</a:t>
            </a:r>
            <a:br/>
            <a:r>
              <a:t>GRI: 	                                                        at ego me hercle</a:t>
            </a:r>
            <a:br/>
            <a:r>
              <a:t>mauolo.</a:t>
            </a:r>
            <a:br/>
            <a:r>
              <a:t>DAE: nihil hercle hic tibi est, ne tu speres. iuris iurandi </a:t>
            </a:r>
            <a:br/>
            <a:r>
              <a:t>uolo gratiam facias.</a:t>
            </a:r>
            <a:br/>
            <a:r>
              <a:t>GRI: 	           perii hercle! nisi me suspendo occidi. </a:t>
            </a:r>
            <a:br/>
            <a:r>
              <a:t>numquam hercle iterum defraudabis me quidem post </a:t>
            </a:r>
            <a:br/>
            <a:r>
              <a:t>hunc diem. </a:t>
            </a:r>
            <a:r>
              <a:rPr i="0"/>
              <a:t>(</a:t>
            </a:r>
            <a:r>
              <a:t>Rudens </a:t>
            </a:r>
            <a:r>
              <a:rPr i="0"/>
              <a:t>1410-16)</a:t>
            </a:r>
          </a:p>
        </p:txBody>
      </p:sp>
      <p:sp>
        <p:nvSpPr>
          <p:cNvPr id="177" name="Promises of Manumission"/>
          <p:cNvSpPr txBox="1">
            <a:spLocks noGrp="1"/>
          </p:cNvSpPr>
          <p:nvPr>
            <p:ph type="title"/>
          </p:nvPr>
        </p:nvSpPr>
        <p:spPr>
          <a:xfrm>
            <a:off x="1219200" y="412344"/>
            <a:ext cx="21945600" cy="1727202"/>
          </a:xfrm>
          <a:prstGeom prst="rect">
            <a:avLst/>
          </a:prstGeom>
        </p:spPr>
        <p:txBody>
          <a:bodyPr/>
          <a:lstStyle>
            <a:lvl1pPr>
              <a:defRPr spc="-100"/>
            </a:lvl1pPr>
          </a:lstStyle>
          <a:p>
            <a:r>
              <a:t>Promises of Manumission</a:t>
            </a:r>
          </a:p>
        </p:txBody>
      </p:sp>
      <p:sp>
        <p:nvSpPr>
          <p:cNvPr id="178" name="Power and Control in Plautus"/>
          <p:cNvSpPr txBox="1"/>
          <p:nvPr/>
        </p:nvSpPr>
        <p:spPr>
          <a:xfrm>
            <a:off x="1219200" y="2022294"/>
            <a:ext cx="21945602" cy="8357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>
            <a:lvl1pPr defTabSz="825500">
              <a:lnSpc>
                <a:spcPct val="100000"/>
              </a:lnSpc>
              <a:defRPr sz="4400" spc="-100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r>
              <a:t>Power and Control in Plautus</a:t>
            </a:r>
          </a:p>
        </p:txBody>
      </p:sp>
      <p:sp>
        <p:nvSpPr>
          <p:cNvPr id="179" name="Daemones: For that half I will free Gripus,  You found a trunk and I found a daughter because of him. Labrax: You do well,  I have much gratitude. Gripus: So how soon is the money returned to me? Daemones: The matter has been solved, Gripus. I have it. G"/>
          <p:cNvSpPr txBox="1"/>
          <p:nvPr/>
        </p:nvSpPr>
        <p:spPr>
          <a:xfrm>
            <a:off x="12068627" y="3960190"/>
            <a:ext cx="12126833" cy="74515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pPr algn="l" defTabSz="2121354">
              <a:spcBef>
                <a:spcPts val="2000"/>
              </a:spcBef>
              <a:defRPr sz="3800" i="1">
                <a:latin typeface="Canela Text Regular"/>
                <a:ea typeface="Canela Text Regular"/>
                <a:cs typeface="Canela Text Regular"/>
                <a:sym typeface="Canela Text Regular"/>
              </a:defRPr>
            </a:pPr>
            <a:r>
              <a:rPr dirty="0" err="1"/>
              <a:t>Daemones</a:t>
            </a:r>
            <a:r>
              <a:rPr dirty="0"/>
              <a:t>: </a:t>
            </a:r>
            <a:r>
              <a:rPr lang="en-US" dirty="0"/>
              <a:t>“</a:t>
            </a:r>
            <a:r>
              <a:rPr dirty="0"/>
              <a:t>For that half I will free </a:t>
            </a:r>
            <a:r>
              <a:rPr dirty="0" err="1"/>
              <a:t>Gripus</a:t>
            </a:r>
            <a:r>
              <a:rPr dirty="0"/>
              <a:t>, You found a trunk and I found a daughter because of him.</a:t>
            </a:r>
            <a:r>
              <a:rPr lang="en-US" dirty="0"/>
              <a:t>”</a:t>
            </a:r>
            <a:br>
              <a:rPr dirty="0"/>
            </a:br>
            <a:r>
              <a:rPr dirty="0" err="1"/>
              <a:t>Labrax</a:t>
            </a:r>
            <a:r>
              <a:rPr dirty="0"/>
              <a:t>: </a:t>
            </a:r>
            <a:r>
              <a:rPr lang="en-US" dirty="0"/>
              <a:t>“</a:t>
            </a:r>
            <a:r>
              <a:rPr dirty="0"/>
              <a:t>You do well, I have much gratitude.</a:t>
            </a:r>
            <a:r>
              <a:rPr lang="en-US" dirty="0"/>
              <a:t>”</a:t>
            </a:r>
            <a:br>
              <a:rPr dirty="0"/>
            </a:br>
            <a:r>
              <a:rPr dirty="0" err="1"/>
              <a:t>Gripus</a:t>
            </a:r>
            <a:r>
              <a:rPr dirty="0"/>
              <a:t>: </a:t>
            </a:r>
            <a:r>
              <a:rPr lang="en-US" dirty="0"/>
              <a:t>“</a:t>
            </a:r>
            <a:r>
              <a:rPr dirty="0"/>
              <a:t>So how soon is the money returned to me?</a:t>
            </a:r>
            <a:r>
              <a:rPr lang="en-US" dirty="0"/>
              <a:t>”</a:t>
            </a:r>
            <a:br>
              <a:rPr dirty="0"/>
            </a:br>
            <a:r>
              <a:rPr dirty="0" err="1"/>
              <a:t>Daemones</a:t>
            </a:r>
            <a:r>
              <a:rPr dirty="0"/>
              <a:t>: </a:t>
            </a:r>
            <a:r>
              <a:rPr lang="en-US" dirty="0"/>
              <a:t>“</a:t>
            </a:r>
            <a:r>
              <a:rPr dirty="0"/>
              <a:t>The matter has been resolved, </a:t>
            </a:r>
            <a:r>
              <a:rPr dirty="0" err="1"/>
              <a:t>Gripus</a:t>
            </a:r>
            <a:r>
              <a:rPr dirty="0"/>
              <a:t>. I have it.</a:t>
            </a:r>
            <a:r>
              <a:rPr lang="en-US" dirty="0"/>
              <a:t>”</a:t>
            </a:r>
            <a:br>
              <a:rPr dirty="0"/>
            </a:br>
            <a:r>
              <a:rPr dirty="0" err="1"/>
              <a:t>Gripus</a:t>
            </a:r>
            <a:r>
              <a:rPr dirty="0"/>
              <a:t>: </a:t>
            </a:r>
            <a:r>
              <a:rPr lang="en-US" dirty="0"/>
              <a:t>“</a:t>
            </a:r>
            <a:r>
              <a:rPr dirty="0"/>
              <a:t>Goddammit! I’d prefer that I have it.</a:t>
            </a:r>
            <a:r>
              <a:rPr lang="en-US" dirty="0"/>
              <a:t>”</a:t>
            </a:r>
            <a:br>
              <a:rPr dirty="0"/>
            </a:br>
            <a:r>
              <a:rPr dirty="0" err="1"/>
              <a:t>Daemones</a:t>
            </a:r>
            <a:r>
              <a:rPr dirty="0"/>
              <a:t>: </a:t>
            </a:r>
            <a:r>
              <a:rPr lang="en-US" dirty="0"/>
              <a:t>“</a:t>
            </a:r>
            <a:r>
              <a:rPr dirty="0"/>
              <a:t>There is nothing here for you, don’t get your hopes up. I want you to let him off the oath.</a:t>
            </a:r>
            <a:r>
              <a:rPr lang="en-US" dirty="0"/>
              <a:t>”</a:t>
            </a:r>
            <a:br>
              <a:rPr dirty="0"/>
            </a:br>
            <a:r>
              <a:rPr dirty="0" err="1"/>
              <a:t>Gripus</a:t>
            </a:r>
            <a:r>
              <a:rPr dirty="0"/>
              <a:t>: </a:t>
            </a:r>
            <a:r>
              <a:rPr lang="en-US" dirty="0"/>
              <a:t>“</a:t>
            </a:r>
            <a:r>
              <a:rPr dirty="0"/>
              <a:t>By god, I’m dead! I’m dead if I don’t hang myself. Never again will you cheat me after this day.</a:t>
            </a:r>
            <a:r>
              <a:rPr lang="en-US" dirty="0"/>
              <a:t>”</a:t>
            </a:r>
            <a:endParaRPr dirty="0"/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Promises of Manumission"/>
          <p:cNvSpPr txBox="1">
            <a:spLocks noGrp="1"/>
          </p:cNvSpPr>
          <p:nvPr>
            <p:ph type="title" idx="4294967295"/>
          </p:nvPr>
        </p:nvSpPr>
        <p:spPr>
          <a:xfrm>
            <a:off x="1219200" y="412344"/>
            <a:ext cx="21945600" cy="1727202"/>
          </a:xfrm>
          <a:prstGeom prst="rect">
            <a:avLst/>
          </a:prstGeom>
        </p:spPr>
        <p:txBody>
          <a:bodyPr/>
          <a:lstStyle>
            <a:lvl1pPr>
              <a:defRPr spc="-100"/>
            </a:lvl1pPr>
          </a:lstStyle>
          <a:p>
            <a:r>
              <a:t>Promises of Manumission</a:t>
            </a:r>
          </a:p>
        </p:txBody>
      </p:sp>
      <p:sp>
        <p:nvSpPr>
          <p:cNvPr id="182" name="Power and Control in Plautus"/>
          <p:cNvSpPr txBox="1"/>
          <p:nvPr/>
        </p:nvSpPr>
        <p:spPr>
          <a:xfrm>
            <a:off x="1219200" y="2022294"/>
            <a:ext cx="21945602" cy="8357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>
            <a:lvl1pPr defTabSz="825500">
              <a:lnSpc>
                <a:spcPct val="100000"/>
              </a:lnSpc>
              <a:defRPr sz="4400" spc="-100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r>
              <a:t>Power and Control in Plautus</a:t>
            </a:r>
          </a:p>
        </p:txBody>
      </p:sp>
      <p:sp>
        <p:nvSpPr>
          <p:cNvPr id="183" name="BAL: tu autem  quae pro capite argentum mihi iam iamque semper numeras,  ea pacisci modo scis, sed quod pacta es non scis soluere… (Pseudolus 225-27)…"/>
          <p:cNvSpPr txBox="1">
            <a:spLocks noGrp="1"/>
          </p:cNvSpPr>
          <p:nvPr>
            <p:ph type="body" idx="4294967295"/>
          </p:nvPr>
        </p:nvSpPr>
        <p:spPr>
          <a:xfrm>
            <a:off x="1217710" y="3925865"/>
            <a:ext cx="21948580" cy="8483601"/>
          </a:xfrm>
          <a:prstGeom prst="rect">
            <a:avLst/>
          </a:prstGeom>
        </p:spPr>
        <p:txBody>
          <a:bodyPr/>
          <a:lstStyle/>
          <a:p>
            <a:pPr marL="0" indent="0" defTabSz="434340">
              <a:lnSpc>
                <a:spcPct val="100000"/>
              </a:lnSpc>
              <a:spcBef>
                <a:spcPts val="0"/>
              </a:spcBef>
              <a:buSzTx/>
              <a:buNone/>
              <a:defRPr sz="4100" i="1">
                <a:latin typeface="Canela Regular"/>
                <a:ea typeface="Canela Regular"/>
                <a:cs typeface="Canela Regular"/>
                <a:sym typeface="Canela Regular"/>
              </a:defRPr>
            </a:pPr>
            <a:r>
              <a:rPr dirty="0"/>
              <a:t>BAL: </a:t>
            </a:r>
            <a:r>
              <a:rPr dirty="0" err="1"/>
              <a:t>tu</a:t>
            </a:r>
            <a:r>
              <a:rPr dirty="0"/>
              <a:t> autem </a:t>
            </a:r>
            <a:r>
              <a:rPr dirty="0" err="1"/>
              <a:t>quae</a:t>
            </a:r>
            <a:r>
              <a:rPr dirty="0"/>
              <a:t> pro </a:t>
            </a:r>
            <a:r>
              <a:rPr dirty="0" err="1"/>
              <a:t>capite</a:t>
            </a:r>
            <a:r>
              <a:rPr dirty="0"/>
              <a:t> argentum mihi </a:t>
            </a:r>
            <a:r>
              <a:rPr dirty="0" err="1"/>
              <a:t>iam</a:t>
            </a:r>
            <a:r>
              <a:rPr dirty="0"/>
              <a:t> </a:t>
            </a:r>
            <a:r>
              <a:rPr dirty="0" err="1"/>
              <a:t>iamque</a:t>
            </a:r>
            <a:r>
              <a:rPr dirty="0"/>
              <a:t> semper </a:t>
            </a:r>
            <a:r>
              <a:rPr dirty="0" err="1"/>
              <a:t>numeras</a:t>
            </a:r>
            <a:r>
              <a:rPr dirty="0"/>
              <a:t>, </a:t>
            </a:r>
            <a:br>
              <a:rPr dirty="0"/>
            </a:br>
            <a:r>
              <a:rPr dirty="0" err="1"/>
              <a:t>ea</a:t>
            </a:r>
            <a:r>
              <a:rPr dirty="0"/>
              <a:t> </a:t>
            </a:r>
            <a:r>
              <a:rPr dirty="0" err="1"/>
              <a:t>pacisci</a:t>
            </a:r>
            <a:r>
              <a:rPr dirty="0"/>
              <a:t> modo </a:t>
            </a:r>
            <a:r>
              <a:rPr dirty="0" err="1"/>
              <a:t>scis</a:t>
            </a:r>
            <a:r>
              <a:rPr dirty="0"/>
              <a:t>, sed </a:t>
            </a:r>
            <a:r>
              <a:rPr dirty="0" err="1"/>
              <a:t>quod</a:t>
            </a:r>
            <a:r>
              <a:rPr dirty="0"/>
              <a:t> pacta es non </a:t>
            </a:r>
            <a:r>
              <a:rPr dirty="0" err="1"/>
              <a:t>scis</a:t>
            </a:r>
            <a:r>
              <a:rPr dirty="0"/>
              <a:t> </a:t>
            </a:r>
            <a:r>
              <a:rPr dirty="0" err="1"/>
              <a:t>soluere</a:t>
            </a:r>
            <a:r>
              <a:rPr dirty="0"/>
              <a:t> </a:t>
            </a:r>
            <a:r>
              <a:rPr i="0" dirty="0"/>
              <a:t>(</a:t>
            </a:r>
            <a:r>
              <a:rPr dirty="0"/>
              <a:t>Pseudolus</a:t>
            </a:r>
            <a:r>
              <a:rPr i="0" dirty="0"/>
              <a:t> 225-6)</a:t>
            </a:r>
          </a:p>
          <a:p>
            <a:pPr marL="0" indent="0" defTabSz="434340">
              <a:spcBef>
                <a:spcPts val="0"/>
              </a:spcBef>
              <a:buSzTx/>
              <a:buNone/>
              <a:defRPr sz="4100">
                <a:latin typeface="Canela Regular"/>
                <a:ea typeface="Canela Regular"/>
                <a:cs typeface="Canela Regular"/>
                <a:sym typeface="Canela Regular"/>
              </a:defRPr>
            </a:pPr>
            <a:endParaRPr i="0" dirty="0"/>
          </a:p>
          <a:p>
            <a:pPr marL="0" indent="0" defTabSz="2316478">
              <a:spcBef>
                <a:spcPts val="0"/>
              </a:spcBef>
              <a:buSzTx/>
              <a:buNone/>
              <a:defRPr sz="4100" i="1">
                <a:latin typeface="Canela Regular"/>
                <a:ea typeface="Canela Regular"/>
                <a:cs typeface="Canela Regular"/>
                <a:sym typeface="Canela Regular"/>
              </a:defRPr>
            </a:pPr>
            <a:r>
              <a:rPr dirty="0"/>
              <a:t>PSEV: </a:t>
            </a:r>
            <a:r>
              <a:rPr dirty="0" err="1"/>
              <a:t>numquam</a:t>
            </a:r>
            <a:r>
              <a:rPr dirty="0"/>
              <a:t> ad </a:t>
            </a:r>
            <a:r>
              <a:rPr dirty="0" err="1"/>
              <a:t>praetorem</a:t>
            </a:r>
            <a:r>
              <a:rPr dirty="0"/>
              <a:t> </a:t>
            </a:r>
            <a:r>
              <a:rPr dirty="0" err="1"/>
              <a:t>aeque</a:t>
            </a:r>
            <a:r>
              <a:rPr dirty="0"/>
              <a:t> </a:t>
            </a:r>
            <a:r>
              <a:rPr dirty="0" err="1"/>
              <a:t>cursim</a:t>
            </a:r>
            <a:r>
              <a:rPr dirty="0"/>
              <a:t> </a:t>
            </a:r>
            <a:r>
              <a:rPr dirty="0" err="1"/>
              <a:t>curram</a:t>
            </a:r>
            <a:r>
              <a:rPr dirty="0"/>
              <a:t>, </a:t>
            </a:r>
            <a:r>
              <a:rPr dirty="0" err="1"/>
              <a:t>ut</a:t>
            </a:r>
            <a:r>
              <a:rPr dirty="0"/>
              <a:t> </a:t>
            </a:r>
            <a:r>
              <a:rPr dirty="0" err="1"/>
              <a:t>emittar</a:t>
            </a:r>
            <a:r>
              <a:rPr dirty="0"/>
              <a:t> </a:t>
            </a:r>
            <a:r>
              <a:rPr dirty="0" err="1"/>
              <a:t>manu</a:t>
            </a:r>
            <a:r>
              <a:rPr dirty="0"/>
              <a:t>. </a:t>
            </a:r>
            <a:r>
              <a:rPr i="0" dirty="0"/>
              <a:t>(</a:t>
            </a:r>
            <a:r>
              <a:rPr dirty="0"/>
              <a:t>Pseudolus</a:t>
            </a:r>
            <a:r>
              <a:rPr i="0" dirty="0"/>
              <a:t> 358)</a:t>
            </a:r>
          </a:p>
          <a:p>
            <a:pPr marL="0" indent="0" defTabSz="2316478">
              <a:spcBef>
                <a:spcPts val="0"/>
              </a:spcBef>
              <a:buSzTx/>
              <a:buNone/>
              <a:defRPr sz="4100" i="1">
                <a:latin typeface="Canela Regular"/>
                <a:ea typeface="Canela Regular"/>
                <a:cs typeface="Canela Regular"/>
                <a:sym typeface="Canela Regular"/>
              </a:defRPr>
            </a:pPr>
            <a:endParaRPr i="0" dirty="0"/>
          </a:p>
          <a:p>
            <a:pPr marL="0" indent="0" defTabSz="434340">
              <a:lnSpc>
                <a:spcPct val="100000"/>
              </a:lnSpc>
              <a:spcBef>
                <a:spcPts val="0"/>
              </a:spcBef>
              <a:buSzTx/>
              <a:buNone/>
              <a:defRPr sz="4100" i="1">
                <a:latin typeface="Canela Regular"/>
                <a:ea typeface="Canela Regular"/>
                <a:cs typeface="Canela Regular"/>
                <a:sym typeface="Canela Regular"/>
              </a:defRPr>
            </a:pPr>
            <a:r>
              <a:rPr dirty="0"/>
              <a:t>HAR: quid </a:t>
            </a:r>
            <a:r>
              <a:rPr dirty="0" err="1"/>
              <a:t>tu</a:t>
            </a:r>
            <a:r>
              <a:rPr dirty="0"/>
              <a:t>, </a:t>
            </a:r>
            <a:r>
              <a:rPr dirty="0" err="1"/>
              <a:t>seruosne</a:t>
            </a:r>
            <a:r>
              <a:rPr dirty="0"/>
              <a:t> es an liber?</a:t>
            </a:r>
          </a:p>
          <a:p>
            <a:pPr marL="0" indent="0" defTabSz="434340">
              <a:lnSpc>
                <a:spcPct val="100000"/>
              </a:lnSpc>
              <a:spcBef>
                <a:spcPts val="0"/>
              </a:spcBef>
              <a:buSzTx/>
              <a:buNone/>
              <a:defRPr sz="4100" i="1">
                <a:latin typeface="Canela Regular"/>
                <a:ea typeface="Canela Regular"/>
                <a:cs typeface="Canela Regular"/>
                <a:sym typeface="Canela Regular"/>
              </a:defRPr>
            </a:pPr>
            <a:r>
              <a:rPr dirty="0"/>
              <a:t>PSEV: 													</a:t>
            </a:r>
            <a:r>
              <a:rPr dirty="0" err="1"/>
              <a:t>nunc</a:t>
            </a:r>
            <a:r>
              <a:rPr dirty="0"/>
              <a:t> </a:t>
            </a:r>
            <a:r>
              <a:rPr dirty="0" err="1"/>
              <a:t>quidem</a:t>
            </a:r>
            <a:r>
              <a:rPr dirty="0"/>
              <a:t> </a:t>
            </a:r>
            <a:r>
              <a:rPr dirty="0" err="1"/>
              <a:t>etiam</a:t>
            </a:r>
            <a:r>
              <a:rPr dirty="0"/>
              <a:t> </a:t>
            </a:r>
            <a:r>
              <a:rPr dirty="0" err="1"/>
              <a:t>seruio</a:t>
            </a:r>
            <a:r>
              <a:rPr dirty="0"/>
              <a:t>.</a:t>
            </a:r>
            <a:br>
              <a:rPr dirty="0"/>
            </a:br>
            <a:r>
              <a:rPr dirty="0"/>
              <a:t>HAR: </a:t>
            </a:r>
            <a:r>
              <a:rPr dirty="0" err="1"/>
              <a:t>ita</a:t>
            </a:r>
            <a:r>
              <a:rPr dirty="0"/>
              <a:t> </a:t>
            </a:r>
            <a:r>
              <a:rPr dirty="0" err="1"/>
              <a:t>uidere</a:t>
            </a:r>
            <a:r>
              <a:rPr dirty="0"/>
              <a:t>, et non </a:t>
            </a:r>
            <a:r>
              <a:rPr dirty="0" err="1"/>
              <a:t>uidere</a:t>
            </a:r>
            <a:r>
              <a:rPr dirty="0"/>
              <a:t> </a:t>
            </a:r>
            <a:r>
              <a:rPr dirty="0" err="1"/>
              <a:t>dignus</a:t>
            </a:r>
            <a:r>
              <a:rPr dirty="0"/>
              <a:t> qui liber sies. </a:t>
            </a:r>
            <a:r>
              <a:rPr i="0" dirty="0"/>
              <a:t>(</a:t>
            </a:r>
            <a:r>
              <a:rPr dirty="0"/>
              <a:t>Pseudolus</a:t>
            </a:r>
            <a:r>
              <a:rPr i="0" dirty="0"/>
              <a:t> 610-</a:t>
            </a:r>
            <a:r>
              <a:rPr lang="mi-NZ" i="0" dirty="0"/>
              <a:t>1</a:t>
            </a:r>
            <a:r>
              <a:rPr i="0" dirty="0"/>
              <a:t>2)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Bibliography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spc="-100"/>
            </a:lvl1pPr>
          </a:lstStyle>
          <a:p>
            <a:r>
              <a:t>Bibliography</a:t>
            </a:r>
          </a:p>
        </p:txBody>
      </p:sp>
      <p:sp>
        <p:nvSpPr>
          <p:cNvPr id="186" name="Habinek, Thomas. 2005. “Slavery and Class.” In A Companion to Latin Literature, edited by S. J. Harrison, 385–93. Malden, MA: Blackwell.…"/>
          <p:cNvSpPr txBox="1">
            <a:spLocks noGrp="1"/>
          </p:cNvSpPr>
          <p:nvPr>
            <p:ph type="body" idx="1"/>
          </p:nvPr>
        </p:nvSpPr>
        <p:spPr>
          <a:xfrm>
            <a:off x="836259" y="3766982"/>
            <a:ext cx="22711482" cy="8968334"/>
          </a:xfrm>
          <a:prstGeom prst="rect">
            <a:avLst/>
          </a:prstGeom>
        </p:spPr>
        <p:txBody>
          <a:bodyPr/>
          <a:lstStyle/>
          <a:p>
            <a:pPr marL="1317625" indent="-1317625" defTabSz="379474">
              <a:lnSpc>
                <a:spcPct val="100000"/>
              </a:lnSpc>
              <a:spcBef>
                <a:spcPts val="1300"/>
              </a:spcBef>
              <a:buSzTx/>
              <a:buNone/>
              <a:defRPr sz="3600">
                <a:latin typeface="Canela Regular"/>
                <a:ea typeface="Canela Regular"/>
                <a:cs typeface="Canela Regular"/>
                <a:sym typeface="Canela Regular"/>
              </a:defRPr>
            </a:pPr>
            <a:r>
              <a:t>Habinek, T. 2005. “Slavery and Class.” In </a:t>
            </a:r>
            <a:r>
              <a:rPr i="1"/>
              <a:t>A Companion to Latin Literature</a:t>
            </a:r>
            <a:r>
              <a:t>, ed. S. J. Harrison, 385–93. Malden, MA: Blackwell.</a:t>
            </a:r>
          </a:p>
          <a:p>
            <a:pPr marL="1317625" indent="-1317625" defTabSz="379474">
              <a:lnSpc>
                <a:spcPct val="100000"/>
              </a:lnSpc>
              <a:spcBef>
                <a:spcPts val="1300"/>
              </a:spcBef>
              <a:buSzTx/>
              <a:buNone/>
              <a:defRPr sz="3600">
                <a:latin typeface="Canela Regular"/>
                <a:ea typeface="Canela Regular"/>
                <a:cs typeface="Canela Regular"/>
                <a:sym typeface="Canela Regular"/>
              </a:defRPr>
            </a:pPr>
            <a:r>
              <a:t>McCarthy, K. 2000. </a:t>
            </a:r>
            <a:r>
              <a:rPr i="1"/>
              <a:t>Slaves, Masters, and the Art of Authority in Plautine Comedy</a:t>
            </a:r>
            <a:r>
              <a:t>. Princeton, NJ: Princeton University Press.</a:t>
            </a:r>
            <a:endParaRPr i="1"/>
          </a:p>
          <a:p>
            <a:pPr marL="1317625" indent="-1317625" defTabSz="379474">
              <a:lnSpc>
                <a:spcPct val="100000"/>
              </a:lnSpc>
              <a:spcBef>
                <a:spcPts val="1300"/>
              </a:spcBef>
              <a:buSzTx/>
              <a:buNone/>
              <a:defRPr sz="3600">
                <a:latin typeface="Canela Regular"/>
                <a:ea typeface="Canela Regular"/>
                <a:cs typeface="Canela Regular"/>
                <a:sym typeface="Canela Regular"/>
              </a:defRPr>
            </a:pPr>
            <a:r>
              <a:t>O’Bryhim, S. 2020. “Stock Characters and Stereotypes.” In </a:t>
            </a:r>
            <a:r>
              <a:rPr i="1"/>
              <a:t>A Companion to Plautus</a:t>
            </a:r>
            <a:r>
              <a:t>, ed. G.F. Franko and D. Dutsch, 123</a:t>
            </a:r>
            <a:r>
              <a:rPr i="1"/>
              <a:t>–</a:t>
            </a:r>
            <a:r>
              <a:t>33. Hoboken, NJ: John Wiley &amp; Sons.</a:t>
            </a:r>
            <a:endParaRPr i="1"/>
          </a:p>
          <a:p>
            <a:pPr marL="1317625" indent="-1317625" defTabSz="379474">
              <a:lnSpc>
                <a:spcPct val="100000"/>
              </a:lnSpc>
              <a:spcBef>
                <a:spcPts val="1300"/>
              </a:spcBef>
              <a:buSzTx/>
              <a:buNone/>
              <a:defRPr sz="3600">
                <a:latin typeface="Canela Regular"/>
                <a:ea typeface="Canela Regular"/>
                <a:cs typeface="Canela Regular"/>
                <a:sym typeface="Canela Regular"/>
              </a:defRPr>
            </a:pPr>
            <a:r>
              <a:t>Patterson, O. 1982. </a:t>
            </a:r>
            <a:r>
              <a:rPr i="1"/>
              <a:t>Slavery and Social Death: A Comparative Study</a:t>
            </a:r>
            <a:r>
              <a:t>. Cambridge, MA: Harvard University Press.</a:t>
            </a:r>
            <a:endParaRPr i="1"/>
          </a:p>
          <a:p>
            <a:pPr marL="1317625" indent="-1317625" defTabSz="379474">
              <a:lnSpc>
                <a:spcPct val="100000"/>
              </a:lnSpc>
              <a:spcBef>
                <a:spcPts val="1300"/>
              </a:spcBef>
              <a:buSzTx/>
              <a:buNone/>
              <a:defRPr sz="3600">
                <a:latin typeface="Canela Regular"/>
                <a:ea typeface="Canela Regular"/>
                <a:cs typeface="Canela Regular"/>
                <a:sym typeface="Canela Regular"/>
              </a:defRPr>
            </a:pPr>
            <a:r>
              <a:t>Richlin, A. 2017. </a:t>
            </a:r>
            <a:r>
              <a:rPr i="1"/>
              <a:t>Slave Theatre in the Roman Republic: Plautus and Popular Comedy</a:t>
            </a:r>
            <a:r>
              <a:t>. Cambridge: Cambridge University Press.</a:t>
            </a:r>
            <a:endParaRPr i="1"/>
          </a:p>
          <a:p>
            <a:pPr marL="1317625" indent="-1317625" defTabSz="379474">
              <a:lnSpc>
                <a:spcPct val="100000"/>
              </a:lnSpc>
              <a:spcBef>
                <a:spcPts val="1300"/>
              </a:spcBef>
              <a:buSzTx/>
              <a:buNone/>
              <a:defRPr sz="3600">
                <a:latin typeface="Canela Regular"/>
                <a:ea typeface="Canela Regular"/>
                <a:cs typeface="Canela Regular"/>
                <a:sym typeface="Canela Regular"/>
              </a:defRPr>
            </a:pPr>
            <a:r>
              <a:t>Segal, E. 1987. </a:t>
            </a:r>
            <a:r>
              <a:rPr i="1"/>
              <a:t>Roman Laughter: The Comedy of Plautus</a:t>
            </a:r>
            <a:r>
              <a:t>. Oxford: Oxford University Press.</a:t>
            </a:r>
            <a:endParaRPr i="1"/>
          </a:p>
          <a:p>
            <a:pPr marL="1317625" indent="-1317625" defTabSz="379474">
              <a:lnSpc>
                <a:spcPct val="100000"/>
              </a:lnSpc>
              <a:spcBef>
                <a:spcPts val="1300"/>
              </a:spcBef>
              <a:buSzTx/>
              <a:buNone/>
              <a:defRPr sz="3600">
                <a:latin typeface="Canela Regular"/>
                <a:ea typeface="Canela Regular"/>
                <a:cs typeface="Canela Regular"/>
                <a:sym typeface="Canela Regular"/>
              </a:defRPr>
            </a:pPr>
            <a:r>
              <a:t>Stewart, R. 2012. </a:t>
            </a:r>
            <a:r>
              <a:rPr i="1"/>
              <a:t>Plautus and Roman Slavery</a:t>
            </a:r>
            <a:r>
              <a:t>. Malden, MA: Wiley-Blackwell.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23_ClassicWhite">
  <a:themeElements>
    <a:clrScheme name="23_Classic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3E74D1"/>
      </a:accent1>
      <a:accent2>
        <a:srgbClr val="33C5B9"/>
      </a:accent2>
      <a:accent3>
        <a:srgbClr val="45B53C"/>
      </a:accent3>
      <a:accent4>
        <a:srgbClr val="FFBD16"/>
      </a:accent4>
      <a:accent5>
        <a:srgbClr val="E22146"/>
      </a:accent5>
      <a:accent6>
        <a:srgbClr val="836BB7"/>
      </a:accent6>
      <a:hlink>
        <a:srgbClr val="0000FF"/>
      </a:hlink>
      <a:folHlink>
        <a:srgbClr val="FF00FF"/>
      </a:folHlink>
    </a:clrScheme>
    <a:fontScheme name="23_Classic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23_Clas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400" rtl="0" fontAlgn="auto" latinLnBrk="0" hangingPunct="0">
          <a:lnSpc>
            <a:spcPct val="9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nela Bold"/>
            <a:ea typeface="Canela Bold"/>
            <a:cs typeface="Canela Bold"/>
            <a:sym typeface="Canela Bol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400" rtl="0" fontAlgn="auto" latinLnBrk="0" hangingPunct="0">
          <a:lnSpc>
            <a:spcPct val="9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nela Bold"/>
            <a:ea typeface="Canela Bold"/>
            <a:cs typeface="Canela Bold"/>
            <a:sym typeface="Canela Bol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3_ClassicWhite">
  <a:themeElements>
    <a:clrScheme name="23_Classic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3E74D1"/>
      </a:accent1>
      <a:accent2>
        <a:srgbClr val="33C5B9"/>
      </a:accent2>
      <a:accent3>
        <a:srgbClr val="45B53C"/>
      </a:accent3>
      <a:accent4>
        <a:srgbClr val="FFBD16"/>
      </a:accent4>
      <a:accent5>
        <a:srgbClr val="E22146"/>
      </a:accent5>
      <a:accent6>
        <a:srgbClr val="836BB7"/>
      </a:accent6>
      <a:hlink>
        <a:srgbClr val="0000FF"/>
      </a:hlink>
      <a:folHlink>
        <a:srgbClr val="FF00FF"/>
      </a:folHlink>
    </a:clrScheme>
    <a:fontScheme name="23_Classic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23_Clas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400" rtl="0" fontAlgn="auto" latinLnBrk="0" hangingPunct="0">
          <a:lnSpc>
            <a:spcPct val="9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nela Bold"/>
            <a:ea typeface="Canela Bold"/>
            <a:cs typeface="Canela Bold"/>
            <a:sym typeface="Canela Bol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400" rtl="0" fontAlgn="auto" latinLnBrk="0" hangingPunct="0">
          <a:lnSpc>
            <a:spcPct val="9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nela Bold"/>
            <a:ea typeface="Canela Bold"/>
            <a:cs typeface="Canela Bold"/>
            <a:sym typeface="Canela Bol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1510</Words>
  <Application>Microsoft Macintosh PowerPoint</Application>
  <PresentationFormat>Custom</PresentationFormat>
  <Paragraphs>79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Canela Bold</vt:lpstr>
      <vt:lpstr>Canela Deck Regular</vt:lpstr>
      <vt:lpstr>Canela Regular</vt:lpstr>
      <vt:lpstr>Canela Text Regular</vt:lpstr>
      <vt:lpstr>Graphik</vt:lpstr>
      <vt:lpstr>Graphik Medium</vt:lpstr>
      <vt:lpstr>Graphik Semibold</vt:lpstr>
      <vt:lpstr>Helvetica Neue</vt:lpstr>
      <vt:lpstr>23_ClassicWhite</vt:lpstr>
      <vt:lpstr>Negotiations of Power:</vt:lpstr>
      <vt:lpstr>Enslavement and Manumission in Rome</vt:lpstr>
      <vt:lpstr>Enslavement in Plautus</vt:lpstr>
      <vt:lpstr>Promises of Manumission</vt:lpstr>
      <vt:lpstr>Promises of Manumission</vt:lpstr>
      <vt:lpstr>Promises of Manumission</vt:lpstr>
      <vt:lpstr>Promises of Manumission</vt:lpstr>
      <vt:lpstr>Promises of Manumission</vt:lpstr>
      <vt:lpstr>Bibliography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Christenson, David M - (christed)</cp:lastModifiedBy>
  <cp:revision>22</cp:revision>
  <dcterms:modified xsi:type="dcterms:W3CDTF">2024-11-19T21:06:31Z</dcterms:modified>
</cp:coreProperties>
</file>