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1"/>
  </p:notesMasterIdLst>
  <p:sldIdLst>
    <p:sldId id="256" r:id="rId2"/>
    <p:sldId id="258" r:id="rId3"/>
    <p:sldId id="262" r:id="rId4"/>
    <p:sldId id="257" r:id="rId5"/>
    <p:sldId id="267" r:id="rId6"/>
    <p:sldId id="263" r:id="rId7"/>
    <p:sldId id="259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12607-AB95-4775-9273-893AEDDCF9E9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0AE4B-4AD5-471D-9D8C-793367E56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8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0AE4B-4AD5-471D-9D8C-793367E56D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2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500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1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9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3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248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9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8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0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9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8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AB7CFDD-E67B-4078-9BD0-D09D4200E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ink and blue clouds">
            <a:extLst>
              <a:ext uri="{FF2B5EF4-FFF2-40B4-BE49-F238E27FC236}">
                <a16:creationId xmlns:a16="http://schemas.microsoft.com/office/drawing/2014/main" id="{CB8A5EE5-0B03-C05F-BF62-B4E7443748F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449"/>
          <a:stretch/>
        </p:blipFill>
        <p:spPr>
          <a:xfrm>
            <a:off x="-1" y="10"/>
            <a:ext cx="12192000" cy="685798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4DAEF25D-C97E-48E9-B20C-FEFC2EC6E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73200"/>
            <a:ext cx="12191999" cy="53848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42000">
                <a:srgbClr val="000000">
                  <a:alpha val="41000"/>
                </a:srgbClr>
              </a:gs>
              <a:gs pos="100000">
                <a:srgbClr val="000000">
                  <a:alpha val="67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654B8-9E17-52B2-4678-B5F840AA9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401" y="1066800"/>
            <a:ext cx="7272408" cy="2646795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Sex Work in Plautus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8C69C-CDFF-11B2-602D-68965BE8F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8988" y="4876803"/>
            <a:ext cx="5074022" cy="1257295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CW: slavery, language relating to prostitution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1B7537E-7B93-4306-B9DF-4CD583E0A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37480"/>
            <a:ext cx="867485" cy="115439"/>
            <a:chOff x="8910933" y="1861308"/>
            <a:chExt cx="867485" cy="11543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0AB796C-11E6-468E-9C0D-38940D8E2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FC9ACE4-DF02-4B56-B482-DDAD2EC09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99CC309-9401-4122-8206-A304650EF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136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7B22176A-41DB-4D9A-9B6F-F2296F1ED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74A8DF5-445E-49C5-B10A-8DF5FEFBC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A4E38D9-EFB8-40B5-B42B-514FBF18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E669BC-612C-F051-9EA0-6693EB311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124" y="723901"/>
            <a:ext cx="8815754" cy="128664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Historical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1E039-521A-A702-87CF-30CB931E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4" y="2484522"/>
            <a:ext cx="9409176" cy="3649577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Between Second and Third Punic Wars</a:t>
            </a:r>
          </a:p>
          <a:p>
            <a:pPr marL="617220" lvl="1" indent="-342900"/>
            <a:r>
              <a:rPr lang="en-US" dirty="0"/>
              <a:t>Roman acquisition of Magna Graecia/Sicily relatively recent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Macedonian Wars constantly ongoing (~</a:t>
            </a:r>
            <a:r>
              <a:rPr lang="en-US" b="0" i="0" dirty="0">
                <a:solidFill>
                  <a:srgbClr val="202122"/>
                </a:solidFill>
                <a:effectLst/>
              </a:rPr>
              <a:t>214–148 BC)</a:t>
            </a:r>
            <a:endParaRPr lang="en-US" dirty="0"/>
          </a:p>
          <a:p>
            <a:pPr marL="731520" lvl="1" indent="-457200"/>
            <a:r>
              <a:rPr lang="en-US" dirty="0"/>
              <a:t>Mass importation of enslaved Greeks</a:t>
            </a:r>
          </a:p>
          <a:p>
            <a:pPr marL="731520" lvl="1" indent="-457200"/>
            <a:r>
              <a:rPr lang="en-US" dirty="0"/>
              <a:t>General influx of Hellenistic culture</a:t>
            </a:r>
          </a:p>
          <a:p>
            <a:pPr marL="731520" lvl="1" indent="-457200"/>
            <a:r>
              <a:rPr lang="en-US" dirty="0"/>
              <a:t>Conflict between Greek and Roman understanding of sex industry</a:t>
            </a:r>
          </a:p>
          <a:p>
            <a:pPr marL="1005840" lvl="3" indent="-457200"/>
            <a:r>
              <a:rPr lang="en-US" dirty="0"/>
              <a:t>Older Roman perception of Greeks as degenerate: </a:t>
            </a:r>
            <a:r>
              <a:rPr lang="en-US" i="1" dirty="0" err="1"/>
              <a:t>pergraecari</a:t>
            </a:r>
            <a:r>
              <a:rPr lang="en-US" dirty="0"/>
              <a:t>  	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148C992-36DE-4449-B92D-49AE04B5D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2345189"/>
            <a:ext cx="867485" cy="115439"/>
            <a:chOff x="8910933" y="1861308"/>
            <a:chExt cx="867485" cy="11543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765B2C1-DF41-437F-9F2D-C33E46FA2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6AA37ED-ED19-4857-9B2C-777E8F707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45F6E87-86FB-440C-9EB4-A48D11C72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724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9FBB5-58A8-FD62-2B00-6B1D9541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32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Major</a:t>
            </a:r>
            <a:r>
              <a:rPr lang="en-US" cap="all" spc="390" baseline="0" dirty="0"/>
              <a:t> </a:t>
            </a:r>
            <a:r>
              <a:rPr lang="en-US" sz="32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Divisions of Sex Labor</a:t>
            </a:r>
            <a:endParaRPr lang="en-US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B4F8B-7E99-7443-D4ED-45F4CB58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578" y="1801619"/>
            <a:ext cx="4849036" cy="814387"/>
          </a:xfrm>
        </p:spPr>
        <p:txBody>
          <a:bodyPr/>
          <a:lstStyle/>
          <a:p>
            <a:pPr algn="ctr"/>
            <a:r>
              <a:rPr lang="en-US" i="1" dirty="0" err="1"/>
              <a:t>Scortum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D5D54-C99C-D0E4-8E05-C57A5F1DD0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Lit. meaning unclear:</a:t>
            </a:r>
          </a:p>
          <a:p>
            <a:pPr marL="617220" lvl="1" indent="-342900"/>
            <a:r>
              <a:rPr lang="en-US" dirty="0"/>
              <a:t>Thought by some (after Donatus) to refer to female genitalia </a:t>
            </a:r>
          </a:p>
          <a:p>
            <a:pPr marL="891540" lvl="3" indent="-342900"/>
            <a:r>
              <a:rPr lang="en-US" dirty="0"/>
              <a:t>Also applied to male prostitutes? </a:t>
            </a:r>
          </a:p>
          <a:p>
            <a:pPr marL="617220" lvl="1" indent="-342900"/>
            <a:r>
              <a:rPr lang="en-US" dirty="0"/>
              <a:t>Probably refers to “leather/hide” </a:t>
            </a:r>
          </a:p>
          <a:p>
            <a:pPr marL="891540" lvl="3" indent="-342900"/>
            <a:r>
              <a:rPr lang="en-US" dirty="0"/>
              <a:t>Working of leather a potent sexual metaphor in Latin corpus (Adams 1983, 321-3)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Rendered derogatorily as “whore”</a:t>
            </a:r>
          </a:p>
          <a:p>
            <a:pPr marL="617220" lvl="1" indent="-342900"/>
            <a:r>
              <a:rPr lang="en-US" dirty="0"/>
              <a:t>Cf. Gk. </a:t>
            </a:r>
            <a:r>
              <a:rPr lang="en-US" i="1" dirty="0" err="1"/>
              <a:t>porne</a:t>
            </a:r>
            <a:endParaRPr lang="en-US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Associated with terms which denote “public use,” as in slave-brothel</a:t>
            </a:r>
          </a:p>
          <a:p>
            <a:pPr marL="617220" lvl="1" indent="-342900"/>
            <a:r>
              <a:rPr lang="en-US" dirty="0"/>
              <a:t>Cf. </a:t>
            </a:r>
            <a:r>
              <a:rPr lang="en-US" dirty="0" err="1"/>
              <a:t>Ballio’s</a:t>
            </a:r>
            <a:r>
              <a:rPr lang="en-US" dirty="0"/>
              <a:t> threat (</a:t>
            </a:r>
            <a:r>
              <a:rPr lang="en-US" i="1" dirty="0"/>
              <a:t>Ps</a:t>
            </a:r>
            <a:r>
              <a:rPr lang="en-US" dirty="0"/>
              <a:t>. 178)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FE4ED-BBB1-697A-B19D-8E07EA36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76614" y="1798522"/>
            <a:ext cx="4904585" cy="814387"/>
          </a:xfrm>
        </p:spPr>
        <p:txBody>
          <a:bodyPr/>
          <a:lstStyle/>
          <a:p>
            <a:pPr algn="ctr"/>
            <a:r>
              <a:rPr lang="en-US" i="1" dirty="0"/>
              <a:t>Meretrix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EFF4F-BC9D-CFAF-04D0-4705E5051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6342" y="2862072"/>
            <a:ext cx="5268351" cy="3272028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Lit. “earning-girl/woman” (&lt;</a:t>
            </a:r>
            <a:r>
              <a:rPr lang="en-US" i="1" dirty="0" err="1"/>
              <a:t>mereo</a:t>
            </a:r>
            <a:r>
              <a:rPr lang="en-US" dirty="0"/>
              <a:t>)</a:t>
            </a:r>
          </a:p>
          <a:p>
            <a:pPr marL="617220" lvl="1" indent="-342900"/>
            <a:r>
              <a:rPr lang="en-US" dirty="0"/>
              <a:t>Cf. Eng. “working girl:” few professions for women aside from prostitution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Higher-class sex worker</a:t>
            </a:r>
          </a:p>
          <a:p>
            <a:pPr marL="617220" lvl="1" indent="-342900"/>
            <a:r>
              <a:rPr lang="en-US" dirty="0"/>
              <a:t>Often thought of as comparable to “call girl”/ “courtesan”</a:t>
            </a:r>
          </a:p>
          <a:p>
            <a:pPr marL="617220" lvl="1" indent="-342900"/>
            <a:r>
              <a:rPr lang="en-US" dirty="0"/>
              <a:t>Sometimes roughly equivalent to Greek </a:t>
            </a:r>
            <a:r>
              <a:rPr lang="en-US" i="1" dirty="0"/>
              <a:t>hetaera </a:t>
            </a:r>
            <a:r>
              <a:rPr lang="en-US" dirty="0"/>
              <a:t>(Duncan 2006, 257)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Establish relationships with clients, as </a:t>
            </a:r>
            <a:r>
              <a:rPr lang="en-US" i="1" dirty="0"/>
              <a:t>hetaerae</a:t>
            </a:r>
            <a:r>
              <a:rPr lang="en-US" dirty="0"/>
              <a:t> in Greece (Cohen 2006, 95-7)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97F34F9-F7CE-4D62-8F8B-2E98B0394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AEC8AF-1896-43A9-BF10-CE06FD25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199BD9-A6EE-4972-BFB5-2AAE28288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9" y="157606"/>
            <a:ext cx="11870161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D3030D-6931-F454-A21B-C0630376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33" y="1066798"/>
            <a:ext cx="3301255" cy="2668172"/>
          </a:xfrm>
        </p:spPr>
        <p:txBody>
          <a:bodyPr anchor="b">
            <a:normAutofit/>
          </a:bodyPr>
          <a:lstStyle/>
          <a:p>
            <a:pPr algn="ctr"/>
            <a:r>
              <a:rPr lang="en-US" sz="4400" dirty="0"/>
              <a:t>Problem of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1ABD-E22D-E076-55EA-B70089C74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974" y="1066799"/>
            <a:ext cx="5172227" cy="4696495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Difficult to determine status of a particular character with certainty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Moralizing characters (frequently elderly fathers of </a:t>
            </a:r>
            <a:r>
              <a:rPr lang="en-US" i="1" dirty="0" err="1"/>
              <a:t>adulescentes</a:t>
            </a:r>
            <a:r>
              <a:rPr lang="en-US" dirty="0"/>
              <a:t>) angrily refer to sons’ love interests as </a:t>
            </a:r>
            <a:r>
              <a:rPr lang="en-US" i="1" dirty="0" err="1"/>
              <a:t>scorta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Sympathetic characters (esp. lovers) use euphemistic terms (e.g., </a:t>
            </a:r>
            <a:r>
              <a:rPr lang="en-US" i="1" dirty="0"/>
              <a:t>meretrix</a:t>
            </a:r>
            <a:r>
              <a:rPr lang="en-US" dirty="0"/>
              <a:t>, </a:t>
            </a:r>
            <a:r>
              <a:rPr lang="en-US" i="1" dirty="0" err="1"/>
              <a:t>amica</a:t>
            </a:r>
            <a:r>
              <a:rPr lang="en-US" dirty="0"/>
              <a:t>) regardless of actual status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148C992-36DE-4449-B92D-49AE04B5D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41417" y="4244117"/>
            <a:ext cx="867485" cy="115439"/>
            <a:chOff x="8910933" y="1861308"/>
            <a:chExt cx="867485" cy="11543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765B2C1-DF41-437F-9F2D-C33E46FA2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6AA37ED-ED19-4857-9B2C-777E8F707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5F6E87-86FB-440C-9EB4-A48D11C72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1119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02FE-16D4-B1AA-92D5-A68FF02ED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of Identification (cont.)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8F5C5-35B9-5FE7-D773-3A0891281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0"/>
            <a:ext cx="6172200" cy="6099048"/>
          </a:xfrm>
        </p:spPr>
        <p:txBody>
          <a:bodyPr>
            <a:normAutofit/>
          </a:bodyPr>
          <a:lstStyle/>
          <a:p>
            <a:r>
              <a:rPr lang="en-US" sz="1600" i="1" dirty="0" err="1"/>
              <a:t>si</a:t>
            </a:r>
            <a:r>
              <a:rPr lang="en-US" sz="1600" i="1" dirty="0"/>
              <a:t> </a:t>
            </a:r>
            <a:r>
              <a:rPr lang="en-US" sz="1600" i="1" dirty="0" err="1"/>
              <a:t>iratum</a:t>
            </a:r>
            <a:r>
              <a:rPr lang="en-US" sz="1600" i="1" dirty="0"/>
              <a:t> </a:t>
            </a:r>
            <a:r>
              <a:rPr lang="en-US" sz="1600" i="1" dirty="0" err="1"/>
              <a:t>scortumst</a:t>
            </a:r>
            <a:r>
              <a:rPr lang="en-US" sz="1600" i="1" dirty="0"/>
              <a:t> forte </a:t>
            </a:r>
            <a:r>
              <a:rPr lang="en-US" sz="1600" i="1" dirty="0" err="1"/>
              <a:t>amatori</a:t>
            </a:r>
            <a:r>
              <a:rPr lang="en-US" sz="1600" i="1" dirty="0"/>
              <a:t> </a:t>
            </a:r>
            <a:r>
              <a:rPr lang="en-US" sz="1600" i="1" dirty="0" err="1"/>
              <a:t>suo</a:t>
            </a:r>
            <a:r>
              <a:rPr lang="en-US" sz="1600" i="1" dirty="0"/>
              <a:t>,</a:t>
            </a:r>
          </a:p>
          <a:p>
            <a:r>
              <a:rPr lang="en-US" sz="1600" i="1" dirty="0"/>
              <a:t>bis </a:t>
            </a:r>
            <a:r>
              <a:rPr lang="en-US" sz="1600" i="1" dirty="0" err="1"/>
              <a:t>perit</a:t>
            </a:r>
            <a:r>
              <a:rPr lang="en-US" sz="1600" i="1" dirty="0"/>
              <a:t> </a:t>
            </a:r>
            <a:r>
              <a:rPr lang="en-US" sz="1600" i="1" dirty="0" err="1"/>
              <a:t>amator</a:t>
            </a:r>
            <a:r>
              <a:rPr lang="en-US" sz="1600" i="1" dirty="0"/>
              <a:t>, ab re </a:t>
            </a:r>
            <a:r>
              <a:rPr lang="en-US" sz="1600" i="1" dirty="0" err="1"/>
              <a:t>atque</a:t>
            </a:r>
            <a:r>
              <a:rPr lang="en-US" sz="1600" i="1" dirty="0"/>
              <a:t> ab animo …</a:t>
            </a:r>
          </a:p>
          <a:p>
            <a:r>
              <a:rPr lang="en-US" sz="1600" dirty="0"/>
              <a:t>(“If by chance a whore is angry with her lover, the lover is twice ruined, in wealth and in mind …”)</a:t>
            </a:r>
          </a:p>
          <a:p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periit</a:t>
            </a:r>
            <a:r>
              <a:rPr lang="en-US" sz="1600" i="1" dirty="0"/>
              <a:t> aurum </a:t>
            </a:r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conscissa</a:t>
            </a:r>
            <a:r>
              <a:rPr lang="en-US" sz="1600" i="1" dirty="0"/>
              <a:t> </a:t>
            </a:r>
            <a:r>
              <a:rPr lang="en-US" sz="1600" i="1" dirty="0" err="1"/>
              <a:t>pallula</a:t>
            </a:r>
            <a:r>
              <a:rPr lang="en-US" sz="1600" i="1" dirty="0"/>
              <a:t> </a:t>
            </a:r>
            <a:r>
              <a:rPr lang="en-US" sz="1600" i="1" dirty="0" err="1"/>
              <a:t>est</a:t>
            </a:r>
            <a:endParaRPr lang="en-US" sz="1600" i="1" dirty="0"/>
          </a:p>
          <a:p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empta</a:t>
            </a:r>
            <a:r>
              <a:rPr lang="en-US" sz="1600" i="1" dirty="0"/>
              <a:t> ancilla </a:t>
            </a:r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aliquod</a:t>
            </a:r>
            <a:r>
              <a:rPr lang="en-US" sz="1600" i="1" dirty="0"/>
              <a:t> </a:t>
            </a:r>
            <a:r>
              <a:rPr lang="en-US" sz="1600" i="1" dirty="0" err="1"/>
              <a:t>vasum</a:t>
            </a:r>
            <a:r>
              <a:rPr lang="en-US" sz="1600" i="1" dirty="0"/>
              <a:t> argenteum</a:t>
            </a:r>
          </a:p>
          <a:p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vasum</a:t>
            </a:r>
            <a:r>
              <a:rPr lang="en-US" sz="1600" i="1" dirty="0"/>
              <a:t> </a:t>
            </a:r>
            <a:r>
              <a:rPr lang="en-US" sz="1600" i="1" dirty="0" err="1"/>
              <a:t>ahenum</a:t>
            </a:r>
            <a:r>
              <a:rPr lang="en-US" sz="1600" i="1" dirty="0"/>
              <a:t> </a:t>
            </a:r>
            <a:r>
              <a:rPr lang="en-US" sz="1600" i="1" dirty="0" err="1"/>
              <a:t>antiquom</a:t>
            </a:r>
            <a:r>
              <a:rPr lang="en-US" sz="1600" i="1" dirty="0"/>
              <a:t> </a:t>
            </a:r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lectus</a:t>
            </a:r>
            <a:r>
              <a:rPr lang="en-US" sz="1600" i="1" dirty="0"/>
              <a:t> </a:t>
            </a:r>
            <a:r>
              <a:rPr lang="en-US" sz="1600" i="1" dirty="0" err="1">
                <a:solidFill>
                  <a:schemeClr val="tx1"/>
                </a:solidFill>
              </a:rPr>
              <a:t>sculptilis</a:t>
            </a:r>
            <a:endParaRPr lang="en-US" sz="1600" i="1" dirty="0">
              <a:solidFill>
                <a:schemeClr val="tx1"/>
              </a:solidFill>
            </a:endParaRPr>
          </a:p>
          <a:p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armariola</a:t>
            </a:r>
            <a:r>
              <a:rPr lang="en-US" sz="1600" i="1" dirty="0"/>
              <a:t> </a:t>
            </a:r>
            <a:r>
              <a:rPr lang="en-US" sz="1600" i="1" dirty="0" err="1"/>
              <a:t>Graeca</a:t>
            </a:r>
            <a:r>
              <a:rPr lang="en-US" sz="1600" i="1" dirty="0"/>
              <a:t>, </a:t>
            </a:r>
            <a:r>
              <a:rPr lang="en-US" sz="1600" i="1" dirty="0" err="1"/>
              <a:t>aut</a:t>
            </a:r>
            <a:r>
              <a:rPr lang="en-US" sz="1600" i="1" dirty="0"/>
              <a:t> </a:t>
            </a:r>
            <a:r>
              <a:rPr lang="en-US" sz="1600" i="1" dirty="0" err="1"/>
              <a:t>aliquid</a:t>
            </a:r>
            <a:r>
              <a:rPr lang="en-US" sz="1600" i="1" dirty="0"/>
              <a:t> semper </a:t>
            </a:r>
            <a:r>
              <a:rPr lang="en-US" sz="1600" i="1" dirty="0" err="1"/>
              <a:t>est</a:t>
            </a:r>
            <a:endParaRPr lang="en-US" sz="1600" i="1" dirty="0"/>
          </a:p>
          <a:p>
            <a:r>
              <a:rPr lang="en-US" sz="1600" i="1" dirty="0" err="1"/>
              <a:t>quod</a:t>
            </a:r>
            <a:r>
              <a:rPr lang="en-US" sz="1600" i="1" dirty="0"/>
              <a:t> </a:t>
            </a:r>
            <a:r>
              <a:rPr lang="en-US" sz="1600" i="1" dirty="0" err="1"/>
              <a:t>praestet</a:t>
            </a:r>
            <a:r>
              <a:rPr lang="en-US" sz="1600" i="1" dirty="0"/>
              <a:t> </a:t>
            </a:r>
            <a:r>
              <a:rPr lang="en-US" sz="1600" i="1" dirty="0" err="1"/>
              <a:t>debeatque</a:t>
            </a:r>
            <a:r>
              <a:rPr lang="en-US" sz="1600" i="1" dirty="0"/>
              <a:t> </a:t>
            </a:r>
            <a:r>
              <a:rPr lang="en-US" sz="1600" i="1" dirty="0" err="1"/>
              <a:t>amans</a:t>
            </a:r>
            <a:r>
              <a:rPr lang="en-US" sz="1600" i="1" dirty="0"/>
              <a:t> </a:t>
            </a:r>
            <a:r>
              <a:rPr lang="en-US" sz="1600" i="1" dirty="0" err="1"/>
              <a:t>scorto</a:t>
            </a:r>
            <a:r>
              <a:rPr lang="en-US" sz="1600" i="1" dirty="0"/>
              <a:t> </a:t>
            </a:r>
            <a:r>
              <a:rPr lang="en-US" sz="1600" i="1" dirty="0" err="1"/>
              <a:t>suo</a:t>
            </a:r>
            <a:r>
              <a:rPr lang="en-US" sz="1600" i="1" dirty="0"/>
              <a:t>.</a:t>
            </a:r>
          </a:p>
          <a:p>
            <a:r>
              <a:rPr lang="en-US" sz="1600" dirty="0"/>
              <a:t>(“Either her gold has been lost or her little </a:t>
            </a:r>
            <a:r>
              <a:rPr lang="en-US" sz="1600" i="1" dirty="0" err="1"/>
              <a:t>palla</a:t>
            </a:r>
            <a:r>
              <a:rPr lang="en-US" sz="1600" dirty="0"/>
              <a:t> is rent, a slave-girl has been bought or some silver vase or bronze antique vase, or engraved couch or a little Greek cabinet, or there’s always something else which a lover ought to provide and which he owes his whore.”)</a:t>
            </a:r>
          </a:p>
          <a:p>
            <a:r>
              <a:rPr lang="en-US" sz="1600" dirty="0"/>
              <a:t>(</a:t>
            </a:r>
            <a:r>
              <a:rPr lang="en-US" sz="1600" i="1" dirty="0" err="1"/>
              <a:t>Truculentus</a:t>
            </a:r>
            <a:r>
              <a:rPr lang="en-US" sz="1600" i="1" dirty="0"/>
              <a:t> </a:t>
            </a:r>
            <a:r>
              <a:rPr lang="en-US" sz="1600" dirty="0"/>
              <a:t>46-7, 52-6)</a:t>
            </a:r>
            <a:endParaRPr lang="en-US" sz="1600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98B218-9A42-9AC6-7D57-D20D6BEC3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600" dirty="0" err="1"/>
              <a:t>Diniarchus</a:t>
            </a:r>
            <a:r>
              <a:rPr lang="en-US" sz="1600" dirty="0"/>
              <a:t>, </a:t>
            </a:r>
            <a:r>
              <a:rPr lang="en-US" sz="1600" i="1" dirty="0" err="1"/>
              <a:t>adulescens</a:t>
            </a:r>
            <a:r>
              <a:rPr lang="en-US" sz="1600" dirty="0"/>
              <a:t> of </a:t>
            </a:r>
            <a:r>
              <a:rPr lang="en-US" sz="1600" i="1" dirty="0" err="1"/>
              <a:t>Truculentus</a:t>
            </a:r>
            <a:r>
              <a:rPr lang="en-US" sz="1600" dirty="0"/>
              <a:t>, adopts language of moralizer when he wastes all his money on a </a:t>
            </a:r>
            <a:r>
              <a:rPr lang="en-US" sz="1600" i="1" dirty="0"/>
              <a:t>meretrix</a:t>
            </a:r>
            <a:r>
              <a:rPr lang="en-US" sz="16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experience of one being led around by a </a:t>
            </a:r>
            <a:r>
              <a:rPr lang="en-US" i="1" dirty="0"/>
              <a:t>meretrix</a:t>
            </a:r>
            <a:r>
              <a:rPr lang="en-US" dirty="0"/>
              <a:t> in ongoing courtesan-like relationship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least one translation renders offensive </a:t>
            </a:r>
            <a:r>
              <a:rPr lang="en-US" i="1" dirty="0" err="1"/>
              <a:t>scortum</a:t>
            </a:r>
            <a:r>
              <a:rPr lang="en-US" dirty="0"/>
              <a:t> as “mistress” (Riley, 1912)</a:t>
            </a:r>
          </a:p>
        </p:txBody>
      </p:sp>
    </p:spTree>
    <p:extLst>
      <p:ext uri="{BB962C8B-B14F-4D97-AF65-F5344CB8AC3E}">
        <p14:creationId xmlns:p14="http://schemas.microsoft.com/office/powerpoint/2010/main" val="126747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A84E2-06D3-1CC9-E1F8-4E503BA5B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 of Sexual Laborers in Comedy: </a:t>
            </a:r>
            <a:r>
              <a:rPr lang="en-US" i="1" dirty="0" err="1"/>
              <a:t>scortum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014DE-4438-48A5-C077-17094C3B8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of </a:t>
            </a:r>
            <a:r>
              <a:rPr lang="en-US" i="1" dirty="0" err="1"/>
              <a:t>scortum</a:t>
            </a:r>
            <a:r>
              <a:rPr lang="en-US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Lesser than </a:t>
            </a:r>
            <a:r>
              <a:rPr lang="en-US" i="1" dirty="0"/>
              <a:t>meretrix</a:t>
            </a:r>
            <a:r>
              <a:rPr lang="en-US" dirty="0"/>
              <a:t>, often in banquet scenes as a kind of comfort</a:t>
            </a:r>
          </a:p>
          <a:p>
            <a:pPr marL="617220" lvl="1" indent="-342900"/>
            <a:r>
              <a:rPr lang="en-US" dirty="0"/>
              <a:t>Highly objectified: little different from food and wine; </a:t>
            </a:r>
            <a:r>
              <a:rPr lang="en-US" i="1" dirty="0" err="1"/>
              <a:t>scortum</a:t>
            </a:r>
            <a:r>
              <a:rPr lang="en-US" i="1" dirty="0"/>
              <a:t> </a:t>
            </a:r>
            <a:r>
              <a:rPr lang="en-US" i="1" dirty="0" err="1"/>
              <a:t>ducere</a:t>
            </a:r>
            <a:r>
              <a:rPr lang="en-US" i="1" dirty="0"/>
              <a:t>, </a:t>
            </a:r>
            <a:r>
              <a:rPr lang="en-US" dirty="0"/>
              <a:t>“take a whore” for oneself: no parallel phrase </a:t>
            </a:r>
            <a:r>
              <a:rPr lang="en-US" i="1" dirty="0" err="1"/>
              <a:t>meretricem</a:t>
            </a:r>
            <a:r>
              <a:rPr lang="en-US" dirty="0"/>
              <a:t> </a:t>
            </a:r>
            <a:r>
              <a:rPr lang="en-US" i="1" dirty="0" err="1"/>
              <a:t>ducere</a:t>
            </a:r>
            <a:r>
              <a:rPr lang="en-US" i="1" dirty="0"/>
              <a:t> </a:t>
            </a:r>
            <a:r>
              <a:rPr lang="en-US" dirty="0"/>
              <a:t>in Plautine corpus (Adams 1983, 325)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Often unnamed, e.g.:  </a:t>
            </a:r>
          </a:p>
          <a:p>
            <a:pPr marL="617220" lvl="1" indent="-342900"/>
            <a:r>
              <a:rPr lang="en-US" i="1" dirty="0" err="1"/>
              <a:t>illos</a:t>
            </a:r>
            <a:r>
              <a:rPr lang="en-US" i="1" dirty="0"/>
              <a:t> </a:t>
            </a:r>
            <a:r>
              <a:rPr lang="en-US" i="1" dirty="0" err="1"/>
              <a:t>accubantis</a:t>
            </a:r>
            <a:r>
              <a:rPr lang="en-US" i="1" dirty="0"/>
              <a:t>, </a:t>
            </a:r>
            <a:r>
              <a:rPr lang="en-US" i="1" dirty="0" err="1"/>
              <a:t>potantis</a:t>
            </a:r>
            <a:r>
              <a:rPr lang="en-US" i="1" dirty="0"/>
              <a:t>, </a:t>
            </a:r>
            <a:r>
              <a:rPr lang="en-US" i="1" dirty="0" err="1"/>
              <a:t>amantis</a:t>
            </a:r>
            <a:r>
              <a:rPr lang="en-US" i="1" dirty="0"/>
              <a:t> / cum </a:t>
            </a:r>
            <a:r>
              <a:rPr lang="en-US" i="1" dirty="0" err="1"/>
              <a:t>scortis</a:t>
            </a:r>
            <a:r>
              <a:rPr lang="en-US" i="1" dirty="0"/>
              <a:t> </a:t>
            </a:r>
            <a:r>
              <a:rPr lang="en-US" i="1" dirty="0" err="1"/>
              <a:t>reliqui</a:t>
            </a:r>
            <a:r>
              <a:rPr lang="en-US" i="1" dirty="0"/>
              <a:t>, et </a:t>
            </a:r>
            <a:r>
              <a:rPr lang="en-US" i="1" dirty="0" err="1"/>
              <a:t>meum</a:t>
            </a:r>
            <a:r>
              <a:rPr lang="en-US" i="1" dirty="0"/>
              <a:t> </a:t>
            </a:r>
            <a:r>
              <a:rPr lang="en-US" i="1" dirty="0" err="1"/>
              <a:t>scortum</a:t>
            </a:r>
            <a:r>
              <a:rPr lang="en-US" i="1" dirty="0"/>
              <a:t> ibidem, / </a:t>
            </a:r>
            <a:r>
              <a:rPr lang="en-US" i="1" dirty="0" err="1"/>
              <a:t>suo</a:t>
            </a:r>
            <a:r>
              <a:rPr lang="en-US" i="1" dirty="0"/>
              <a:t> </a:t>
            </a:r>
            <a:r>
              <a:rPr lang="en-US" i="1" dirty="0" err="1"/>
              <a:t>cordi</a:t>
            </a:r>
            <a:r>
              <a:rPr lang="en-US" i="1" dirty="0"/>
              <a:t> </a:t>
            </a:r>
            <a:r>
              <a:rPr lang="en-US" i="1" dirty="0" err="1"/>
              <a:t>atque</a:t>
            </a:r>
            <a:r>
              <a:rPr lang="en-US" i="1" dirty="0"/>
              <a:t> animo </a:t>
            </a:r>
            <a:r>
              <a:rPr lang="en-US" i="1" dirty="0" err="1"/>
              <a:t>opsequentes</a:t>
            </a:r>
            <a:r>
              <a:rPr lang="en-US" i="1" dirty="0"/>
              <a:t>. </a:t>
            </a:r>
            <a:r>
              <a:rPr lang="en-US" dirty="0"/>
              <a:t>(</a:t>
            </a:r>
            <a:r>
              <a:rPr lang="en-US" i="1" dirty="0"/>
              <a:t>Ps</a:t>
            </a:r>
            <a:r>
              <a:rPr lang="en-US" dirty="0"/>
              <a:t>. 1271-2a)</a:t>
            </a:r>
          </a:p>
          <a:p>
            <a:pPr marL="617220" lvl="2" indent="-342900">
              <a:buFont typeface="Arial" panose="020B0604020202020204" pitchFamily="34" charset="0"/>
              <a:buChar char="•"/>
            </a:pPr>
            <a:r>
              <a:rPr lang="en-US" i="1" dirty="0" err="1"/>
              <a:t>neque</a:t>
            </a:r>
            <a:r>
              <a:rPr lang="en-US" i="1" dirty="0"/>
              <a:t> ego </a:t>
            </a:r>
            <a:r>
              <a:rPr lang="en-US" i="1" dirty="0" err="1"/>
              <a:t>umquam</a:t>
            </a:r>
            <a:r>
              <a:rPr lang="en-US" i="1" dirty="0"/>
              <a:t> </a:t>
            </a:r>
            <a:r>
              <a:rPr lang="en-US" i="1" dirty="0" err="1"/>
              <a:t>alienum</a:t>
            </a:r>
            <a:r>
              <a:rPr lang="en-US" i="1" dirty="0"/>
              <a:t> </a:t>
            </a:r>
            <a:r>
              <a:rPr lang="en-US" i="1" dirty="0" err="1"/>
              <a:t>scortum</a:t>
            </a:r>
            <a:r>
              <a:rPr lang="en-US" i="1" dirty="0"/>
              <a:t> </a:t>
            </a:r>
            <a:r>
              <a:rPr lang="en-US" i="1" dirty="0" err="1"/>
              <a:t>subigito</a:t>
            </a:r>
            <a:r>
              <a:rPr lang="en-US" i="1" dirty="0"/>
              <a:t> in </a:t>
            </a:r>
            <a:r>
              <a:rPr lang="en-US" i="1" dirty="0" err="1"/>
              <a:t>convivio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Miles </a:t>
            </a:r>
            <a:r>
              <a:rPr lang="en-US" i="1" dirty="0" err="1"/>
              <a:t>Gloriosus</a:t>
            </a:r>
            <a:r>
              <a:rPr lang="en-US" i="1" dirty="0"/>
              <a:t> </a:t>
            </a:r>
            <a:r>
              <a:rPr lang="en-US" dirty="0"/>
              <a:t>652)</a:t>
            </a:r>
            <a:endParaRPr lang="en-US" i="1" dirty="0"/>
          </a:p>
          <a:p>
            <a:pPr lvl="3" indent="0">
              <a:buNone/>
            </a:pPr>
            <a:r>
              <a:rPr lang="en-US" dirty="0"/>
              <a:t>(“nor ever do I feel up another person’s whore in banqueting”)</a:t>
            </a:r>
            <a:endParaRPr lang="en-US" i="1" dirty="0"/>
          </a:p>
          <a:p>
            <a:pPr marL="617220" lvl="2" indent="-342900">
              <a:buFont typeface="Arial" panose="020B0604020202020204" pitchFamily="34" charset="0"/>
              <a:buChar char="•"/>
            </a:pPr>
            <a:endParaRPr lang="en-US" i="1" dirty="0"/>
          </a:p>
          <a:p>
            <a:pPr marL="891540" lvl="3" indent="-342900"/>
            <a:endParaRPr lang="en-US" i="1" dirty="0"/>
          </a:p>
          <a:p>
            <a:pPr marL="891540" lvl="3" indent="-342900"/>
            <a:endParaRPr lang="en-US" i="1" dirty="0"/>
          </a:p>
          <a:p>
            <a:pPr lvl="3" indent="0">
              <a:buNone/>
            </a:pPr>
            <a:endParaRPr lang="en-US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75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F8219-B6E0-5EB8-FB3D-88F0A6EE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 of Sexual Laborers in Comedy: </a:t>
            </a:r>
            <a:r>
              <a:rPr lang="en-US" i="1" dirty="0"/>
              <a:t>Meretrix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A2717-0ED3-DD60-8B48-AFE414291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of the </a:t>
            </a:r>
            <a:r>
              <a:rPr lang="en-US" i="1" dirty="0"/>
              <a:t>meretrix: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True Lover: still is what she is</a:t>
            </a:r>
          </a:p>
          <a:p>
            <a:pPr marL="731520" lvl="1" indent="-457200"/>
            <a:r>
              <a:rPr lang="en-US" sz="1600" i="1" dirty="0" err="1"/>
              <a:t>Pseudolus</a:t>
            </a:r>
            <a:r>
              <a:rPr lang="en-US" sz="1600" dirty="0" err="1"/>
              <a:t>’s</a:t>
            </a:r>
            <a:r>
              <a:rPr lang="en-US" sz="1600" dirty="0"/>
              <a:t> </a:t>
            </a:r>
            <a:r>
              <a:rPr lang="en-US" sz="1600" dirty="0" err="1"/>
              <a:t>Phoenicium</a:t>
            </a:r>
            <a:r>
              <a:rPr lang="en-US" sz="1600" dirty="0"/>
              <a:t>: appears onstage, no speaking role; “speaks” through </a:t>
            </a:r>
            <a:r>
              <a:rPr lang="en-US" sz="1600" dirty="0" err="1"/>
              <a:t>Pseudolus</a:t>
            </a:r>
            <a:r>
              <a:rPr lang="en-US" sz="1600" dirty="0"/>
              <a:t> in letter to </a:t>
            </a:r>
            <a:r>
              <a:rPr lang="en-US" sz="1600" dirty="0" err="1"/>
              <a:t>Calidorus</a:t>
            </a:r>
            <a:r>
              <a:rPr lang="en-US" sz="1600" dirty="0"/>
              <a:t>, demonstrating intelligence despite Pseudolus’s mocking: </a:t>
            </a:r>
          </a:p>
          <a:p>
            <a:pPr marL="834390" lvl="4" indent="-285750">
              <a:buFont typeface="Arial" panose="020B0604020202020204" pitchFamily="34" charset="0"/>
              <a:buChar char="•"/>
            </a:pPr>
            <a:r>
              <a:rPr lang="en-US" i="1" dirty="0" err="1"/>
              <a:t>Phoenicium</a:t>
            </a:r>
            <a:r>
              <a:rPr lang="en-US" i="1" dirty="0"/>
              <a:t> </a:t>
            </a:r>
            <a:r>
              <a:rPr lang="en-US" i="1" dirty="0" err="1"/>
              <a:t>Calidoro</a:t>
            </a:r>
            <a:r>
              <a:rPr lang="en-US" i="1" dirty="0"/>
              <a:t> </a:t>
            </a:r>
            <a:r>
              <a:rPr lang="en-US" i="1" dirty="0" err="1"/>
              <a:t>amatori</a:t>
            </a:r>
            <a:r>
              <a:rPr lang="en-US" i="1" dirty="0"/>
              <a:t> </a:t>
            </a:r>
            <a:r>
              <a:rPr lang="en-US" i="1" dirty="0" err="1"/>
              <a:t>suo</a:t>
            </a:r>
            <a:r>
              <a:rPr lang="en-US" i="1" dirty="0"/>
              <a:t> / per </a:t>
            </a:r>
            <a:r>
              <a:rPr lang="en-US" i="1" dirty="0" err="1"/>
              <a:t>ceram</a:t>
            </a:r>
            <a:r>
              <a:rPr lang="en-US" i="1" dirty="0"/>
              <a:t> et lignum </a:t>
            </a:r>
            <a:r>
              <a:rPr lang="en-US" i="1" dirty="0" err="1"/>
              <a:t>litterasque</a:t>
            </a:r>
            <a:r>
              <a:rPr lang="en-US" i="1" dirty="0"/>
              <a:t> </a:t>
            </a:r>
            <a:r>
              <a:rPr lang="en-US" i="1" dirty="0" err="1"/>
              <a:t>interpretes</a:t>
            </a:r>
            <a:r>
              <a:rPr lang="en-US" i="1" dirty="0"/>
              <a:t> / </a:t>
            </a:r>
            <a:r>
              <a:rPr lang="en-US" b="1" i="1" dirty="0" err="1"/>
              <a:t>salutem</a:t>
            </a:r>
            <a:r>
              <a:rPr lang="en-US" i="1" dirty="0"/>
              <a:t> </a:t>
            </a:r>
            <a:r>
              <a:rPr lang="en-US" i="1" dirty="0" err="1"/>
              <a:t>inpertit</a:t>
            </a:r>
            <a:r>
              <a:rPr lang="en-US" i="1" dirty="0"/>
              <a:t> et </a:t>
            </a:r>
            <a:r>
              <a:rPr lang="en-US" b="1" i="1" dirty="0" err="1"/>
              <a:t>salutem</a:t>
            </a:r>
            <a:r>
              <a:rPr lang="en-US" i="1" dirty="0"/>
              <a:t> </a:t>
            </a:r>
            <a:r>
              <a:rPr lang="en-US" i="1" dirty="0" err="1"/>
              <a:t>te</a:t>
            </a:r>
            <a:r>
              <a:rPr lang="en-US" i="1" dirty="0"/>
              <a:t> </a:t>
            </a:r>
            <a:r>
              <a:rPr lang="en-US" i="1" dirty="0" err="1"/>
              <a:t>expetit</a:t>
            </a:r>
            <a:r>
              <a:rPr lang="en-US" i="1" dirty="0"/>
              <a:t> </a:t>
            </a:r>
            <a:r>
              <a:rPr lang="en-US" dirty="0"/>
              <a:t>(41-3)</a:t>
            </a:r>
          </a:p>
          <a:p>
            <a:pPr marL="2800350" lvl="5" indent="-285750"/>
            <a:r>
              <a:rPr lang="en-US" sz="1400" i="1" dirty="0" err="1"/>
              <a:t>salus</a:t>
            </a:r>
            <a:r>
              <a:rPr lang="en-US" sz="1400" i="1" dirty="0"/>
              <a:t>: </a:t>
            </a:r>
            <a:r>
              <a:rPr lang="en-US" sz="1400" dirty="0"/>
              <a:t>paronomasia typical of “intelligent” Plautine character </a:t>
            </a:r>
          </a:p>
          <a:p>
            <a:pPr marL="2800350" lvl="5" indent="-285750"/>
            <a:r>
              <a:rPr lang="en-US" sz="1400" dirty="0"/>
              <a:t>Contrasted with </a:t>
            </a:r>
            <a:r>
              <a:rPr lang="en-US" sz="1400" dirty="0" err="1"/>
              <a:t>Calidorus</a:t>
            </a:r>
            <a:r>
              <a:rPr lang="en-US" sz="1400" dirty="0"/>
              <a:t>, who makes his slave read the letter for him</a:t>
            </a:r>
          </a:p>
          <a:p>
            <a:pPr marL="834390" lvl="4" indent="-285750">
              <a:buFont typeface="Arial" panose="020B0604020202020204" pitchFamily="34" charset="0"/>
              <a:buChar char="•"/>
            </a:pPr>
            <a:r>
              <a:rPr lang="en-US" i="1" dirty="0" err="1"/>
              <a:t>n</a:t>
            </a:r>
            <a:r>
              <a:rPr lang="en-US" sz="1400" i="1" dirty="0" err="1"/>
              <a:t>unc</a:t>
            </a:r>
            <a:r>
              <a:rPr lang="en-US" sz="1400" i="1" dirty="0"/>
              <a:t> </a:t>
            </a:r>
            <a:r>
              <a:rPr lang="en-US" sz="1400" b="1" i="1" dirty="0" err="1"/>
              <a:t>nostri</a:t>
            </a:r>
            <a:r>
              <a:rPr lang="en-US" sz="1400" b="1" i="1" dirty="0"/>
              <a:t> </a:t>
            </a:r>
            <a:r>
              <a:rPr lang="en-US" sz="1400" i="1" dirty="0" err="1"/>
              <a:t>amores</a:t>
            </a:r>
            <a:r>
              <a:rPr lang="en-US" sz="1400" i="1" dirty="0"/>
              <a:t>, mores, </a:t>
            </a:r>
            <a:r>
              <a:rPr lang="en-US" sz="1400" i="1" dirty="0" err="1"/>
              <a:t>consuetudines</a:t>
            </a:r>
            <a:r>
              <a:rPr lang="en-US" sz="1400" i="1" dirty="0"/>
              <a:t> … </a:t>
            </a:r>
            <a:r>
              <a:rPr lang="en-US" sz="1400" b="1" i="1" dirty="0" err="1"/>
              <a:t>nostr</a:t>
            </a:r>
            <a:r>
              <a:rPr lang="en-US" sz="1400" b="1" dirty="0"/>
              <a:t>[or]</a:t>
            </a:r>
            <a:r>
              <a:rPr lang="en-US" sz="1400" b="1" i="1" dirty="0"/>
              <a:t>um </a:t>
            </a:r>
            <a:r>
              <a:rPr lang="en-US" sz="1400" b="1" i="1" dirty="0" err="1"/>
              <a:t>orgiorum</a:t>
            </a:r>
            <a:r>
              <a:rPr lang="en-US" sz="1400" b="1" i="1" dirty="0"/>
              <a:t> &lt;</a:t>
            </a:r>
            <a:r>
              <a:rPr lang="en-US" sz="1400" i="1" dirty="0" err="1"/>
              <a:t>osculat</a:t>
            </a:r>
            <a:r>
              <a:rPr lang="en-US" sz="1400" b="1" i="1" dirty="0"/>
              <a:t>&gt;</a:t>
            </a:r>
            <a:r>
              <a:rPr lang="en-US" sz="1400" i="1" dirty="0" err="1"/>
              <a:t>iunculae</a:t>
            </a:r>
            <a:r>
              <a:rPr lang="en-US" sz="1400" b="1" i="1" dirty="0"/>
              <a:t> </a:t>
            </a:r>
            <a:r>
              <a:rPr lang="en-US" sz="1400" dirty="0"/>
              <a:t>(64-7a)</a:t>
            </a:r>
          </a:p>
          <a:p>
            <a:pPr marL="2800350" lvl="5" indent="-285750"/>
            <a:r>
              <a:rPr lang="en-US" sz="1400" dirty="0"/>
              <a:t>mirrors typical attempt to make lover feel “special” (Christenson 2020, 131) despite </a:t>
            </a:r>
            <a:r>
              <a:rPr lang="en-US" sz="1400" dirty="0" err="1"/>
              <a:t>Phoenicium’s</a:t>
            </a:r>
            <a:r>
              <a:rPr lang="en-US" sz="1400" dirty="0"/>
              <a:t> genuine love</a:t>
            </a:r>
          </a:p>
          <a:p>
            <a:pPr marL="2800350" lvl="5" indent="-28575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731520" lvl="1" indent="-457200"/>
            <a:endParaRPr lang="en-US" dirty="0"/>
          </a:p>
          <a:p>
            <a:endParaRPr lang="en-US" dirty="0"/>
          </a:p>
          <a:p>
            <a:pPr marL="731520" lvl="1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866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8C06A-A2F9-895D-AA58-66E550307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 of Sexual Laborers in Comedy: </a:t>
            </a:r>
            <a:r>
              <a:rPr lang="en-US" i="1" dirty="0"/>
              <a:t>meretrix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42DF0-17A1-6D6D-487E-C51EAE8FF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161902"/>
            <a:ext cx="10134600" cy="436691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 comic manipulators:</a:t>
            </a:r>
          </a:p>
          <a:p>
            <a:pPr marL="617220" lvl="1" indent="-342900"/>
            <a:r>
              <a:rPr lang="en-US" dirty="0"/>
              <a:t>Perhaps result of perceived foreignness, debauchery, extravagance of Greek prostitutes</a:t>
            </a:r>
          </a:p>
          <a:p>
            <a:pPr marL="560070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Ultimate mercenary courtesan: </a:t>
            </a:r>
            <a:r>
              <a:rPr lang="en-US" sz="1700" dirty="0" err="1"/>
              <a:t>Phronesium</a:t>
            </a:r>
            <a:r>
              <a:rPr lang="en-US" sz="1700" dirty="0"/>
              <a:t> (&lt;</a:t>
            </a:r>
            <a:r>
              <a:rPr lang="en-US" sz="1700" i="1" dirty="0"/>
              <a:t> </a:t>
            </a:r>
            <a:r>
              <a:rPr lang="en-US" sz="1700" dirty="0"/>
              <a:t>Gk. </a:t>
            </a:r>
            <a:r>
              <a:rPr lang="el-GR" sz="1700" dirty="0"/>
              <a:t>φρόνησις</a:t>
            </a:r>
            <a:r>
              <a:rPr lang="en-US" sz="1700" i="1" dirty="0"/>
              <a:t>, </a:t>
            </a:r>
            <a:r>
              <a:rPr lang="en-US" sz="1700" dirty="0"/>
              <a:t>“practical wisdom, cleverness”)</a:t>
            </a:r>
          </a:p>
          <a:p>
            <a:pPr marL="834390" lvl="3" indent="-285750"/>
            <a:r>
              <a:rPr lang="en-US" sz="1500" dirty="0"/>
              <a:t>Transcends </a:t>
            </a:r>
            <a:r>
              <a:rPr lang="en-US" sz="1500" i="1" dirty="0"/>
              <a:t>meretrix</a:t>
            </a:r>
            <a:r>
              <a:rPr lang="en-US" sz="1500" dirty="0"/>
              <a:t>-</a:t>
            </a:r>
            <a:r>
              <a:rPr lang="en-US" sz="1500" dirty="0" err="1"/>
              <a:t>dom</a:t>
            </a:r>
            <a:r>
              <a:rPr lang="en-US" sz="1500" dirty="0"/>
              <a:t> to become </a:t>
            </a:r>
            <a:r>
              <a:rPr lang="en-US" sz="1500" i="1" dirty="0" err="1"/>
              <a:t>servus</a:t>
            </a:r>
            <a:r>
              <a:rPr lang="en-US" sz="1500" i="1" dirty="0"/>
              <a:t> </a:t>
            </a:r>
            <a:r>
              <a:rPr lang="en-US" sz="1500" i="1" dirty="0" err="1"/>
              <a:t>callidus</a:t>
            </a:r>
            <a:r>
              <a:rPr lang="en-US" sz="1500" i="1" dirty="0"/>
              <a:t> </a:t>
            </a:r>
            <a:r>
              <a:rPr lang="en-US" sz="1500" dirty="0"/>
              <a:t>(Duncan 2006, 263)</a:t>
            </a:r>
          </a:p>
          <a:p>
            <a:pPr marL="834390" lvl="3" indent="-285750"/>
            <a:r>
              <a:rPr lang="en-US" sz="1500" dirty="0" err="1"/>
              <a:t>Astaphium</a:t>
            </a:r>
            <a:r>
              <a:rPr lang="en-US" sz="1500" dirty="0"/>
              <a:t>, </a:t>
            </a:r>
            <a:r>
              <a:rPr lang="en-US" sz="1500" dirty="0" err="1"/>
              <a:t>Phronesium’s</a:t>
            </a:r>
            <a:r>
              <a:rPr lang="en-US" sz="1500" dirty="0"/>
              <a:t> assistant:</a:t>
            </a:r>
          </a:p>
          <a:p>
            <a:pPr lvl="3" indent="0">
              <a:buNone/>
            </a:pPr>
            <a:r>
              <a:rPr lang="pt-BR" sz="1500" i="1" dirty="0"/>
              <a:t>neque umquam erit probus quisquam amator </a:t>
            </a:r>
            <a:r>
              <a:rPr lang="pt-BR" sz="1500" i="1" dirty="0" err="1"/>
              <a:t>nisi</a:t>
            </a:r>
            <a:r>
              <a:rPr lang="pt-BR" sz="1500" i="1" dirty="0"/>
              <a:t> </a:t>
            </a:r>
            <a:r>
              <a:rPr lang="pt-BR" sz="1500" i="1" dirty="0" err="1"/>
              <a:t>qui</a:t>
            </a:r>
            <a:r>
              <a:rPr lang="pt-BR" sz="1500" i="1" dirty="0"/>
              <a:t> / rei inimicust suae </a:t>
            </a:r>
            <a:r>
              <a:rPr lang="pt-BR" sz="1500" dirty="0"/>
              <a:t>(</a:t>
            </a:r>
            <a:r>
              <a:rPr lang="pt-BR" sz="1500" i="1" dirty="0"/>
              <a:t>Truc.</a:t>
            </a:r>
            <a:r>
              <a:rPr lang="pt-BR" sz="1500" dirty="0"/>
              <a:t> 231-2).</a:t>
            </a:r>
            <a:endParaRPr lang="pt-BR" sz="1500" i="1" dirty="0"/>
          </a:p>
          <a:p>
            <a:pPr lvl="3" indent="0">
              <a:buNone/>
            </a:pPr>
            <a:r>
              <a:rPr lang="pt-BR" sz="1500" dirty="0"/>
              <a:t>(“and never will any lover be good except he who is the enemy of his </a:t>
            </a:r>
            <a:r>
              <a:rPr lang="pt-BR" sz="1500" dirty="0" err="1"/>
              <a:t>own</a:t>
            </a:r>
            <a:r>
              <a:rPr lang="pt-BR" sz="1500" dirty="0"/>
              <a:t> fortune”)</a:t>
            </a:r>
          </a:p>
          <a:p>
            <a:pPr marL="834390" lvl="3" indent="-285750"/>
            <a:r>
              <a:rPr lang="pt-BR" sz="1500" dirty="0"/>
              <a:t>Of herself:</a:t>
            </a:r>
          </a:p>
          <a:p>
            <a:pPr lvl="3" indent="0">
              <a:buNone/>
            </a:pPr>
            <a:r>
              <a:rPr lang="pt-BR" sz="1500" i="1" dirty="0"/>
              <a:t>propter hunc spes etiam est hodie tactuiri militem; / quem ego ecastor mage amo quam me, dum id quod cupio inde aufero </a:t>
            </a:r>
            <a:r>
              <a:rPr lang="pt-BR" sz="1500" dirty="0"/>
              <a:t>(</a:t>
            </a:r>
            <a:r>
              <a:rPr lang="pt-BR" sz="1500" i="1" dirty="0"/>
              <a:t>Truc</a:t>
            </a:r>
            <a:r>
              <a:rPr lang="pt-BR" sz="1500" dirty="0"/>
              <a:t>. 886-7)</a:t>
            </a:r>
            <a:endParaRPr lang="pt-BR" sz="1500" i="1" dirty="0"/>
          </a:p>
          <a:p>
            <a:pPr lvl="3" indent="0">
              <a:buNone/>
            </a:pPr>
            <a:r>
              <a:rPr lang="pt-BR" sz="1500" dirty="0"/>
              <a:t>(“</a:t>
            </a:r>
            <a:r>
              <a:rPr lang="pt-BR" sz="1500" dirty="0" err="1"/>
              <a:t>because</a:t>
            </a:r>
            <a:r>
              <a:rPr lang="pt-BR" sz="1500" dirty="0"/>
              <a:t> of him there is yet a hope that today the soldier will </a:t>
            </a:r>
            <a:r>
              <a:rPr lang="pt-BR" sz="1500" dirty="0" err="1"/>
              <a:t>be</a:t>
            </a:r>
            <a:r>
              <a:rPr lang="pt-BR" sz="1500" dirty="0"/>
              <a:t> </a:t>
            </a:r>
            <a:r>
              <a:rPr lang="pt-BR" sz="1500" dirty="0" err="1"/>
              <a:t>tricked</a:t>
            </a:r>
            <a:r>
              <a:rPr lang="pt-BR" sz="1500" dirty="0"/>
              <a:t>; / </a:t>
            </a:r>
            <a:r>
              <a:rPr lang="pt-BR" sz="1500" dirty="0" err="1"/>
              <a:t>by</a:t>
            </a:r>
            <a:r>
              <a:rPr lang="pt-BR" sz="1500" dirty="0"/>
              <a:t> Castor I love him more than myself, so long as I take what I want from </a:t>
            </a:r>
            <a:r>
              <a:rPr lang="pt-BR" sz="1500" dirty="0" err="1"/>
              <a:t>him</a:t>
            </a:r>
            <a:r>
              <a:rPr lang="pt-BR" sz="1500" dirty="0"/>
              <a:t>”)</a:t>
            </a:r>
            <a:endParaRPr lang="en-US" dirty="0"/>
          </a:p>
          <a:p>
            <a:pPr marL="61722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69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1E688-CEC0-CA36-5285-570771ADB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33E2D-703F-81DD-A0CE-107398511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935126"/>
            <a:ext cx="10134600" cy="4610053"/>
          </a:xfrm>
        </p:spPr>
        <p:txBody>
          <a:bodyPr>
            <a:normAutofit/>
          </a:bodyPr>
          <a:lstStyle/>
          <a:p>
            <a:r>
              <a:rPr lang="en-US" sz="15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Adams, J. N. 1983. “Words for ‘Prostitute’ in Latin.” </a:t>
            </a:r>
            <a:r>
              <a:rPr lang="en-US" sz="1500" b="0" i="1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Rheinisches</a:t>
            </a:r>
            <a:r>
              <a:rPr lang="en-US" sz="1500" b="0" i="1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Museum </a:t>
            </a:r>
            <a:r>
              <a:rPr lang="en-US" sz="150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für </a:t>
            </a:r>
            <a:r>
              <a:rPr lang="en-US" sz="1500" i="1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Philologie</a:t>
            </a:r>
            <a:r>
              <a:rPr lang="en-US" sz="150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126: 321-58. </a:t>
            </a:r>
            <a:br>
              <a:rPr lang="en-US" sz="15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5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Christenson, D. M. 2020. </a:t>
            </a:r>
            <a:r>
              <a:rPr lang="en-US" sz="1500" b="0" i="1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Plautus: Pseudolus </a:t>
            </a:r>
            <a:r>
              <a:rPr lang="en-US" sz="15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Cambridge: Cambridge University Press.</a:t>
            </a:r>
          </a:p>
          <a:p>
            <a:pPr>
              <a:lnSpc>
                <a:spcPct val="100000"/>
              </a:lnSpc>
            </a:pPr>
            <a:r>
              <a:rPr lang="en-US" sz="15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Cohen, E. E. 2006. “Free and Unfree Sexual Work:</a:t>
            </a:r>
            <a:r>
              <a:rPr lang="en-US" sz="1500" i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Economic Analysis of Athenian Prostitution.” In </a:t>
            </a:r>
            <a:r>
              <a:rPr lang="en-US" sz="1500" i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Prostitutes and Courtesans in the Ancient World, </a:t>
            </a:r>
            <a:r>
              <a:rPr lang="en-US" sz="15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eds. </a:t>
            </a:r>
            <a:r>
              <a:rPr lang="en-US" sz="15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L. McClure and C. </a:t>
            </a:r>
            <a:r>
              <a:rPr lang="en-US" sz="15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Faraone</a:t>
            </a:r>
            <a:r>
              <a:rPr lang="en-US" sz="15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95-124</a:t>
            </a:r>
            <a:r>
              <a:rPr lang="en-US" sz="15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Madison: University of Wisconsin Press.</a:t>
            </a:r>
          </a:p>
          <a:p>
            <a:pPr>
              <a:lnSpc>
                <a:spcPct val="100000"/>
              </a:lnSpc>
            </a:pPr>
            <a:endParaRPr lang="en-US" sz="1500" b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>
              <a:spcBef>
                <a:spcPts val="0"/>
              </a:spcBef>
            </a:pPr>
            <a:r>
              <a:rPr lang="en-US" sz="15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Duckworth, G. E. 1952. In </a:t>
            </a:r>
            <a:r>
              <a:rPr lang="en-US" sz="15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Nature of Roman Comedy: A Study in Popular Entertainment.</a:t>
            </a:r>
            <a:r>
              <a:rPr lang="en-US" sz="15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Princeton, NJ: Princeton University Press.</a:t>
            </a:r>
          </a:p>
          <a:p>
            <a:pPr indent="-457200">
              <a:spcBef>
                <a:spcPts val="0"/>
              </a:spcBef>
            </a:pPr>
            <a:endParaRPr lang="en-US" sz="15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>
              <a:spcBef>
                <a:spcPts val="0"/>
              </a:spcBef>
            </a:pPr>
            <a:r>
              <a:rPr lang="en-US" sz="15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Duncan, A. 2006. “Infamous Performers: Comic Actors and Female Prostitutes in Rome.” In </a:t>
            </a:r>
            <a:r>
              <a:rPr lang="en-US" sz="15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Prostitutes and Courtesans in the Ancient World</a:t>
            </a:r>
            <a:r>
              <a:rPr lang="en-US" sz="15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eds. L. McClure and C. </a:t>
            </a:r>
            <a:r>
              <a:rPr lang="en-US" sz="15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Faraone</a:t>
            </a:r>
            <a:r>
              <a:rPr lang="en-US" sz="15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252-73. Madison: University of Wisconsin Press. </a:t>
            </a:r>
          </a:p>
          <a:p>
            <a:r>
              <a:rPr lang="en-US" sz="1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Moore, T. J. 1998. </a:t>
            </a:r>
            <a:r>
              <a:rPr lang="en-US" sz="15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Theater of Plautus: Playing to the Audience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Austin: University of Texas Press. </a:t>
            </a:r>
            <a:br>
              <a:rPr lang="en-US" sz="1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Witzke, S. S. 2015. “Harlots, Tarts, and Hussies?: A Problem of Terminology for Sex Labor in Roman Comedy.” </a:t>
            </a:r>
            <a:r>
              <a:rPr lang="en-US" sz="15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Helios</a:t>
            </a:r>
            <a:r>
              <a:rPr lang="en-US" sz="15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42: 7-27.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401499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Light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18BD1"/>
      </a:accent1>
      <a:accent2>
        <a:srgbClr val="A471C7"/>
      </a:accent2>
      <a:accent3>
        <a:srgbClr val="978BD1"/>
      </a:accent3>
      <a:accent4>
        <a:srgbClr val="7186C7"/>
      </a:accent4>
      <a:accent5>
        <a:srgbClr val="71AAC7"/>
      </a:accent5>
      <a:accent6>
        <a:srgbClr val="65B1AB"/>
      </a:accent6>
      <a:hlink>
        <a:srgbClr val="568F57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1843</TotalTime>
  <Words>1116</Words>
  <Application>Microsoft Macintosh PowerPoint</Application>
  <PresentationFormat>Widescreen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Bembo</vt:lpstr>
      <vt:lpstr>Times New Roman</vt:lpstr>
      <vt:lpstr>AdornVTI</vt:lpstr>
      <vt:lpstr>Sex Work in Plautus</vt:lpstr>
      <vt:lpstr>Historical Context</vt:lpstr>
      <vt:lpstr>Major Divisions of Sex Labor</vt:lpstr>
      <vt:lpstr>Problem of Identification</vt:lpstr>
      <vt:lpstr>Problem of Identification (cont.)</vt:lpstr>
      <vt:lpstr>Place of Sexual Laborers in Comedy: scortum</vt:lpstr>
      <vt:lpstr>Place of Sexual Laborers in Comedy: Meretrix</vt:lpstr>
      <vt:lpstr>Place of Sexual Laborers in Comedy: meretrix (cont.)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Scott, Will</dc:creator>
  <cp:lastModifiedBy>Christenson, David M - (christed)</cp:lastModifiedBy>
  <cp:revision>143</cp:revision>
  <dcterms:created xsi:type="dcterms:W3CDTF">2024-11-09T15:48:52Z</dcterms:created>
  <dcterms:modified xsi:type="dcterms:W3CDTF">2024-11-12T20:10:06Z</dcterms:modified>
</cp:coreProperties>
</file>