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5" r:id="rId7"/>
    <p:sldId id="258" r:id="rId8"/>
    <p:sldId id="263" r:id="rId9"/>
    <p:sldId id="264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26"/>
  </p:normalViewPr>
  <p:slideViewPr>
    <p:cSldViewPr snapToGrid="0">
      <p:cViewPr varScale="1">
        <p:scale>
          <a:sx n="121" d="100"/>
          <a:sy n="121" d="100"/>
        </p:scale>
        <p:origin x="7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90F68-0201-2325-0E31-5CC267680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BA4493-ED92-08D5-C8DA-3E8CE2CDB8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79668-9E18-8DD7-6A92-5E0DA5180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4C9EC-14E6-E5E3-AB66-E845A23C0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91FC4-D130-8026-88E5-8DEB63325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8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5A85C-32B1-BC52-FAA6-614F25C41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FCE8ED-2CBF-629A-FF60-21ABA01C7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D847F-3DB2-7854-B8E3-7FD547947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591F5-7228-FCC5-3CFD-014CEA316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11C9C-A20E-F412-0444-43CFF2D8C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0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4E257F-6659-F4AE-1DE6-39E38619C6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8593BA-7588-9B73-D453-827920CC8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6CCDB-928C-8E07-0F69-925F04CC0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5A5F98-ADDE-9703-BD6B-05C53A3E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86670-A025-9461-3D30-5144F4026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8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DB574-630B-C16A-CC6E-123AE5878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899CE-B718-77F6-CE2F-098E7B8A8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A5825-106E-6F16-FDCE-B65F44A29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3DFB5-EDB8-6B95-0C04-FE7568BD0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D9EF4-A7AD-3EB6-5B44-B304F3D4B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55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D0645-61E5-884E-7D4F-AE8FB0543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84492-117F-7E88-CB78-50C808AEE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55DAB-5963-B3BA-F94C-E2CDC3B6A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E6B7D-7E06-FD6C-A7D4-9E3BFE44E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9C3CB-0FD3-86A3-D15A-F08B34450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5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8FD03-C465-51BC-F81D-94DCE8A1E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86B2C-9011-BD15-EC59-8A9DD28001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DA606-E6F6-0250-0569-17C686A08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45BBB2-24C8-ED23-781C-E0D85FCC5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F13E6E-5FE5-3EC8-2FDE-20AC42E18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F7DAC2-11E0-B562-1B97-EB401BC7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7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70E9A-0F5E-2DEF-B73C-288021FA1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8ABFF-8293-0CDC-FFBC-6A58697C4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E659C0-2D71-CD33-640E-7F4578F36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84130-1450-3D15-6E90-76B405CDF3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F085AF-F121-80A2-314F-281E51CB51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9AE0DA-E974-969E-76A5-9B8FAF5C4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AA1149-589D-F9B2-8B06-5FB1C61D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19E927-FE3F-2025-853A-AC92522D1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27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8B375-6337-A09F-C048-E35834CFB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15B14E-FDF9-79FB-1BEA-BFC1EF817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2D4FFD-1B6D-1B29-297D-8F182E8B1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2C0866-A074-4417-A5F8-EF3D6D9D1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2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327922-6965-6BAD-F0FE-E1D7FB45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6630CA-7BE2-2477-AC6C-CC9FA94FB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9799B-3795-67E2-179A-E6703E684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3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4C027-987F-C533-F9C5-04BF1DCC3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7EC0-6E99-C624-4825-092A3B430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8F167-D603-B8E1-2FE0-7DCE9CBA61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8631B-20A9-BAF5-BA6F-EF8FF144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D99AF-ADB2-00FF-57D3-3037B8201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DF4FAC-DAB6-C28B-A669-7ABB5B79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8A1E7-11FD-E7B9-AD49-EA795A08C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0BA960-85EC-21FF-FD2E-D304B8D5D0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990EC2-31A1-E956-218D-49CF41760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9CE2B7-3C1A-34E1-F65B-5327D0AD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C96F-9A29-DD49-9ED0-605DF66EFBD5}" type="datetimeFigureOut">
              <a:rPr lang="en-US" smtClean="0"/>
              <a:t>9/24/24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72725F-3C38-BD61-C547-EEDDBBC71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3A63E-3398-607F-4674-2F29A5C3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C2F9-71FD-B14A-8975-85D15FF3A7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6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A75160-8997-59A4-9E72-CE9E62A54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5B46C-9077-BE86-E942-202C08FC0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58A8C-EB9F-6B62-EDD9-37DFC3F66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fld id="{CDC3C96F-9A29-DD49-9ED0-605DF66EFBD5}" type="datetimeFigureOut">
              <a:rPr lang="en-US" smtClean="0"/>
              <a:pPr/>
              <a:t>9/24/24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05215-F141-162F-C2B6-DD7C311F6C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6D135-E465-7CE0-EB55-E0DAD5705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fld id="{022EC2F9-71FD-B14A-8975-85D15FF3A7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38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Garamond" panose="020204040303010108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1B31-DE66-BF8A-6424-5B348F481C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Greek &amp; Greekness in Plautus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F90917-B330-8CC5-55F8-62A800B87A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Ethan Stokes</a:t>
            </a:r>
          </a:p>
        </p:txBody>
      </p:sp>
    </p:spTree>
    <p:extLst>
      <p:ext uri="{BB962C8B-B14F-4D97-AF65-F5344CB8AC3E}">
        <p14:creationId xmlns:p14="http://schemas.microsoft.com/office/powerpoint/2010/main" val="3776483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B97BF-2A4C-6FB3-F1A4-F366A4386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C03EF-1560-89C2-EF0B-CFD94A9F8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</a:rPr>
              <a:t>Clackson, J. 2023. “Greek Loanwords in ‘Early Latin’.” In </a:t>
            </a:r>
            <a:r>
              <a:rPr lang="en-US" sz="2000" i="1" dirty="0">
                <a:effectLst/>
              </a:rPr>
              <a:t>Early Latin: Constructs, Diversity, Reception</a:t>
            </a:r>
            <a:r>
              <a:rPr lang="en-US" sz="2000" i="1" dirty="0"/>
              <a:t>, </a:t>
            </a:r>
            <a:r>
              <a:rPr lang="en-US" sz="2000" dirty="0">
                <a:effectLst/>
              </a:rPr>
              <a:t>eds. J. Adams et al, 386-405. Cambridge: Cambridge University Press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000" dirty="0">
                <a:effectLst/>
              </a:rPr>
            </a:br>
            <a:r>
              <a:rPr lang="en-US" sz="2000" dirty="0">
                <a:effectLst/>
              </a:rPr>
              <a:t>Gaertner, J.F. and B.C. 2023. “Greek Words in Roman Comedy.” </a:t>
            </a:r>
            <a:r>
              <a:rPr lang="en-US" sz="2000" i="1" dirty="0" err="1">
                <a:effectLst/>
              </a:rPr>
              <a:t>Glotta</a:t>
            </a:r>
            <a:r>
              <a:rPr lang="en-US" sz="2000" i="1" dirty="0">
                <a:effectLst/>
              </a:rPr>
              <a:t> </a:t>
            </a:r>
            <a:r>
              <a:rPr lang="en-US" sz="2000" dirty="0">
                <a:effectLst/>
              </a:rPr>
              <a:t>99: 21-65. 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effectLst/>
              </a:rPr>
              <a:t>Jocelyn, H. 1999. “Code-switching in the </a:t>
            </a:r>
            <a:r>
              <a:rPr lang="en-US" sz="2000" i="1" dirty="0" err="1">
                <a:effectLst/>
              </a:rPr>
              <a:t>comoedia</a:t>
            </a:r>
            <a:r>
              <a:rPr lang="en-US" sz="2000" i="1" dirty="0">
                <a:effectLst/>
              </a:rPr>
              <a:t> palliata.</a:t>
            </a:r>
            <a:r>
              <a:rPr lang="en-US" sz="2000" dirty="0">
                <a:effectLst/>
              </a:rPr>
              <a:t>” </a:t>
            </a:r>
            <a:r>
              <a:rPr lang="en-US" sz="2000" dirty="0"/>
              <a:t>I</a:t>
            </a:r>
            <a:r>
              <a:rPr lang="en-US" sz="2000" dirty="0">
                <a:effectLst/>
              </a:rPr>
              <a:t>n </a:t>
            </a:r>
            <a:r>
              <a:rPr lang="en-US" sz="2000" i="1" dirty="0" err="1"/>
              <a:t>Rezeption</a:t>
            </a:r>
            <a:r>
              <a:rPr lang="en-US" sz="2000" i="1" dirty="0"/>
              <a:t> und </a:t>
            </a:r>
            <a:r>
              <a:rPr lang="en-US" sz="2000" i="1" dirty="0" err="1"/>
              <a:t>Identität</a:t>
            </a:r>
            <a:r>
              <a:rPr lang="en-US" sz="2000" i="1" dirty="0"/>
              <a:t>: die </a:t>
            </a:r>
            <a:r>
              <a:rPr lang="en-US" sz="2000" i="1" dirty="0" err="1"/>
              <a:t>kulturelle</a:t>
            </a:r>
            <a:r>
              <a:rPr lang="en-US" sz="2000" i="1" dirty="0"/>
              <a:t> </a:t>
            </a:r>
            <a:r>
              <a:rPr lang="en-US" sz="2000" i="1" dirty="0" err="1"/>
              <a:t>Auseinandersetzung</a:t>
            </a:r>
            <a:r>
              <a:rPr lang="en-US" sz="2000" i="1" dirty="0"/>
              <a:t> </a:t>
            </a:r>
            <a:r>
              <a:rPr lang="en-US" sz="2000" i="1" dirty="0" err="1"/>
              <a:t>Roms</a:t>
            </a:r>
            <a:r>
              <a:rPr lang="en-US" sz="2000" i="1" dirty="0"/>
              <a:t> </a:t>
            </a:r>
            <a:r>
              <a:rPr lang="en-US" sz="2000" i="1" dirty="0" err="1"/>
              <a:t>mit</a:t>
            </a:r>
            <a:r>
              <a:rPr lang="en-US" sz="2000" i="1" dirty="0"/>
              <a:t> </a:t>
            </a:r>
            <a:r>
              <a:rPr lang="en-US" sz="2000" i="1" dirty="0" err="1"/>
              <a:t>Griechenland</a:t>
            </a:r>
            <a:r>
              <a:rPr lang="en-US" sz="2000" i="1" dirty="0"/>
              <a:t> </a:t>
            </a:r>
            <a:r>
              <a:rPr lang="en-US" sz="2000" i="1" dirty="0" err="1"/>
              <a:t>als</a:t>
            </a:r>
            <a:r>
              <a:rPr lang="en-US" sz="2000" i="1" dirty="0"/>
              <a:t> </a:t>
            </a:r>
            <a:r>
              <a:rPr lang="en-US" sz="2000" i="1" dirty="0" err="1"/>
              <a:t>europäisches</a:t>
            </a:r>
            <a:r>
              <a:rPr lang="en-US" sz="2000" i="1" dirty="0"/>
              <a:t> </a:t>
            </a:r>
            <a:r>
              <a:rPr lang="en-US" sz="2000" i="1" dirty="0" err="1"/>
              <a:t>Paradigma</a:t>
            </a:r>
            <a:r>
              <a:rPr lang="en-US" sz="2000" i="1" dirty="0"/>
              <a:t>, </a:t>
            </a:r>
            <a:r>
              <a:rPr lang="en-US" sz="2000" dirty="0"/>
              <a:t>eds. </a:t>
            </a:r>
            <a:r>
              <a:rPr lang="en-US" sz="2000" dirty="0">
                <a:effectLst/>
              </a:rPr>
              <a:t>G. Vogt-</a:t>
            </a:r>
            <a:r>
              <a:rPr lang="en-US" sz="2000" dirty="0" err="1">
                <a:effectLst/>
              </a:rPr>
              <a:t>Spira</a:t>
            </a:r>
            <a:r>
              <a:rPr lang="en-US" sz="2000" dirty="0">
                <a:effectLst/>
              </a:rPr>
              <a:t> and B. Rommel, 169–95. Stuttgart: Franz Steiner Verlag.</a:t>
            </a:r>
            <a:br>
              <a:rPr lang="en-US" sz="2000" dirty="0">
                <a:effectLst/>
              </a:rPr>
            </a:br>
            <a:endParaRPr lang="en-US" sz="2000" dirty="0">
              <a:effectLst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Maltby, R. 1995. “The Distribution of Greek Loanwords in Plautus.” </a:t>
            </a:r>
            <a:r>
              <a:rPr lang="en-US" sz="2000" i="1" dirty="0"/>
              <a:t>Papers of the Leeds International Latin Seminar</a:t>
            </a:r>
            <a:r>
              <a:rPr lang="en-US" sz="2000" dirty="0"/>
              <a:t> 8: 31-69.</a:t>
            </a:r>
            <a:endParaRPr lang="en-US" sz="2000" dirty="0">
              <a:effectLst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>
                <a:effectLst/>
              </a:rPr>
              <a:t>Manuwald</a:t>
            </a:r>
            <a:r>
              <a:rPr lang="en-US" sz="2000" dirty="0">
                <a:effectLst/>
              </a:rPr>
              <a:t>, G. 2020. “Plautus and Greekness.” </a:t>
            </a:r>
            <a:r>
              <a:rPr lang="en-US" sz="2000" dirty="0"/>
              <a:t>I</a:t>
            </a:r>
            <a:r>
              <a:rPr lang="en-US" sz="2000" dirty="0">
                <a:effectLst/>
              </a:rPr>
              <a:t>n </a:t>
            </a:r>
            <a:r>
              <a:rPr lang="en-US" sz="2000" i="1" dirty="0"/>
              <a:t>Plautus’ Erudite Comedy: New Insights into the Work of a </a:t>
            </a:r>
            <a:r>
              <a:rPr lang="en-US" sz="2000" i="1" dirty="0" err="1"/>
              <a:t>doctus</a:t>
            </a:r>
            <a:r>
              <a:rPr lang="en-US" sz="2000" i="1" dirty="0"/>
              <a:t> </a:t>
            </a:r>
            <a:r>
              <a:rPr lang="en-US" sz="2000" i="1" dirty="0" err="1"/>
              <a:t>poeta</a:t>
            </a:r>
            <a:r>
              <a:rPr lang="en-US" sz="2000" i="1" dirty="0"/>
              <a:t>, </a:t>
            </a:r>
            <a:r>
              <a:rPr lang="en-US" sz="2000" dirty="0"/>
              <a:t>eds. </a:t>
            </a:r>
            <a:r>
              <a:rPr lang="en-US" sz="2000" dirty="0">
                <a:effectLst/>
              </a:rPr>
              <a:t>S. </a:t>
            </a:r>
            <a:r>
              <a:rPr lang="en-US" sz="2000" dirty="0" err="1">
                <a:effectLst/>
              </a:rPr>
              <a:t>Papaioannou</a:t>
            </a:r>
            <a:r>
              <a:rPr lang="en-US" sz="2000" dirty="0">
                <a:effectLst/>
              </a:rPr>
              <a:t> and C. Demetriou, 154–72. Newcastle upon Tyne: Cambridge Scholars.</a:t>
            </a:r>
            <a:br>
              <a:rPr lang="en-US" sz="2000" dirty="0">
                <a:effectLst/>
              </a:rPr>
            </a:br>
            <a:endParaRPr lang="en-US" sz="2000" dirty="0">
              <a:effectLst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</a:rPr>
              <a:t>Shipp, G. B. 1953. “Greek in Plautus.” </a:t>
            </a:r>
            <a:r>
              <a:rPr lang="en-US" sz="2000" i="1" dirty="0">
                <a:effectLst/>
              </a:rPr>
              <a:t>Wiener </a:t>
            </a:r>
            <a:r>
              <a:rPr lang="en-US" sz="2000" i="1" dirty="0" err="1">
                <a:effectLst/>
              </a:rPr>
              <a:t>Studien</a:t>
            </a:r>
            <a:r>
              <a:rPr lang="en-US" sz="2000" dirty="0">
                <a:effectLst/>
              </a:rPr>
              <a:t> 66: 105–12.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</a:endParaRP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</a:rPr>
              <a:t>Shipp, G. B. 1955. “</a:t>
            </a:r>
            <a:r>
              <a:rPr lang="en-US" sz="2000" dirty="0" err="1">
                <a:effectLst/>
              </a:rPr>
              <a:t>Plautine</a:t>
            </a:r>
            <a:r>
              <a:rPr lang="en-US" sz="2000" dirty="0">
                <a:effectLst/>
              </a:rPr>
              <a:t> Terms for Greek and Roman Things.” </a:t>
            </a:r>
            <a:r>
              <a:rPr lang="en-US" sz="2000" i="1" dirty="0" err="1">
                <a:effectLst/>
              </a:rPr>
              <a:t>Glotta</a:t>
            </a:r>
            <a:r>
              <a:rPr lang="en-US" sz="2000" dirty="0">
                <a:effectLst/>
              </a:rPr>
              <a:t> 34: 139–52.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>
                <a:effectLst/>
              </a:rPr>
              <a:t>Zagagi</a:t>
            </a:r>
            <a:r>
              <a:rPr lang="en-US" sz="2000" dirty="0">
                <a:effectLst/>
              </a:rPr>
              <a:t>, N. 2012. “What do Greek Words </a:t>
            </a:r>
            <a:r>
              <a:rPr lang="en-US" sz="2000" dirty="0"/>
              <a:t>D</a:t>
            </a:r>
            <a:r>
              <a:rPr lang="en-US" sz="2000" dirty="0">
                <a:effectLst/>
              </a:rPr>
              <a:t>o in Plautus?” </a:t>
            </a:r>
            <a:r>
              <a:rPr lang="en-US" sz="2000" dirty="0"/>
              <a:t>I</a:t>
            </a:r>
            <a:r>
              <a:rPr lang="en-US" sz="2000" dirty="0">
                <a:effectLst/>
              </a:rPr>
              <a:t>n </a:t>
            </a:r>
            <a:r>
              <a:rPr lang="en-US" sz="2000" i="1" dirty="0"/>
              <a:t>Greek into Latin from Antiquity until the Nineteenth Century</a:t>
            </a:r>
            <a:r>
              <a:rPr lang="en-US" sz="2000" dirty="0"/>
              <a:t>, eds. J</a:t>
            </a:r>
            <a:r>
              <a:rPr lang="en-US" sz="2000" dirty="0">
                <a:effectLst/>
              </a:rPr>
              <a:t>. </a:t>
            </a:r>
            <a:r>
              <a:rPr lang="en-US" sz="2000" dirty="0" err="1">
                <a:effectLst/>
              </a:rPr>
              <a:t>Glucker</a:t>
            </a:r>
            <a:r>
              <a:rPr lang="en-US" sz="2000" dirty="0">
                <a:effectLst/>
              </a:rPr>
              <a:t> and C. Burnett, 19–36. London: Nino </a:t>
            </a:r>
            <a:r>
              <a:rPr lang="en-US" sz="2000" dirty="0" err="1">
                <a:effectLst/>
              </a:rPr>
              <a:t>Aragno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Editore</a:t>
            </a:r>
            <a:r>
              <a:rPr lang="en-US" sz="200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078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B44C8-2949-BE84-5A66-A773AAEA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38B5F-F133-1EC2-8D33-FB4059074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Greek words do not always come from the specific comedy which Plautus is using as his model</a:t>
            </a:r>
          </a:p>
          <a:p>
            <a:r>
              <a:rPr lang="en-US" dirty="0"/>
              <a:t>Usage of Greek is common throughout all his plays</a:t>
            </a:r>
          </a:p>
          <a:p>
            <a:r>
              <a:rPr lang="en-US" dirty="0"/>
              <a:t>Vocabulary is largely recycled play to play</a:t>
            </a:r>
          </a:p>
          <a:p>
            <a:pPr lvl="1"/>
            <a:r>
              <a:rPr lang="en-US" dirty="0"/>
              <a:t>Typical technique rather than random insertion</a:t>
            </a:r>
          </a:p>
        </p:txBody>
      </p:sp>
    </p:spTree>
    <p:extLst>
      <p:ext uri="{BB962C8B-B14F-4D97-AF65-F5344CB8AC3E}">
        <p14:creationId xmlns:p14="http://schemas.microsoft.com/office/powerpoint/2010/main" val="4176745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A022B9A-46FF-D5A7-8CF9-7DDF62219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#1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07BA1C-FBDC-4A17-52E1-BFCB24E280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Cist. 89–90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D45EEB-AE12-F021-C70E-6E7880910C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per </a:t>
            </a:r>
            <a:r>
              <a:rPr lang="en-US" i="1" dirty="0"/>
              <a:t>Dionysia </a:t>
            </a:r>
            <a:r>
              <a:rPr lang="en-US" dirty="0"/>
              <a:t>/ mater </a:t>
            </a:r>
            <a:r>
              <a:rPr lang="en-US" i="1" dirty="0" err="1"/>
              <a:t>pompam</a:t>
            </a:r>
            <a:r>
              <a:rPr lang="en-US" i="1" dirty="0"/>
              <a:t> </a:t>
            </a:r>
            <a:r>
              <a:rPr lang="en-US" dirty="0"/>
              <a:t>me </a:t>
            </a:r>
            <a:r>
              <a:rPr lang="en-US" dirty="0" err="1"/>
              <a:t>spectatum</a:t>
            </a:r>
            <a:r>
              <a:rPr lang="en-US" dirty="0"/>
              <a:t> </a:t>
            </a:r>
            <a:r>
              <a:rPr lang="en-US" dirty="0" err="1"/>
              <a:t>duxit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(“in the course of the Dionysia celebration, my mother took me to watch the procession”)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88F14B-EC75-AA0B-326E-5AEBD4F52C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Men. </a:t>
            </a:r>
            <a:r>
              <a:rPr lang="en-US" i="1" dirty="0"/>
              <a:t>Syn. </a:t>
            </a:r>
            <a:r>
              <a:rPr lang="en-US" dirty="0"/>
              <a:t>fr. 337.1 K-A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53819F1-F9DA-7E23-7C10-5CFB8FD8B49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(Pl.)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Διονυσίων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ἦν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πομπή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(“…on the occasion of the Dionysia…when the procession took place”)</a:t>
            </a:r>
          </a:p>
        </p:txBody>
      </p:sp>
    </p:spTree>
    <p:extLst>
      <p:ext uri="{BB962C8B-B14F-4D97-AF65-F5344CB8AC3E}">
        <p14:creationId xmlns:p14="http://schemas.microsoft.com/office/powerpoint/2010/main" val="3595699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13748-541D-A801-A8B2-21D0C0A7A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#2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FBAED-4C28-01CB-92C6-D6566357AC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Bac. </a:t>
            </a:r>
            <a:r>
              <a:rPr lang="en-US" dirty="0"/>
              <a:t>519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0852D-534D-EA11-E74C-77E420A6F09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quam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ad </a:t>
            </a:r>
            <a:r>
              <a:rPr lang="en-US" dirty="0" err="1"/>
              <a:t>sepulcrum</a:t>
            </a:r>
            <a:r>
              <a:rPr lang="en-US" dirty="0"/>
              <a:t> </a:t>
            </a:r>
            <a:r>
              <a:rPr lang="en-US" dirty="0" err="1"/>
              <a:t>mortuo</a:t>
            </a:r>
            <a:r>
              <a:rPr lang="en-US" dirty="0"/>
              <a:t> </a:t>
            </a:r>
            <a:r>
              <a:rPr lang="en-US" dirty="0" err="1"/>
              <a:t>narret</a:t>
            </a:r>
            <a:r>
              <a:rPr lang="en-US" dirty="0"/>
              <a:t> </a:t>
            </a:r>
            <a:r>
              <a:rPr lang="en-US" i="1" dirty="0"/>
              <a:t>logos</a:t>
            </a:r>
          </a:p>
          <a:p>
            <a:pPr marL="0" indent="0">
              <a:buNone/>
            </a:pPr>
            <a:r>
              <a:rPr lang="en-US" dirty="0"/>
              <a:t>(“than if she were to tell stories to a dead man at his tomb”)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2130B4-BBA4-690D-AE8C-460DD7FA2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Men. </a:t>
            </a:r>
            <a:r>
              <a:rPr lang="en-US" i="1" dirty="0"/>
              <a:t>Dis Ex. </a:t>
            </a:r>
            <a:r>
              <a:rPr lang="en-US" dirty="0"/>
              <a:t>29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41C531-02D1-E09C-B22E-D4434AF2DAE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νεκρ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ῶ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λέγουσα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μῦθον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/>
              <a:t>(“telling a story to a dead man”)</a:t>
            </a:r>
          </a:p>
        </p:txBody>
      </p:sp>
    </p:spTree>
    <p:extLst>
      <p:ext uri="{BB962C8B-B14F-4D97-AF65-F5344CB8AC3E}">
        <p14:creationId xmlns:p14="http://schemas.microsoft.com/office/powerpoint/2010/main" val="1996611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5A75707-542F-E2B2-CCDB-22FC729A8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EDC0B82-151D-A330-A592-D70C82EB0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Ambiguous results</a:t>
            </a:r>
          </a:p>
          <a:p>
            <a:r>
              <a:rPr lang="en-US" dirty="0"/>
              <a:t>Cannot completely reject the idea of exactly rendering the Greek source into Latin</a:t>
            </a:r>
          </a:p>
          <a:p>
            <a:r>
              <a:rPr lang="en-US" dirty="0"/>
              <a:t>Still demonstrates a certain measure of independence</a:t>
            </a:r>
          </a:p>
        </p:txBody>
      </p:sp>
    </p:spTree>
    <p:extLst>
      <p:ext uri="{BB962C8B-B14F-4D97-AF65-F5344CB8AC3E}">
        <p14:creationId xmlns:p14="http://schemas.microsoft.com/office/powerpoint/2010/main" val="2297819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D7ECF-1F00-4328-0244-3A570A565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i="1" dirty="0" err="1"/>
              <a:t>Pseudolus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A3129-E9F1-27F1-6445-C372B8279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symbolum</a:t>
            </a:r>
            <a:endParaRPr lang="en-US" i="1" dirty="0"/>
          </a:p>
          <a:p>
            <a:pPr lvl="1"/>
            <a:r>
              <a:rPr lang="en-US" dirty="0"/>
              <a:t>“wax impression/seal” (55, 57, 716–17, 753, 1001)</a:t>
            </a:r>
          </a:p>
          <a:p>
            <a:pPr lvl="2"/>
            <a:r>
              <a:rPr lang="en-US" dirty="0"/>
              <a:t>= </a:t>
            </a:r>
            <a:r>
              <a:rPr lang="en-US" i="1" dirty="0"/>
              <a:t>signum</a:t>
            </a:r>
            <a:r>
              <a:rPr lang="en-US" dirty="0"/>
              <a:t> (988, 1002)</a:t>
            </a:r>
          </a:p>
          <a:p>
            <a:pPr lvl="1"/>
            <a:r>
              <a:rPr lang="en-US" dirty="0"/>
              <a:t>“token” (598, 648, 652, 1092, 1117, 1201, 1216–17</a:t>
            </a:r>
          </a:p>
          <a:p>
            <a:r>
              <a:rPr lang="en-US" i="1" dirty="0" err="1">
                <a:cs typeface="Times New Roman" panose="02020603050405020304" pitchFamily="18" charset="0"/>
              </a:rPr>
              <a:t>tappetia</a:t>
            </a:r>
            <a:r>
              <a:rPr lang="en-US" dirty="0">
                <a:cs typeface="Times New Roman" panose="02020603050405020304" pitchFamily="18" charset="0"/>
              </a:rPr>
              <a:t> (147)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Exotic-sounding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ύ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ναμιν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cs typeface="Times New Roman" panose="02020603050405020304" pitchFamily="18" charset="0"/>
              </a:rPr>
              <a:t>(211)</a:t>
            </a:r>
            <a:endParaRPr lang="en-US" dirty="0">
              <a:cs typeface="Times New Roman" panose="02020603050405020304" pitchFamily="18" charset="0"/>
            </a:endParaRPr>
          </a:p>
          <a:p>
            <a:pPr lvl="1"/>
            <a:r>
              <a:rPr lang="en-US" dirty="0"/>
              <a:t>Back-translation of </a:t>
            </a:r>
            <a:r>
              <a:rPr lang="en-US" i="1" dirty="0"/>
              <a:t>vis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25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66E12-3EB1-95E0-04A5-1C4E33BAF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60844-AB28-22ED-B6DE-B0D0701FC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Roman public</a:t>
            </a:r>
          </a:p>
          <a:p>
            <a:pPr lvl="1"/>
            <a:r>
              <a:rPr lang="en-US" dirty="0"/>
              <a:t>Only a small group have access to Greek language and culture</a:t>
            </a:r>
          </a:p>
          <a:p>
            <a:r>
              <a:rPr lang="en-US" dirty="0"/>
              <a:t>Realism of contemporary colloquial Latin?</a:t>
            </a:r>
          </a:p>
          <a:p>
            <a:pPr lvl="1"/>
            <a:r>
              <a:rPr lang="en-US" dirty="0"/>
              <a:t>Suggested by older scholarship, difficult to prove</a:t>
            </a:r>
          </a:p>
          <a:p>
            <a:pPr lvl="1"/>
            <a:r>
              <a:rPr lang="en-US" dirty="0"/>
              <a:t>Unlikely</a:t>
            </a:r>
          </a:p>
          <a:p>
            <a:pPr lvl="1"/>
            <a:r>
              <a:rPr lang="en-US" dirty="0"/>
              <a:t>Cf. Plautus’s complex lyrical meters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716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76242-72F4-3169-4B0C-94AF70B12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Going Beyond the 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D4DF6-73AC-4772-EC1A-81E4296ED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Plautus imposes severe Roman moral ethos on the Greek characters</a:t>
            </a:r>
          </a:p>
          <a:p>
            <a:r>
              <a:rPr lang="en-US" dirty="0"/>
              <a:t>Stereotypical image of the Greek is built up in contrast to Roman ideal</a:t>
            </a:r>
          </a:p>
          <a:p>
            <a:pPr lvl="1"/>
            <a:r>
              <a:rPr lang="en-US" i="1" dirty="0" err="1"/>
              <a:t>pergraecari</a:t>
            </a:r>
            <a:r>
              <a:rPr lang="en-US" i="1" dirty="0"/>
              <a:t>, </a:t>
            </a:r>
            <a:r>
              <a:rPr lang="en-US" i="1" dirty="0" err="1"/>
              <a:t>congraecare</a:t>
            </a:r>
            <a:r>
              <a:rPr lang="en-US" i="1" dirty="0"/>
              <a:t> </a:t>
            </a:r>
            <a:r>
              <a:rPr lang="en-US" dirty="0"/>
              <a:t>(see </a:t>
            </a:r>
            <a:r>
              <a:rPr lang="en-US" i="1" dirty="0"/>
              <a:t>Bac. </a:t>
            </a:r>
            <a:r>
              <a:rPr lang="en-US" dirty="0"/>
              <a:t>742–3, 812–13; </a:t>
            </a:r>
            <a:r>
              <a:rPr lang="en-US" i="1" dirty="0"/>
              <a:t>Mos. </a:t>
            </a:r>
            <a:r>
              <a:rPr lang="en-US" dirty="0"/>
              <a:t>22–4, 64–5, 959–61; </a:t>
            </a:r>
            <a:r>
              <a:rPr lang="en-US" i="1" dirty="0" err="1"/>
              <a:t>Poen</a:t>
            </a:r>
            <a:r>
              <a:rPr lang="en-US" i="1" dirty="0"/>
              <a:t>. </a:t>
            </a:r>
            <a:r>
              <a:rPr lang="en-US" dirty="0"/>
              <a:t>601–3; </a:t>
            </a:r>
            <a:r>
              <a:rPr lang="en-US" i="1" dirty="0"/>
              <a:t>Truc. </a:t>
            </a:r>
            <a:r>
              <a:rPr lang="en-US" dirty="0"/>
              <a:t>88)</a:t>
            </a:r>
            <a:endParaRPr lang="en-US" i="1" dirty="0"/>
          </a:p>
          <a:p>
            <a:pPr lvl="1"/>
            <a:r>
              <a:rPr lang="en-US" dirty="0"/>
              <a:t>Extreme hedonism, dubious principles, moral irresponsibility</a:t>
            </a:r>
          </a:p>
        </p:txBody>
      </p:sp>
    </p:spTree>
    <p:extLst>
      <p:ext uri="{BB962C8B-B14F-4D97-AF65-F5344CB8AC3E}">
        <p14:creationId xmlns:p14="http://schemas.microsoft.com/office/powerpoint/2010/main" val="727474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BE699-757E-5884-3D62-A7B58C413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8DC4D-0CDC-0FD5-CC7F-4E4483464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Plautus demonstrates deep familiarity and engagement with Greek dramatic traditions and culture</a:t>
            </a:r>
          </a:p>
          <a:p>
            <a:r>
              <a:rPr lang="en-US" dirty="0"/>
              <a:t>Greek expressions and loanwords are used for a variety of purposes</a:t>
            </a:r>
          </a:p>
          <a:p>
            <a:r>
              <a:rPr lang="en-US" dirty="0"/>
              <a:t>Central constituents of the absurd and exotic world of Roman comedy</a:t>
            </a:r>
          </a:p>
          <a:p>
            <a:r>
              <a:rPr lang="en-US" dirty="0"/>
              <a:t>Assimilation of Greek words seems to be expected by Plautus of audiences from contemporary comic, dramatic, or cultural connotations</a:t>
            </a:r>
          </a:p>
        </p:txBody>
      </p:sp>
    </p:spTree>
    <p:extLst>
      <p:ext uri="{BB962C8B-B14F-4D97-AF65-F5344CB8AC3E}">
        <p14:creationId xmlns:p14="http://schemas.microsoft.com/office/powerpoint/2010/main" val="4074601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664</Words>
  <Application>Microsoft Macintosh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Garamond</vt:lpstr>
      <vt:lpstr>Times New Roman</vt:lpstr>
      <vt:lpstr>Office Theme</vt:lpstr>
      <vt:lpstr>Greek &amp; Greekness in Plautus</vt:lpstr>
      <vt:lpstr>General Trends</vt:lpstr>
      <vt:lpstr>Case Study #1</vt:lpstr>
      <vt:lpstr>Case Study #2</vt:lpstr>
      <vt:lpstr>Comparison</vt:lpstr>
      <vt:lpstr>In Pseudolus</vt:lpstr>
      <vt:lpstr>Audience</vt:lpstr>
      <vt:lpstr>Going Beyond the Source</vt:lpstr>
      <vt:lpstr>Conclusion</vt:lpstr>
      <vt:lpstr>Bibliography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Stokes, Ethan Ray - (ethanstokes)</dc:creator>
  <cp:lastModifiedBy>Christenson, David M - (christed)</cp:lastModifiedBy>
  <cp:revision>28</cp:revision>
  <dcterms:created xsi:type="dcterms:W3CDTF">2024-09-23T08:15:02Z</dcterms:created>
  <dcterms:modified xsi:type="dcterms:W3CDTF">2024-09-24T14:34:06Z</dcterms:modified>
</cp:coreProperties>
</file>