
<file path=[Content_Types].xml><?xml version="1.0" encoding="utf-8"?>
<Types xmlns="http://schemas.openxmlformats.org/package/2006/content-types">
  <Default Extension="fntdata" ContentType="application/x-fontdata"/>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9144000" cy="5143500" type="screen16x9"/>
  <p:notesSz cx="6858000" cy="9144000"/>
  <p:embeddedFontLst>
    <p:embeddedFont>
      <p:font typeface="Average" pitchFamily="2" charset="77"/>
      <p:regular r:id="rId12"/>
    </p:embeddedFont>
    <p:embeddedFont>
      <p:font typeface="Oswald" pitchFamily="2" charset="77"/>
      <p:regular r:id="rId13"/>
      <p:bold r:id="rId14"/>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snapToGrid="0">
      <p:cViewPr varScale="1">
        <p:scale>
          <a:sx n="161" d="100"/>
          <a:sy n="161" d="100"/>
        </p:scale>
        <p:origin x="784" y="200"/>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2.fntdata"/><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1.fntdata"/><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3.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
        <p:cNvGrpSpPr/>
        <p:nvPr/>
      </p:nvGrpSpPr>
      <p:grpSpPr>
        <a:xfrm>
          <a:off x="0" y="0"/>
          <a:ext cx="0" cy="0"/>
          <a:chOff x="0" y="0"/>
          <a:chExt cx="0" cy="0"/>
        </a:xfrm>
      </p:grpSpPr>
      <p:sp>
        <p:nvSpPr>
          <p:cNvPr id="56" name="Google Shape;56;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7" name="Google Shape;57;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Google Shape;62;g30cd1bf06d5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3" name="Google Shape;63;g30cd1bf06d5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Google Shape;68;g30cd1bf06d5_0_10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9" name="Google Shape;69;g30cd1bf06d5_0_10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g30cd1bf06d5_0_10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5" name="Google Shape;75;g30cd1bf06d5_0_10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g30cd1bf06d5_0_12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1" name="Google Shape;81;g30cd1bf06d5_0_1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30cd1bf06d5_0_1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7" name="Google Shape;87;g30cd1bf06d5_0_1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Google Shape;92;g30cd1bf06d5_0_11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3" name="Google Shape;93;g30cd1bf06d5_0_1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g30cd1bf06d5_0_12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9" name="Google Shape;99;g30cd1bf06d5_0_12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p:cNvGrpSpPr/>
        <p:nvPr/>
      </p:nvGrpSpPr>
      <p:grpSpPr>
        <a:xfrm>
          <a:off x="0" y="0"/>
          <a:ext cx="0" cy="0"/>
          <a:chOff x="0" y="0"/>
          <a:chExt cx="0" cy="0"/>
        </a:xfrm>
      </p:grpSpPr>
      <p:sp>
        <p:nvSpPr>
          <p:cNvPr id="104" name="Google Shape;104;g30cd1bf06d5_0_13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5" name="Google Shape;105;g30cd1bf06d5_0_13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grpSp>
        <p:nvGrpSpPr>
          <p:cNvPr id="10" name="Google Shape;10;p2"/>
          <p:cNvGrpSpPr/>
          <p:nvPr/>
        </p:nvGrpSpPr>
        <p:grpSpPr>
          <a:xfrm>
            <a:off x="4350279" y="2855377"/>
            <a:ext cx="443589" cy="105632"/>
            <a:chOff x="4137525" y="2915950"/>
            <a:chExt cx="869100" cy="207000"/>
          </a:xfrm>
        </p:grpSpPr>
        <p:sp>
          <p:nvSpPr>
            <p:cNvPr id="11" name="Google Shape;11;p2"/>
            <p:cNvSpPr/>
            <p:nvPr/>
          </p:nvSpPr>
          <p:spPr>
            <a:xfrm>
              <a:off x="4468575" y="2915950"/>
              <a:ext cx="207000" cy="2070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p:nvPr/>
          </p:nvSpPr>
          <p:spPr>
            <a:xfrm>
              <a:off x="4799625" y="2915950"/>
              <a:ext cx="207000" cy="2070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a:off x="4137525" y="2915950"/>
              <a:ext cx="207000" cy="2070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4" name="Google Shape;14;p2"/>
          <p:cNvSpPr txBox="1">
            <a:spLocks noGrp="1"/>
          </p:cNvSpPr>
          <p:nvPr>
            <p:ph type="ctrTitle"/>
          </p:nvPr>
        </p:nvSpPr>
        <p:spPr>
          <a:xfrm>
            <a:off x="671258" y="990800"/>
            <a:ext cx="7801500" cy="1730100"/>
          </a:xfrm>
          <a:prstGeom prst="rect">
            <a:avLst/>
          </a:prstGeom>
        </p:spPr>
        <p:txBody>
          <a:bodyPr spcFirstLastPara="1" wrap="square" lIns="91425" tIns="91425" rIns="91425" bIns="91425" anchor="b" anchorCtr="0">
            <a:normAutofit/>
          </a:bodyPr>
          <a:lstStyle>
            <a:lvl1pPr lvl="0" algn="ctr">
              <a:spcBef>
                <a:spcPts val="0"/>
              </a:spcBef>
              <a:spcAft>
                <a:spcPts val="0"/>
              </a:spcAft>
              <a:buSzPts val="4800"/>
              <a:buNone/>
              <a:defRPr sz="4800"/>
            </a:lvl1pPr>
            <a:lvl2pPr lvl="1" algn="ctr">
              <a:spcBef>
                <a:spcPts val="0"/>
              </a:spcBef>
              <a:spcAft>
                <a:spcPts val="0"/>
              </a:spcAft>
              <a:buSzPts val="4800"/>
              <a:buNone/>
              <a:defRPr sz="4800"/>
            </a:lvl2pPr>
            <a:lvl3pPr lvl="2" algn="ctr">
              <a:spcBef>
                <a:spcPts val="0"/>
              </a:spcBef>
              <a:spcAft>
                <a:spcPts val="0"/>
              </a:spcAft>
              <a:buSzPts val="4800"/>
              <a:buNone/>
              <a:defRPr sz="4800"/>
            </a:lvl3pPr>
            <a:lvl4pPr lvl="3" algn="ctr">
              <a:spcBef>
                <a:spcPts val="0"/>
              </a:spcBef>
              <a:spcAft>
                <a:spcPts val="0"/>
              </a:spcAft>
              <a:buSzPts val="4800"/>
              <a:buNone/>
              <a:defRPr sz="4800"/>
            </a:lvl4pPr>
            <a:lvl5pPr lvl="4" algn="ctr">
              <a:spcBef>
                <a:spcPts val="0"/>
              </a:spcBef>
              <a:spcAft>
                <a:spcPts val="0"/>
              </a:spcAft>
              <a:buSzPts val="4800"/>
              <a:buNone/>
              <a:defRPr sz="4800"/>
            </a:lvl5pPr>
            <a:lvl6pPr lvl="5" algn="ctr">
              <a:spcBef>
                <a:spcPts val="0"/>
              </a:spcBef>
              <a:spcAft>
                <a:spcPts val="0"/>
              </a:spcAft>
              <a:buSzPts val="4800"/>
              <a:buNone/>
              <a:defRPr sz="4800"/>
            </a:lvl6pPr>
            <a:lvl7pPr lvl="6" algn="ctr">
              <a:spcBef>
                <a:spcPts val="0"/>
              </a:spcBef>
              <a:spcAft>
                <a:spcPts val="0"/>
              </a:spcAft>
              <a:buSzPts val="4800"/>
              <a:buNone/>
              <a:defRPr sz="4800"/>
            </a:lvl7pPr>
            <a:lvl8pPr lvl="7" algn="ctr">
              <a:spcBef>
                <a:spcPts val="0"/>
              </a:spcBef>
              <a:spcAft>
                <a:spcPts val="0"/>
              </a:spcAft>
              <a:buSzPts val="4800"/>
              <a:buNone/>
              <a:defRPr sz="4800"/>
            </a:lvl8pPr>
            <a:lvl9pPr lvl="8" algn="ctr">
              <a:spcBef>
                <a:spcPts val="0"/>
              </a:spcBef>
              <a:spcAft>
                <a:spcPts val="0"/>
              </a:spcAft>
              <a:buSzPts val="4800"/>
              <a:buNone/>
              <a:defRPr sz="4800"/>
            </a:lvl9pPr>
          </a:lstStyle>
          <a:p>
            <a:endParaRPr/>
          </a:p>
        </p:txBody>
      </p:sp>
      <p:sp>
        <p:nvSpPr>
          <p:cNvPr id="15" name="Google Shape;15;p2"/>
          <p:cNvSpPr txBox="1">
            <a:spLocks noGrp="1"/>
          </p:cNvSpPr>
          <p:nvPr>
            <p:ph type="subTitle" idx="1"/>
          </p:nvPr>
        </p:nvSpPr>
        <p:spPr>
          <a:xfrm>
            <a:off x="671250" y="3174876"/>
            <a:ext cx="78015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16" name="Google Shape;16;p2"/>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9"/>
        <p:cNvGrpSpPr/>
        <p:nvPr/>
      </p:nvGrpSpPr>
      <p:grpSpPr>
        <a:xfrm>
          <a:off x="0" y="0"/>
          <a:ext cx="0" cy="0"/>
          <a:chOff x="0" y="0"/>
          <a:chExt cx="0" cy="0"/>
        </a:xfrm>
      </p:grpSpPr>
      <p:sp>
        <p:nvSpPr>
          <p:cNvPr id="50" name="Google Shape;50;p11"/>
          <p:cNvSpPr txBox="1">
            <a:spLocks noGrp="1"/>
          </p:cNvSpPr>
          <p:nvPr>
            <p:ph type="title" hasCustomPrompt="1"/>
          </p:nvPr>
        </p:nvSpPr>
        <p:spPr>
          <a:xfrm>
            <a:off x="311700" y="1255275"/>
            <a:ext cx="8520600" cy="18906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51" name="Google Shape;51;p11"/>
          <p:cNvSpPr txBox="1">
            <a:spLocks noGrp="1"/>
          </p:cNvSpPr>
          <p:nvPr>
            <p:ph type="body" idx="1"/>
          </p:nvPr>
        </p:nvSpPr>
        <p:spPr>
          <a:xfrm>
            <a:off x="311700" y="32284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52" name="Google Shape;52;p11"/>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3"/>
        <p:cNvGrpSpPr/>
        <p:nvPr/>
      </p:nvGrpSpPr>
      <p:grpSpPr>
        <a:xfrm>
          <a:off x="0" y="0"/>
          <a:ext cx="0" cy="0"/>
          <a:chOff x="0" y="0"/>
          <a:chExt cx="0" cy="0"/>
        </a:xfrm>
      </p:grpSpPr>
      <p:sp>
        <p:nvSpPr>
          <p:cNvPr id="54" name="Google Shape;54;p12"/>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7"/>
        <p:cNvGrpSpPr/>
        <p:nvPr/>
      </p:nvGrpSpPr>
      <p:grpSpPr>
        <a:xfrm>
          <a:off x="0" y="0"/>
          <a:ext cx="0" cy="0"/>
          <a:chOff x="0" y="0"/>
          <a:chExt cx="0" cy="0"/>
        </a:xfrm>
      </p:grpSpPr>
      <p:sp>
        <p:nvSpPr>
          <p:cNvPr id="18" name="Google Shape;18;p3"/>
          <p:cNvSpPr txBox="1">
            <a:spLocks noGrp="1"/>
          </p:cNvSpPr>
          <p:nvPr>
            <p:ph type="title"/>
          </p:nvPr>
        </p:nvSpPr>
        <p:spPr>
          <a:xfrm>
            <a:off x="671250" y="2141250"/>
            <a:ext cx="7852200" cy="8610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9" name="Google Shape;19;p3"/>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0"/>
        <p:cNvGrpSpPr/>
        <p:nvPr/>
      </p:nvGrpSpPr>
      <p:grpSpPr>
        <a:xfrm>
          <a:off x="0" y="0"/>
          <a:ext cx="0" cy="0"/>
          <a:chOff x="0" y="0"/>
          <a:chExt cx="0" cy="0"/>
        </a:xfrm>
      </p:grpSpPr>
      <p:sp>
        <p:nvSpPr>
          <p:cNvPr id="21" name="Google Shape;21;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22" name="Google Shape;22;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23" name="Google Shape;23;p4"/>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4"/>
        <p:cNvGrpSpPr/>
        <p:nvPr/>
      </p:nvGrpSpPr>
      <p:grpSpPr>
        <a:xfrm>
          <a:off x="0" y="0"/>
          <a:ext cx="0" cy="0"/>
          <a:chOff x="0" y="0"/>
          <a:chExt cx="0" cy="0"/>
        </a:xfrm>
      </p:grpSpPr>
      <p:sp>
        <p:nvSpPr>
          <p:cNvPr id="25" name="Google Shape;25;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26" name="Google Shape;26;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7" name="Google Shape;27;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8" name="Google Shape;28;p5"/>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9"/>
        <p:cNvGrpSpPr/>
        <p:nvPr/>
      </p:nvGrpSpPr>
      <p:grpSpPr>
        <a:xfrm>
          <a:off x="0" y="0"/>
          <a:ext cx="0" cy="0"/>
          <a:chOff x="0" y="0"/>
          <a:chExt cx="0" cy="0"/>
        </a:xfrm>
      </p:grpSpPr>
      <p:sp>
        <p:nvSpPr>
          <p:cNvPr id="30" name="Google Shape;30;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31" name="Google Shape;31;p6"/>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2"/>
        <p:cNvGrpSpPr/>
        <p:nvPr/>
      </p:nvGrpSpPr>
      <p:grpSpPr>
        <a:xfrm>
          <a:off x="0" y="0"/>
          <a:ext cx="0" cy="0"/>
          <a:chOff x="0" y="0"/>
          <a:chExt cx="0" cy="0"/>
        </a:xfrm>
      </p:grpSpPr>
      <p:sp>
        <p:nvSpPr>
          <p:cNvPr id="33" name="Google Shape;33;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4" name="Google Shape;34;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5" name="Google Shape;35;p7"/>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bg>
      <p:bgPr>
        <a:solidFill>
          <a:schemeClr val="lt2"/>
        </a:solidFill>
        <a:effectLst/>
      </p:bgPr>
    </p:bg>
    <p:spTree>
      <p:nvGrpSpPr>
        <p:cNvPr id="1" name="Shape 36"/>
        <p:cNvGrpSpPr/>
        <p:nvPr/>
      </p:nvGrpSpPr>
      <p:grpSpPr>
        <a:xfrm>
          <a:off x="0" y="0"/>
          <a:ext cx="0" cy="0"/>
          <a:chOff x="0" y="0"/>
          <a:chExt cx="0" cy="0"/>
        </a:xfrm>
      </p:grpSpPr>
      <p:sp>
        <p:nvSpPr>
          <p:cNvPr id="37" name="Google Shape;37;p8"/>
          <p:cNvSpPr txBox="1">
            <a:spLocks noGrp="1"/>
          </p:cNvSpPr>
          <p:nvPr>
            <p:ph type="title"/>
          </p:nvPr>
        </p:nvSpPr>
        <p:spPr>
          <a:xfrm>
            <a:off x="490250" y="526350"/>
            <a:ext cx="6227100" cy="4090800"/>
          </a:xfrm>
          <a:prstGeom prst="rect">
            <a:avLst/>
          </a:prstGeom>
        </p:spPr>
        <p:txBody>
          <a:bodyPr spcFirstLastPara="1" wrap="square" lIns="91425" tIns="91425" rIns="91425" bIns="91425" anchor="ctr" anchorCtr="0">
            <a:normAutofit/>
          </a:bodyPr>
          <a:lstStyle>
            <a:lvl1pPr lvl="0">
              <a:spcBef>
                <a:spcPts val="0"/>
              </a:spcBef>
              <a:spcAft>
                <a:spcPts val="0"/>
              </a:spcAft>
              <a:buClr>
                <a:schemeClr val="lt1"/>
              </a:buClr>
              <a:buSzPts val="4800"/>
              <a:buNone/>
              <a:defRPr sz="4800">
                <a:solidFill>
                  <a:schemeClr val="lt1"/>
                </a:solidFill>
              </a:defRPr>
            </a:lvl1pPr>
            <a:lvl2pPr lvl="1">
              <a:spcBef>
                <a:spcPts val="0"/>
              </a:spcBef>
              <a:spcAft>
                <a:spcPts val="0"/>
              </a:spcAft>
              <a:buClr>
                <a:schemeClr val="lt1"/>
              </a:buClr>
              <a:buSzPts val="4800"/>
              <a:buNone/>
              <a:defRPr sz="4800">
                <a:solidFill>
                  <a:schemeClr val="lt1"/>
                </a:solidFill>
              </a:defRPr>
            </a:lvl2pPr>
            <a:lvl3pPr lvl="2">
              <a:spcBef>
                <a:spcPts val="0"/>
              </a:spcBef>
              <a:spcAft>
                <a:spcPts val="0"/>
              </a:spcAft>
              <a:buClr>
                <a:schemeClr val="lt1"/>
              </a:buClr>
              <a:buSzPts val="4800"/>
              <a:buNone/>
              <a:defRPr sz="4800">
                <a:solidFill>
                  <a:schemeClr val="lt1"/>
                </a:solidFill>
              </a:defRPr>
            </a:lvl3pPr>
            <a:lvl4pPr lvl="3">
              <a:spcBef>
                <a:spcPts val="0"/>
              </a:spcBef>
              <a:spcAft>
                <a:spcPts val="0"/>
              </a:spcAft>
              <a:buClr>
                <a:schemeClr val="lt1"/>
              </a:buClr>
              <a:buSzPts val="4800"/>
              <a:buNone/>
              <a:defRPr sz="4800">
                <a:solidFill>
                  <a:schemeClr val="lt1"/>
                </a:solidFill>
              </a:defRPr>
            </a:lvl4pPr>
            <a:lvl5pPr lvl="4">
              <a:spcBef>
                <a:spcPts val="0"/>
              </a:spcBef>
              <a:spcAft>
                <a:spcPts val="0"/>
              </a:spcAft>
              <a:buClr>
                <a:schemeClr val="lt1"/>
              </a:buClr>
              <a:buSzPts val="4800"/>
              <a:buNone/>
              <a:defRPr sz="4800">
                <a:solidFill>
                  <a:schemeClr val="lt1"/>
                </a:solidFill>
              </a:defRPr>
            </a:lvl5pPr>
            <a:lvl6pPr lvl="5">
              <a:spcBef>
                <a:spcPts val="0"/>
              </a:spcBef>
              <a:spcAft>
                <a:spcPts val="0"/>
              </a:spcAft>
              <a:buClr>
                <a:schemeClr val="lt1"/>
              </a:buClr>
              <a:buSzPts val="4800"/>
              <a:buNone/>
              <a:defRPr sz="4800">
                <a:solidFill>
                  <a:schemeClr val="lt1"/>
                </a:solidFill>
              </a:defRPr>
            </a:lvl6pPr>
            <a:lvl7pPr lvl="6">
              <a:spcBef>
                <a:spcPts val="0"/>
              </a:spcBef>
              <a:spcAft>
                <a:spcPts val="0"/>
              </a:spcAft>
              <a:buClr>
                <a:schemeClr val="lt1"/>
              </a:buClr>
              <a:buSzPts val="4800"/>
              <a:buNone/>
              <a:defRPr sz="4800">
                <a:solidFill>
                  <a:schemeClr val="lt1"/>
                </a:solidFill>
              </a:defRPr>
            </a:lvl7pPr>
            <a:lvl8pPr lvl="7">
              <a:spcBef>
                <a:spcPts val="0"/>
              </a:spcBef>
              <a:spcAft>
                <a:spcPts val="0"/>
              </a:spcAft>
              <a:buClr>
                <a:schemeClr val="lt1"/>
              </a:buClr>
              <a:buSzPts val="4800"/>
              <a:buNone/>
              <a:defRPr sz="4800">
                <a:solidFill>
                  <a:schemeClr val="lt1"/>
                </a:solidFill>
              </a:defRPr>
            </a:lvl8pPr>
            <a:lvl9pPr lvl="8">
              <a:spcBef>
                <a:spcPts val="0"/>
              </a:spcBef>
              <a:spcAft>
                <a:spcPts val="0"/>
              </a:spcAft>
              <a:buClr>
                <a:schemeClr val="lt1"/>
              </a:buClr>
              <a:buSzPts val="4800"/>
              <a:buNone/>
              <a:defRPr sz="4800">
                <a:solidFill>
                  <a:schemeClr val="lt1"/>
                </a:solidFill>
              </a:defRPr>
            </a:lvl9pPr>
          </a:lstStyle>
          <a:p>
            <a:endParaRPr/>
          </a:p>
        </p:txBody>
      </p:sp>
      <p:sp>
        <p:nvSpPr>
          <p:cNvPr id="38" name="Google Shape;38;p8"/>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9"/>
        <p:cNvGrpSpPr/>
        <p:nvPr/>
      </p:nvGrpSpPr>
      <p:grpSpPr>
        <a:xfrm>
          <a:off x="0" y="0"/>
          <a:ext cx="0" cy="0"/>
          <a:chOff x="0" y="0"/>
          <a:chExt cx="0" cy="0"/>
        </a:xfrm>
      </p:grpSpPr>
      <p:sp>
        <p:nvSpPr>
          <p:cNvPr id="40" name="Google Shape;40;p9"/>
          <p:cNvSpPr/>
          <p:nvPr/>
        </p:nvSpPr>
        <p:spPr>
          <a:xfrm>
            <a:off x="4572000" y="0"/>
            <a:ext cx="45720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41" name="Google Shape;41;p9"/>
          <p:cNvCxnSpPr/>
          <p:nvPr/>
        </p:nvCxnSpPr>
        <p:spPr>
          <a:xfrm>
            <a:off x="5029675" y="4495500"/>
            <a:ext cx="468300" cy="0"/>
          </a:xfrm>
          <a:prstGeom prst="straightConnector1">
            <a:avLst/>
          </a:prstGeom>
          <a:noFill/>
          <a:ln w="19050" cap="flat" cmpd="sng">
            <a:solidFill>
              <a:schemeClr val="lt1"/>
            </a:solidFill>
            <a:prstDash val="solid"/>
            <a:round/>
            <a:headEnd type="none" w="sm" len="sm"/>
            <a:tailEnd type="none" w="sm" len="sm"/>
          </a:ln>
        </p:spPr>
      </p:cxnSp>
      <p:sp>
        <p:nvSpPr>
          <p:cNvPr id="42" name="Google Shape;42;p9"/>
          <p:cNvSpPr txBox="1">
            <a:spLocks noGrp="1"/>
          </p:cNvSpPr>
          <p:nvPr>
            <p:ph type="title"/>
          </p:nvPr>
        </p:nvSpPr>
        <p:spPr>
          <a:xfrm>
            <a:off x="265500" y="1081400"/>
            <a:ext cx="4045200" cy="1710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43" name="Google Shape;43;p9"/>
          <p:cNvSpPr txBox="1">
            <a:spLocks noGrp="1"/>
          </p:cNvSpPr>
          <p:nvPr>
            <p:ph type="subTitle" idx="1"/>
          </p:nvPr>
        </p:nvSpPr>
        <p:spPr>
          <a:xfrm>
            <a:off x="265500" y="2845201"/>
            <a:ext cx="4045200" cy="13455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Clr>
                <a:schemeClr val="dk1"/>
              </a:buClr>
              <a:buSzPts val="2100"/>
              <a:buNone/>
              <a:defRPr sz="2100">
                <a:solidFill>
                  <a:schemeClr val="dk1"/>
                </a:solidFill>
              </a:defRPr>
            </a:lvl1pPr>
            <a:lvl2pPr lvl="1" algn="ctr">
              <a:lnSpc>
                <a:spcPct val="100000"/>
              </a:lnSpc>
              <a:spcBef>
                <a:spcPts val="0"/>
              </a:spcBef>
              <a:spcAft>
                <a:spcPts val="0"/>
              </a:spcAft>
              <a:buClr>
                <a:schemeClr val="dk1"/>
              </a:buClr>
              <a:buSzPts val="2100"/>
              <a:buNone/>
              <a:defRPr sz="2100">
                <a:solidFill>
                  <a:schemeClr val="dk1"/>
                </a:solidFill>
              </a:defRPr>
            </a:lvl2pPr>
            <a:lvl3pPr lvl="2" algn="ctr">
              <a:lnSpc>
                <a:spcPct val="100000"/>
              </a:lnSpc>
              <a:spcBef>
                <a:spcPts val="0"/>
              </a:spcBef>
              <a:spcAft>
                <a:spcPts val="0"/>
              </a:spcAft>
              <a:buClr>
                <a:schemeClr val="dk1"/>
              </a:buClr>
              <a:buSzPts val="2100"/>
              <a:buNone/>
              <a:defRPr sz="2100">
                <a:solidFill>
                  <a:schemeClr val="dk1"/>
                </a:solidFill>
              </a:defRPr>
            </a:lvl3pPr>
            <a:lvl4pPr lvl="3" algn="ctr">
              <a:lnSpc>
                <a:spcPct val="100000"/>
              </a:lnSpc>
              <a:spcBef>
                <a:spcPts val="0"/>
              </a:spcBef>
              <a:spcAft>
                <a:spcPts val="0"/>
              </a:spcAft>
              <a:buClr>
                <a:schemeClr val="dk1"/>
              </a:buClr>
              <a:buSzPts val="2100"/>
              <a:buNone/>
              <a:defRPr sz="2100">
                <a:solidFill>
                  <a:schemeClr val="dk1"/>
                </a:solidFill>
              </a:defRPr>
            </a:lvl4pPr>
            <a:lvl5pPr lvl="4" algn="ctr">
              <a:lnSpc>
                <a:spcPct val="100000"/>
              </a:lnSpc>
              <a:spcBef>
                <a:spcPts val="0"/>
              </a:spcBef>
              <a:spcAft>
                <a:spcPts val="0"/>
              </a:spcAft>
              <a:buClr>
                <a:schemeClr val="dk1"/>
              </a:buClr>
              <a:buSzPts val="2100"/>
              <a:buNone/>
              <a:defRPr sz="2100">
                <a:solidFill>
                  <a:schemeClr val="dk1"/>
                </a:solidFill>
              </a:defRPr>
            </a:lvl5pPr>
            <a:lvl6pPr lvl="5" algn="ctr">
              <a:lnSpc>
                <a:spcPct val="100000"/>
              </a:lnSpc>
              <a:spcBef>
                <a:spcPts val="0"/>
              </a:spcBef>
              <a:spcAft>
                <a:spcPts val="0"/>
              </a:spcAft>
              <a:buClr>
                <a:schemeClr val="dk1"/>
              </a:buClr>
              <a:buSzPts val="2100"/>
              <a:buNone/>
              <a:defRPr sz="2100">
                <a:solidFill>
                  <a:schemeClr val="dk1"/>
                </a:solidFill>
              </a:defRPr>
            </a:lvl6pPr>
            <a:lvl7pPr lvl="6" algn="ctr">
              <a:lnSpc>
                <a:spcPct val="100000"/>
              </a:lnSpc>
              <a:spcBef>
                <a:spcPts val="0"/>
              </a:spcBef>
              <a:spcAft>
                <a:spcPts val="0"/>
              </a:spcAft>
              <a:buClr>
                <a:schemeClr val="dk1"/>
              </a:buClr>
              <a:buSzPts val="2100"/>
              <a:buNone/>
              <a:defRPr sz="2100">
                <a:solidFill>
                  <a:schemeClr val="dk1"/>
                </a:solidFill>
              </a:defRPr>
            </a:lvl7pPr>
            <a:lvl8pPr lvl="7" algn="ctr">
              <a:lnSpc>
                <a:spcPct val="100000"/>
              </a:lnSpc>
              <a:spcBef>
                <a:spcPts val="0"/>
              </a:spcBef>
              <a:spcAft>
                <a:spcPts val="0"/>
              </a:spcAft>
              <a:buClr>
                <a:schemeClr val="dk1"/>
              </a:buClr>
              <a:buSzPts val="2100"/>
              <a:buNone/>
              <a:defRPr sz="2100">
                <a:solidFill>
                  <a:schemeClr val="dk1"/>
                </a:solidFill>
              </a:defRPr>
            </a:lvl8pPr>
            <a:lvl9pPr lvl="8" algn="ctr">
              <a:lnSpc>
                <a:spcPct val="100000"/>
              </a:lnSpc>
              <a:spcBef>
                <a:spcPts val="0"/>
              </a:spcBef>
              <a:spcAft>
                <a:spcPts val="0"/>
              </a:spcAft>
              <a:buClr>
                <a:schemeClr val="dk1"/>
              </a:buClr>
              <a:buSzPts val="2100"/>
              <a:buNone/>
              <a:defRPr sz="2100">
                <a:solidFill>
                  <a:schemeClr val="dk1"/>
                </a:solidFill>
              </a:defRPr>
            </a:lvl9pPr>
          </a:lstStyle>
          <a:p>
            <a:endParaRPr/>
          </a:p>
        </p:txBody>
      </p:sp>
      <p:sp>
        <p:nvSpPr>
          <p:cNvPr id="44" name="Google Shape;44;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Clr>
                <a:schemeClr val="lt1"/>
              </a:buClr>
              <a:buSzPts val="1800"/>
              <a:buChar char="●"/>
              <a:defRPr>
                <a:solidFill>
                  <a:schemeClr val="lt1"/>
                </a:solidFill>
              </a:defRPr>
            </a:lvl1pPr>
            <a:lvl2pPr marL="914400" lvl="1" indent="-317500">
              <a:spcBef>
                <a:spcPts val="0"/>
              </a:spcBef>
              <a:spcAft>
                <a:spcPts val="0"/>
              </a:spcAft>
              <a:buClr>
                <a:schemeClr val="lt1"/>
              </a:buClr>
              <a:buSzPts val="1400"/>
              <a:buChar char="○"/>
              <a:defRPr>
                <a:solidFill>
                  <a:schemeClr val="lt1"/>
                </a:solidFill>
              </a:defRPr>
            </a:lvl2pPr>
            <a:lvl3pPr marL="1371600" lvl="2" indent="-317500">
              <a:spcBef>
                <a:spcPts val="0"/>
              </a:spcBef>
              <a:spcAft>
                <a:spcPts val="0"/>
              </a:spcAft>
              <a:buClr>
                <a:schemeClr val="lt1"/>
              </a:buClr>
              <a:buSzPts val="1400"/>
              <a:buChar char="■"/>
              <a:defRPr>
                <a:solidFill>
                  <a:schemeClr val="lt1"/>
                </a:solidFill>
              </a:defRPr>
            </a:lvl3pPr>
            <a:lvl4pPr marL="1828800" lvl="3" indent="-317500">
              <a:spcBef>
                <a:spcPts val="0"/>
              </a:spcBef>
              <a:spcAft>
                <a:spcPts val="0"/>
              </a:spcAft>
              <a:buClr>
                <a:schemeClr val="lt1"/>
              </a:buClr>
              <a:buSzPts val="1400"/>
              <a:buChar char="●"/>
              <a:defRPr>
                <a:solidFill>
                  <a:schemeClr val="lt1"/>
                </a:solidFill>
              </a:defRPr>
            </a:lvl4pPr>
            <a:lvl5pPr marL="2286000" lvl="4" indent="-317500">
              <a:spcBef>
                <a:spcPts val="0"/>
              </a:spcBef>
              <a:spcAft>
                <a:spcPts val="0"/>
              </a:spcAft>
              <a:buClr>
                <a:schemeClr val="lt1"/>
              </a:buClr>
              <a:buSzPts val="1400"/>
              <a:buChar char="○"/>
              <a:defRPr>
                <a:solidFill>
                  <a:schemeClr val="lt1"/>
                </a:solidFill>
              </a:defRPr>
            </a:lvl5pPr>
            <a:lvl6pPr marL="2743200" lvl="5" indent="-317500">
              <a:spcBef>
                <a:spcPts val="0"/>
              </a:spcBef>
              <a:spcAft>
                <a:spcPts val="0"/>
              </a:spcAft>
              <a:buClr>
                <a:schemeClr val="lt1"/>
              </a:buClr>
              <a:buSzPts val="1400"/>
              <a:buChar char="■"/>
              <a:defRPr>
                <a:solidFill>
                  <a:schemeClr val="lt1"/>
                </a:solidFill>
              </a:defRPr>
            </a:lvl6pPr>
            <a:lvl7pPr marL="3200400" lvl="6" indent="-317500">
              <a:spcBef>
                <a:spcPts val="0"/>
              </a:spcBef>
              <a:spcAft>
                <a:spcPts val="0"/>
              </a:spcAft>
              <a:buClr>
                <a:schemeClr val="lt1"/>
              </a:buClr>
              <a:buSzPts val="1400"/>
              <a:buChar char="●"/>
              <a:defRPr>
                <a:solidFill>
                  <a:schemeClr val="lt1"/>
                </a:solidFill>
              </a:defRPr>
            </a:lvl7pPr>
            <a:lvl8pPr marL="3657600" lvl="7" indent="-317500">
              <a:spcBef>
                <a:spcPts val="0"/>
              </a:spcBef>
              <a:spcAft>
                <a:spcPts val="0"/>
              </a:spcAft>
              <a:buClr>
                <a:schemeClr val="lt1"/>
              </a:buClr>
              <a:buSzPts val="1400"/>
              <a:buChar char="○"/>
              <a:defRPr>
                <a:solidFill>
                  <a:schemeClr val="lt1"/>
                </a:solidFill>
              </a:defRPr>
            </a:lvl8pPr>
            <a:lvl9pPr marL="4114800" lvl="8" indent="-317500">
              <a:spcBef>
                <a:spcPts val="0"/>
              </a:spcBef>
              <a:spcAft>
                <a:spcPts val="0"/>
              </a:spcAft>
              <a:buClr>
                <a:schemeClr val="lt1"/>
              </a:buClr>
              <a:buSzPts val="1400"/>
              <a:buChar char="■"/>
              <a:defRPr>
                <a:solidFill>
                  <a:schemeClr val="lt1"/>
                </a:solidFill>
              </a:defRPr>
            </a:lvl9pPr>
          </a:lstStyle>
          <a:p>
            <a:endParaRPr/>
          </a:p>
        </p:txBody>
      </p:sp>
      <p:sp>
        <p:nvSpPr>
          <p:cNvPr id="45" name="Google Shape;45;p9"/>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6"/>
        <p:cNvGrpSpPr/>
        <p:nvPr/>
      </p:nvGrpSpPr>
      <p:grpSpPr>
        <a:xfrm>
          <a:off x="0" y="0"/>
          <a:ext cx="0" cy="0"/>
          <a:chOff x="0" y="0"/>
          <a:chExt cx="0" cy="0"/>
        </a:xfrm>
      </p:grpSpPr>
      <p:sp>
        <p:nvSpPr>
          <p:cNvPr id="47" name="Google Shape;47;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Clr>
                <a:schemeClr val="dk1"/>
              </a:buClr>
              <a:buSzPts val="2100"/>
              <a:buFont typeface="Oswald"/>
              <a:buNone/>
              <a:defRPr sz="2100">
                <a:solidFill>
                  <a:schemeClr val="dk1"/>
                </a:solidFill>
                <a:latin typeface="Oswald"/>
                <a:ea typeface="Oswald"/>
                <a:cs typeface="Oswald"/>
                <a:sym typeface="Oswald"/>
              </a:defRPr>
            </a:lvl1pPr>
          </a:lstStyle>
          <a:p>
            <a:endParaRPr/>
          </a:p>
        </p:txBody>
      </p:sp>
      <p:sp>
        <p:nvSpPr>
          <p:cNvPr id="48" name="Google Shape;48;p10"/>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late">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1pPr>
            <a:lvl2pPr lvl="1">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2pPr>
            <a:lvl3pPr lvl="2">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3pPr>
            <a:lvl4pPr lvl="3">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4pPr>
            <a:lvl5pPr lvl="4">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5pPr>
            <a:lvl6pPr lvl="5">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6pPr>
            <a:lvl7pPr lvl="6">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7pPr>
            <a:lvl8pPr lvl="7">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8pPr>
            <a:lvl9pPr lvl="8">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accent3"/>
              </a:buClr>
              <a:buSzPts val="1800"/>
              <a:buFont typeface="Average"/>
              <a:buChar char="●"/>
              <a:defRPr sz="1800">
                <a:solidFill>
                  <a:schemeClr val="accent3"/>
                </a:solidFill>
                <a:latin typeface="Average"/>
                <a:ea typeface="Average"/>
                <a:cs typeface="Average"/>
                <a:sym typeface="Average"/>
              </a:defRPr>
            </a:lvl1pPr>
            <a:lvl2pPr marL="914400" lvl="1" indent="-3175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2pPr>
            <a:lvl3pPr marL="1371600" lvl="2" indent="-3175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3pPr>
            <a:lvl4pPr marL="1828800" lvl="3" indent="-3175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4pPr>
            <a:lvl5pPr marL="2286000" lvl="4" indent="-3175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5pPr>
            <a:lvl6pPr marL="2743200" lvl="5" indent="-3175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6pPr>
            <a:lvl7pPr marL="3200400" lvl="6" indent="-3175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7pPr>
            <a:lvl8pPr marL="3657600" lvl="7" indent="-3175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8pPr>
            <a:lvl9pPr marL="4114800" lvl="8" indent="-3175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9pPr>
          </a:lstStyle>
          <a:p>
            <a:endParaRPr/>
          </a:p>
        </p:txBody>
      </p:sp>
      <p:sp>
        <p:nvSpPr>
          <p:cNvPr id="8" name="Google Shape;8;p1"/>
          <p:cNvSpPr txBox="1">
            <a:spLocks noGrp="1"/>
          </p:cNvSpPr>
          <p:nvPr>
            <p:ph type="sldNum" idx="12"/>
          </p:nvPr>
        </p:nvSpPr>
        <p:spPr>
          <a:xfrm>
            <a:off x="8490250" y="4681009"/>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accent3"/>
                </a:solidFill>
                <a:latin typeface="Average"/>
                <a:ea typeface="Average"/>
                <a:cs typeface="Average"/>
                <a:sym typeface="Average"/>
              </a:defRPr>
            </a:lvl1pPr>
            <a:lvl2pPr lvl="1" algn="r">
              <a:buNone/>
              <a:defRPr sz="1000">
                <a:solidFill>
                  <a:schemeClr val="accent3"/>
                </a:solidFill>
                <a:latin typeface="Average"/>
                <a:ea typeface="Average"/>
                <a:cs typeface="Average"/>
                <a:sym typeface="Average"/>
              </a:defRPr>
            </a:lvl2pPr>
            <a:lvl3pPr lvl="2" algn="r">
              <a:buNone/>
              <a:defRPr sz="1000">
                <a:solidFill>
                  <a:schemeClr val="accent3"/>
                </a:solidFill>
                <a:latin typeface="Average"/>
                <a:ea typeface="Average"/>
                <a:cs typeface="Average"/>
                <a:sym typeface="Average"/>
              </a:defRPr>
            </a:lvl3pPr>
            <a:lvl4pPr lvl="3" algn="r">
              <a:buNone/>
              <a:defRPr sz="1000">
                <a:solidFill>
                  <a:schemeClr val="accent3"/>
                </a:solidFill>
                <a:latin typeface="Average"/>
                <a:ea typeface="Average"/>
                <a:cs typeface="Average"/>
                <a:sym typeface="Average"/>
              </a:defRPr>
            </a:lvl4pPr>
            <a:lvl5pPr lvl="4" algn="r">
              <a:buNone/>
              <a:defRPr sz="1000">
                <a:solidFill>
                  <a:schemeClr val="accent3"/>
                </a:solidFill>
                <a:latin typeface="Average"/>
                <a:ea typeface="Average"/>
                <a:cs typeface="Average"/>
                <a:sym typeface="Average"/>
              </a:defRPr>
            </a:lvl5pPr>
            <a:lvl6pPr lvl="5" algn="r">
              <a:buNone/>
              <a:defRPr sz="1000">
                <a:solidFill>
                  <a:schemeClr val="accent3"/>
                </a:solidFill>
                <a:latin typeface="Average"/>
                <a:ea typeface="Average"/>
                <a:cs typeface="Average"/>
                <a:sym typeface="Average"/>
              </a:defRPr>
            </a:lvl6pPr>
            <a:lvl7pPr lvl="6" algn="r">
              <a:buNone/>
              <a:defRPr sz="1000">
                <a:solidFill>
                  <a:schemeClr val="accent3"/>
                </a:solidFill>
                <a:latin typeface="Average"/>
                <a:ea typeface="Average"/>
                <a:cs typeface="Average"/>
                <a:sym typeface="Average"/>
              </a:defRPr>
            </a:lvl7pPr>
            <a:lvl8pPr lvl="7" algn="r">
              <a:buNone/>
              <a:defRPr sz="1000">
                <a:solidFill>
                  <a:schemeClr val="accent3"/>
                </a:solidFill>
                <a:latin typeface="Average"/>
                <a:ea typeface="Average"/>
                <a:cs typeface="Average"/>
                <a:sym typeface="Average"/>
              </a:defRPr>
            </a:lvl8pPr>
            <a:lvl9pPr lvl="8" algn="r">
              <a:buNone/>
              <a:defRPr sz="1000">
                <a:solidFill>
                  <a:schemeClr val="accent3"/>
                </a:solidFill>
                <a:latin typeface="Average"/>
                <a:ea typeface="Average"/>
                <a:cs typeface="Average"/>
                <a:sym typeface="Average"/>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8"/>
        <p:cNvGrpSpPr/>
        <p:nvPr/>
      </p:nvGrpSpPr>
      <p:grpSpPr>
        <a:xfrm>
          <a:off x="0" y="0"/>
          <a:ext cx="0" cy="0"/>
          <a:chOff x="0" y="0"/>
          <a:chExt cx="0" cy="0"/>
        </a:xfrm>
      </p:grpSpPr>
      <p:sp>
        <p:nvSpPr>
          <p:cNvPr id="59" name="Google Shape;59;p13"/>
          <p:cNvSpPr txBox="1">
            <a:spLocks noGrp="1"/>
          </p:cNvSpPr>
          <p:nvPr>
            <p:ph type="ctrTitle"/>
          </p:nvPr>
        </p:nvSpPr>
        <p:spPr>
          <a:xfrm>
            <a:off x="671258" y="990800"/>
            <a:ext cx="7801500" cy="1730100"/>
          </a:xfrm>
          <a:prstGeom prst="rect">
            <a:avLst/>
          </a:prstGeom>
        </p:spPr>
        <p:txBody>
          <a:bodyPr spcFirstLastPara="1" wrap="square" lIns="91425" tIns="91425" rIns="91425" bIns="91425" anchor="b" anchorCtr="0">
            <a:normAutofit/>
          </a:bodyPr>
          <a:lstStyle/>
          <a:p>
            <a:pPr marL="0" lvl="0" indent="0" algn="ctr" rtl="0">
              <a:spcBef>
                <a:spcPts val="0"/>
              </a:spcBef>
              <a:spcAft>
                <a:spcPts val="0"/>
              </a:spcAft>
              <a:buNone/>
            </a:pPr>
            <a:r>
              <a:rPr lang="en"/>
              <a:t>Law in Plautus</a:t>
            </a:r>
            <a:endParaRPr/>
          </a:p>
        </p:txBody>
      </p:sp>
      <p:sp>
        <p:nvSpPr>
          <p:cNvPr id="60" name="Google Shape;60;p13"/>
          <p:cNvSpPr txBox="1">
            <a:spLocks noGrp="1"/>
          </p:cNvSpPr>
          <p:nvPr>
            <p:ph type="subTitle" idx="1"/>
          </p:nvPr>
        </p:nvSpPr>
        <p:spPr>
          <a:xfrm>
            <a:off x="671250" y="3174876"/>
            <a:ext cx="7801500" cy="7926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n" sz="1400"/>
              <a:t>Presented by Faith Wong</a:t>
            </a:r>
            <a:endParaRPr sz="14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4"/>
        <p:cNvGrpSpPr/>
        <p:nvPr/>
      </p:nvGrpSpPr>
      <p:grpSpPr>
        <a:xfrm>
          <a:off x="0" y="0"/>
          <a:ext cx="0" cy="0"/>
          <a:chOff x="0" y="0"/>
          <a:chExt cx="0" cy="0"/>
        </a:xfrm>
      </p:grpSpPr>
      <p:sp>
        <p:nvSpPr>
          <p:cNvPr id="65" name="Google Shape;65;p1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Why include law in Plautus’ Comedies?</a:t>
            </a:r>
            <a:endParaRPr/>
          </a:p>
        </p:txBody>
      </p:sp>
      <p:sp>
        <p:nvSpPr>
          <p:cNvPr id="66" name="Google Shape;66;p14"/>
          <p:cNvSpPr txBox="1">
            <a:spLocks noGrp="1"/>
          </p:cNvSpPr>
          <p:nvPr>
            <p:ph type="body" idx="1"/>
          </p:nvPr>
        </p:nvSpPr>
        <p:spPr>
          <a:xfrm>
            <a:off x="311700" y="1165400"/>
            <a:ext cx="8520600" cy="3570900"/>
          </a:xfrm>
          <a:prstGeom prst="rect">
            <a:avLst/>
          </a:prstGeom>
        </p:spPr>
        <p:txBody>
          <a:bodyPr spcFirstLastPara="1" wrap="square" lIns="91425" tIns="91425" rIns="91425" bIns="91425" anchor="t" anchorCtr="0">
            <a:normAutofit lnSpcReduction="10000"/>
          </a:bodyPr>
          <a:lstStyle/>
          <a:p>
            <a:pPr marL="457200" lvl="0" indent="-342900" algn="l" rtl="0">
              <a:spcBef>
                <a:spcPts val="0"/>
              </a:spcBef>
              <a:spcAft>
                <a:spcPts val="0"/>
              </a:spcAft>
              <a:buSzPts val="1800"/>
              <a:buChar char="●"/>
            </a:pPr>
            <a:r>
              <a:rPr lang="en" dirty="0"/>
              <a:t>Gaertner’s explanations:</a:t>
            </a:r>
            <a:endParaRPr dirty="0"/>
          </a:p>
          <a:p>
            <a:pPr marL="914400" lvl="1" indent="-317500" algn="l" rtl="0">
              <a:spcBef>
                <a:spcPts val="0"/>
              </a:spcBef>
              <a:spcAft>
                <a:spcPts val="0"/>
              </a:spcAft>
              <a:buSzPts val="1400"/>
              <a:buChar char="○"/>
            </a:pPr>
            <a:r>
              <a:rPr lang="en" dirty="0"/>
              <a:t>to structure plot:</a:t>
            </a:r>
            <a:endParaRPr dirty="0"/>
          </a:p>
          <a:p>
            <a:pPr marL="1371600" lvl="2" indent="-317500" algn="l" rtl="0">
              <a:spcBef>
                <a:spcPts val="0"/>
              </a:spcBef>
              <a:spcAft>
                <a:spcPts val="0"/>
              </a:spcAft>
              <a:buSzPts val="1400"/>
              <a:buChar char="■"/>
            </a:pPr>
            <a:r>
              <a:rPr lang="en" i="1" dirty="0" err="1"/>
              <a:t>Casina</a:t>
            </a:r>
            <a:r>
              <a:rPr lang="en" dirty="0"/>
              <a:t> 1001-3:</a:t>
            </a:r>
            <a:endParaRPr dirty="0"/>
          </a:p>
          <a:p>
            <a:pPr marL="1828800" lvl="3" indent="-317500" algn="l" rtl="0">
              <a:spcBef>
                <a:spcPts val="0"/>
              </a:spcBef>
              <a:spcAft>
                <a:spcPts val="0"/>
              </a:spcAft>
              <a:buSzPts val="1400"/>
              <a:buChar char="●"/>
            </a:pPr>
            <a:r>
              <a:rPr lang="en" dirty="0" err="1"/>
              <a:t>Lysidamus</a:t>
            </a:r>
            <a:r>
              <a:rPr lang="en" dirty="0"/>
              <a:t>:</a:t>
            </a:r>
            <a:endParaRPr dirty="0"/>
          </a:p>
          <a:p>
            <a:pPr marL="1968500" lvl="4" indent="0" algn="l" rtl="0">
              <a:spcBef>
                <a:spcPts val="0"/>
              </a:spcBef>
              <a:spcAft>
                <a:spcPts val="0"/>
              </a:spcAft>
              <a:buSzPts val="1400"/>
              <a:buNone/>
            </a:pPr>
            <a:r>
              <a:rPr lang="en" i="1" dirty="0" err="1"/>
              <a:t>si</a:t>
            </a:r>
            <a:r>
              <a:rPr lang="en" i="1" dirty="0"/>
              <a:t> </a:t>
            </a:r>
            <a:r>
              <a:rPr lang="en" i="1" dirty="0" err="1"/>
              <a:t>umquam</a:t>
            </a:r>
            <a:r>
              <a:rPr lang="en" i="1" dirty="0"/>
              <a:t> </a:t>
            </a:r>
            <a:r>
              <a:rPr lang="en" i="1" dirty="0" err="1"/>
              <a:t>posthac</a:t>
            </a:r>
            <a:r>
              <a:rPr lang="en" i="1" dirty="0"/>
              <a:t> </a:t>
            </a:r>
            <a:r>
              <a:rPr lang="en" i="1" dirty="0" err="1"/>
              <a:t>aut</a:t>
            </a:r>
            <a:r>
              <a:rPr lang="en" i="1" dirty="0"/>
              <a:t> </a:t>
            </a:r>
            <a:r>
              <a:rPr lang="en" i="1" dirty="0" err="1"/>
              <a:t>amasso</a:t>
            </a:r>
            <a:r>
              <a:rPr lang="en" i="1" dirty="0"/>
              <a:t> </a:t>
            </a:r>
            <a:r>
              <a:rPr lang="en" i="1" dirty="0" err="1"/>
              <a:t>Casinam</a:t>
            </a:r>
            <a:r>
              <a:rPr lang="en" i="1" dirty="0"/>
              <a:t> </a:t>
            </a:r>
            <a:r>
              <a:rPr lang="en" i="1" dirty="0" err="1"/>
              <a:t>aut</a:t>
            </a:r>
            <a:r>
              <a:rPr lang="en" i="1" dirty="0"/>
              <a:t> </a:t>
            </a:r>
            <a:r>
              <a:rPr lang="en" i="1" dirty="0" err="1"/>
              <a:t>occepso</a:t>
            </a:r>
            <a:r>
              <a:rPr lang="en" i="1" dirty="0"/>
              <a:t> modo,</a:t>
            </a:r>
            <a:br>
              <a:rPr lang="en" i="1" dirty="0"/>
            </a:br>
            <a:r>
              <a:rPr lang="en" i="1" dirty="0"/>
              <a:t>ne </a:t>
            </a:r>
            <a:r>
              <a:rPr lang="en" i="1" dirty="0" err="1"/>
              <a:t>ut</a:t>
            </a:r>
            <a:r>
              <a:rPr lang="en" i="1" dirty="0"/>
              <a:t> </a:t>
            </a:r>
            <a:r>
              <a:rPr lang="en" i="1" dirty="0" err="1"/>
              <a:t>eam</a:t>
            </a:r>
            <a:r>
              <a:rPr lang="en" i="1" dirty="0"/>
              <a:t> </a:t>
            </a:r>
            <a:r>
              <a:rPr lang="en" i="1" dirty="0" err="1"/>
              <a:t>amasso</a:t>
            </a:r>
            <a:r>
              <a:rPr lang="en" i="1" dirty="0"/>
              <a:t>, </a:t>
            </a:r>
            <a:r>
              <a:rPr lang="en" i="1" dirty="0" err="1"/>
              <a:t>si</a:t>
            </a:r>
            <a:r>
              <a:rPr lang="en" i="1" dirty="0"/>
              <a:t> ego </a:t>
            </a:r>
            <a:r>
              <a:rPr lang="en" i="1" dirty="0" err="1"/>
              <a:t>umquam</a:t>
            </a:r>
            <a:r>
              <a:rPr lang="en" i="1" dirty="0"/>
              <a:t> </a:t>
            </a:r>
            <a:r>
              <a:rPr lang="en" i="1" dirty="0" err="1"/>
              <a:t>adeo</a:t>
            </a:r>
            <a:r>
              <a:rPr lang="en" i="1" dirty="0"/>
              <a:t> </a:t>
            </a:r>
            <a:r>
              <a:rPr lang="en" i="1" dirty="0" err="1"/>
              <a:t>posthac</a:t>
            </a:r>
            <a:r>
              <a:rPr lang="en" i="1" dirty="0"/>
              <a:t> tale </a:t>
            </a:r>
            <a:r>
              <a:rPr lang="en" i="1" dirty="0" err="1"/>
              <a:t>admisero</a:t>
            </a:r>
            <a:r>
              <a:rPr lang="en" i="1" dirty="0"/>
              <a:t>,</a:t>
            </a:r>
            <a:br>
              <a:rPr lang="en" i="1" dirty="0"/>
            </a:br>
            <a:r>
              <a:rPr lang="en" i="1" dirty="0" err="1"/>
              <a:t>nulla</a:t>
            </a:r>
            <a:r>
              <a:rPr lang="en" i="1" dirty="0"/>
              <a:t> </a:t>
            </a:r>
            <a:r>
              <a:rPr lang="en" i="1" dirty="0" err="1"/>
              <a:t>causast</a:t>
            </a:r>
            <a:r>
              <a:rPr lang="en" i="1" dirty="0"/>
              <a:t>, quin </a:t>
            </a:r>
            <a:r>
              <a:rPr lang="en" i="1" dirty="0" err="1"/>
              <a:t>pendentem</a:t>
            </a:r>
            <a:r>
              <a:rPr lang="en" i="1" dirty="0"/>
              <a:t> me, uxor, </a:t>
            </a:r>
            <a:r>
              <a:rPr lang="en" i="1" dirty="0" err="1"/>
              <a:t>uirgis</a:t>
            </a:r>
            <a:r>
              <a:rPr lang="en" i="1" dirty="0"/>
              <a:t> </a:t>
            </a:r>
            <a:r>
              <a:rPr lang="en" i="1" dirty="0" err="1"/>
              <a:t>uerberes</a:t>
            </a:r>
            <a:r>
              <a:rPr lang="en" i="1" dirty="0"/>
              <a:t>.</a:t>
            </a:r>
            <a:br>
              <a:rPr lang="en" i="1" dirty="0"/>
            </a:br>
            <a:endParaRPr i="1" dirty="0"/>
          </a:p>
          <a:p>
            <a:pPr marL="1968500" lvl="4" indent="0" algn="l" rtl="0">
              <a:spcBef>
                <a:spcPts val="0"/>
              </a:spcBef>
              <a:spcAft>
                <a:spcPts val="0"/>
              </a:spcAft>
              <a:buSzPts val="1400"/>
              <a:buNone/>
            </a:pPr>
            <a:r>
              <a:rPr lang="en" dirty="0"/>
              <a:t>(If ever hereafter I love </a:t>
            </a:r>
            <a:r>
              <a:rPr lang="en" dirty="0" err="1"/>
              <a:t>Casina</a:t>
            </a:r>
            <a:r>
              <a:rPr lang="en" dirty="0"/>
              <a:t> or just begin to (lust for her), </a:t>
            </a:r>
            <a:br>
              <a:rPr lang="en" dirty="0"/>
            </a:br>
            <a:r>
              <a:rPr lang="en" dirty="0"/>
              <a:t>let alone that I actually love her, if in fact I ever after this commit such a thing, </a:t>
            </a:r>
            <a:br>
              <a:rPr lang="en" dirty="0"/>
            </a:br>
            <a:r>
              <a:rPr lang="en" dirty="0"/>
              <a:t>there is no cause, wife, that you not strike me, hanging down, with rods.)</a:t>
            </a:r>
            <a:endParaRPr dirty="0"/>
          </a:p>
          <a:p>
            <a:pPr marL="914400" lvl="1" indent="-317500" algn="l" rtl="0">
              <a:spcBef>
                <a:spcPts val="0"/>
              </a:spcBef>
              <a:spcAft>
                <a:spcPts val="0"/>
              </a:spcAft>
              <a:buSzPts val="1400"/>
              <a:buChar char="○"/>
            </a:pPr>
            <a:r>
              <a:rPr lang="en" dirty="0"/>
              <a:t>for comic effect</a:t>
            </a:r>
            <a:endParaRPr dirty="0"/>
          </a:p>
          <a:p>
            <a:pPr marL="1371600" lvl="2" indent="-317500" algn="l" rtl="0">
              <a:spcBef>
                <a:spcPts val="0"/>
              </a:spcBef>
              <a:spcAft>
                <a:spcPts val="0"/>
              </a:spcAft>
              <a:buSzPts val="1400"/>
              <a:buChar char="■"/>
            </a:pPr>
            <a:r>
              <a:rPr lang="en" i="1" dirty="0" err="1"/>
              <a:t>Rudens</a:t>
            </a:r>
            <a:r>
              <a:rPr lang="en" dirty="0"/>
              <a:t> 978-81</a:t>
            </a:r>
            <a:endParaRPr dirty="0"/>
          </a:p>
          <a:p>
            <a:pPr marL="914400" lvl="1" indent="-317500" algn="l" rtl="0">
              <a:spcBef>
                <a:spcPts val="0"/>
              </a:spcBef>
              <a:spcAft>
                <a:spcPts val="0"/>
              </a:spcAft>
              <a:buSzPts val="1400"/>
              <a:buChar char="○"/>
            </a:pPr>
            <a:r>
              <a:rPr lang="en" dirty="0"/>
              <a:t>to make plays more familiar . . . </a:t>
            </a:r>
            <a:endParaRP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0"/>
        <p:cNvGrpSpPr/>
        <p:nvPr/>
      </p:nvGrpSpPr>
      <p:grpSpPr>
        <a:xfrm>
          <a:off x="0" y="0"/>
          <a:ext cx="0" cy="0"/>
          <a:chOff x="0" y="0"/>
          <a:chExt cx="0" cy="0"/>
        </a:xfrm>
      </p:grpSpPr>
      <p:sp>
        <p:nvSpPr>
          <p:cNvPr id="71" name="Google Shape;71;p1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What does looking at legal processes in Roman Comedy tell us?</a:t>
            </a:r>
            <a:endParaRPr/>
          </a:p>
        </p:txBody>
      </p:sp>
      <p:sp>
        <p:nvSpPr>
          <p:cNvPr id="72" name="Google Shape;72;p15"/>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457200" lvl="0" indent="-342900" algn="l" rtl="0">
              <a:spcBef>
                <a:spcPts val="0"/>
              </a:spcBef>
              <a:spcAft>
                <a:spcPts val="0"/>
              </a:spcAft>
              <a:buSzPts val="1800"/>
              <a:buChar char="●"/>
            </a:pPr>
            <a:r>
              <a:rPr lang="en"/>
              <a:t>looking at literature – how is it useful?</a:t>
            </a:r>
            <a:endParaRPr/>
          </a:p>
          <a:p>
            <a:pPr marL="914400" lvl="1" indent="-317500" algn="l" rtl="0">
              <a:spcBef>
                <a:spcPts val="0"/>
              </a:spcBef>
              <a:spcAft>
                <a:spcPts val="0"/>
              </a:spcAft>
              <a:buSzPts val="1400"/>
              <a:buChar char="○"/>
            </a:pPr>
            <a:r>
              <a:rPr lang="en"/>
              <a:t>translation from Greek plays</a:t>
            </a:r>
            <a:endParaRPr/>
          </a:p>
          <a:p>
            <a:pPr marL="457200" lvl="0" indent="-342900" algn="l" rtl="0">
              <a:spcBef>
                <a:spcPts val="0"/>
              </a:spcBef>
              <a:spcAft>
                <a:spcPts val="0"/>
              </a:spcAft>
              <a:buSzPts val="1800"/>
              <a:buChar char="●"/>
            </a:pPr>
            <a:r>
              <a:rPr lang="en"/>
              <a:t>What makes comedy different? </a:t>
            </a:r>
            <a:endParaRPr/>
          </a:p>
          <a:p>
            <a:pPr marL="914400" lvl="1" indent="-317500" algn="l" rtl="0">
              <a:spcBef>
                <a:spcPts val="0"/>
              </a:spcBef>
              <a:spcAft>
                <a:spcPts val="0"/>
              </a:spcAft>
              <a:buSzPts val="1400"/>
              <a:buChar char="○"/>
            </a:pPr>
            <a:r>
              <a:rPr lang="en"/>
              <a:t>topicality</a:t>
            </a:r>
            <a:endParaRPr/>
          </a:p>
          <a:p>
            <a:pPr marL="914400" lvl="1" indent="-317500" algn="l" rtl="0">
              <a:spcBef>
                <a:spcPts val="0"/>
              </a:spcBef>
              <a:spcAft>
                <a:spcPts val="0"/>
              </a:spcAft>
              <a:buSzPts val="1400"/>
              <a:buChar char="○"/>
            </a:pPr>
            <a:r>
              <a:rPr lang="en"/>
              <a:t>relevance</a:t>
            </a:r>
            <a:endParaRPr/>
          </a:p>
          <a:p>
            <a:pPr marL="457200" lvl="0" indent="-342900" algn="l" rtl="0">
              <a:spcBef>
                <a:spcPts val="0"/>
              </a:spcBef>
              <a:spcAft>
                <a:spcPts val="0"/>
              </a:spcAft>
              <a:buSzPts val="1800"/>
              <a:buChar char="●"/>
            </a:pPr>
            <a:r>
              <a:rPr lang="en"/>
              <a:t>What about legal documents?</a:t>
            </a:r>
            <a:endParaRPr/>
          </a:p>
          <a:p>
            <a:pPr marL="914400" lvl="1" indent="-317500" algn="l" rtl="0">
              <a:spcBef>
                <a:spcPts val="0"/>
              </a:spcBef>
              <a:spcAft>
                <a:spcPts val="0"/>
              </a:spcAft>
              <a:buSzPts val="1400"/>
              <a:buChar char="○"/>
            </a:pPr>
            <a:r>
              <a:rPr lang="en"/>
              <a:t>not many from Roman Republic ca. 200 BCE</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sp>
        <p:nvSpPr>
          <p:cNvPr id="77" name="Google Shape;77;p1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Fredershausen’s (1912) Method</a:t>
            </a:r>
            <a:endParaRPr/>
          </a:p>
        </p:txBody>
      </p:sp>
      <p:sp>
        <p:nvSpPr>
          <p:cNvPr id="78" name="Google Shape;78;p16"/>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457200" lvl="0" indent="-342900" algn="l" rtl="0">
              <a:spcBef>
                <a:spcPts val="0"/>
              </a:spcBef>
              <a:spcAft>
                <a:spcPts val="0"/>
              </a:spcAft>
              <a:buSzPts val="1800"/>
              <a:buAutoNum type="alphaUcPeriod"/>
            </a:pPr>
            <a:r>
              <a:rPr lang="en" b="1"/>
              <a:t>Elements incompatible with contemporary or later Roman law</a:t>
            </a:r>
            <a:endParaRPr b="1"/>
          </a:p>
          <a:p>
            <a:pPr marL="914400" lvl="1" indent="-317500" algn="l" rtl="0">
              <a:spcBef>
                <a:spcPts val="0"/>
              </a:spcBef>
              <a:spcAft>
                <a:spcPts val="0"/>
              </a:spcAft>
              <a:buSzPts val="1400"/>
              <a:buAutoNum type="alphaLcPeriod"/>
            </a:pPr>
            <a:r>
              <a:rPr lang="en" b="1"/>
              <a:t>retained from Greek originals</a:t>
            </a:r>
            <a:endParaRPr b="1"/>
          </a:p>
          <a:p>
            <a:pPr marL="914400" lvl="1" indent="-317500" algn="l" rtl="0">
              <a:spcBef>
                <a:spcPts val="0"/>
              </a:spcBef>
              <a:spcAft>
                <a:spcPts val="0"/>
              </a:spcAft>
              <a:buSzPts val="1400"/>
              <a:buAutoNum type="alphaLcPeriod"/>
            </a:pPr>
            <a:r>
              <a:rPr lang="en" b="1"/>
              <a:t>inheritance law/customs</a:t>
            </a:r>
            <a:endParaRPr b="1"/>
          </a:p>
          <a:p>
            <a:pPr marL="1371600" lvl="2" indent="-317500" algn="l" rtl="0">
              <a:spcBef>
                <a:spcPts val="0"/>
              </a:spcBef>
              <a:spcAft>
                <a:spcPts val="0"/>
              </a:spcAft>
              <a:buSzPts val="1400"/>
              <a:buAutoNum type="romanLcPeriod"/>
            </a:pPr>
            <a:r>
              <a:rPr lang="en" b="1"/>
              <a:t>epiclerate – Greek intestate succession law not in practice in Rome</a:t>
            </a:r>
            <a:endParaRPr b="1"/>
          </a:p>
          <a:p>
            <a:pPr marL="1371600" lvl="2" indent="-317500" algn="l" rtl="0">
              <a:spcBef>
                <a:spcPts val="0"/>
              </a:spcBef>
              <a:spcAft>
                <a:spcPts val="0"/>
              </a:spcAft>
              <a:buSzPts val="1400"/>
              <a:buAutoNum type="romanLcPeriod"/>
            </a:pPr>
            <a:r>
              <a:rPr lang="en" b="1"/>
              <a:t>doesn’t appear in Plautine comedy</a:t>
            </a:r>
            <a:endParaRPr b="1"/>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Google Shape;83;p17"/>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Fredershausen’s (1912) Method</a:t>
            </a:r>
            <a:endParaRPr/>
          </a:p>
        </p:txBody>
      </p:sp>
      <p:sp>
        <p:nvSpPr>
          <p:cNvPr id="84" name="Google Shape;84;p17"/>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457200" lvl="0" indent="-342900" algn="l" rtl="0">
              <a:spcBef>
                <a:spcPts val="0"/>
              </a:spcBef>
              <a:spcAft>
                <a:spcPts val="0"/>
              </a:spcAft>
              <a:buSzPts val="1800"/>
              <a:buAutoNum type="alphaUcPeriod"/>
            </a:pPr>
            <a:r>
              <a:rPr lang="en"/>
              <a:t>Elements incompatible with contemporary or later Roman law</a:t>
            </a:r>
            <a:endParaRPr/>
          </a:p>
          <a:p>
            <a:pPr marL="914400" lvl="1" indent="-317500" algn="l" rtl="0">
              <a:spcBef>
                <a:spcPts val="0"/>
              </a:spcBef>
              <a:spcAft>
                <a:spcPts val="0"/>
              </a:spcAft>
              <a:buSzPts val="1400"/>
              <a:buAutoNum type="alphaLcPeriod"/>
            </a:pPr>
            <a:r>
              <a:rPr lang="en"/>
              <a:t>retained from Greek originals</a:t>
            </a:r>
            <a:endParaRPr/>
          </a:p>
          <a:p>
            <a:pPr marL="914400" lvl="1" indent="-317500" algn="l" rtl="0">
              <a:spcBef>
                <a:spcPts val="0"/>
              </a:spcBef>
              <a:spcAft>
                <a:spcPts val="0"/>
              </a:spcAft>
              <a:buSzPts val="1400"/>
              <a:buAutoNum type="alphaLcPeriod"/>
            </a:pPr>
            <a:r>
              <a:rPr lang="en"/>
              <a:t>inheritance law/customs</a:t>
            </a:r>
            <a:endParaRPr/>
          </a:p>
          <a:p>
            <a:pPr marL="1371600" lvl="2" indent="-317500" algn="l" rtl="0">
              <a:spcBef>
                <a:spcPts val="0"/>
              </a:spcBef>
              <a:spcAft>
                <a:spcPts val="0"/>
              </a:spcAft>
              <a:buSzPts val="1400"/>
              <a:buAutoNum type="romanLcPeriod"/>
            </a:pPr>
            <a:r>
              <a:rPr lang="en"/>
              <a:t>epiclerate – Greek intestate succession law not in practice in Rome</a:t>
            </a:r>
            <a:endParaRPr/>
          </a:p>
          <a:p>
            <a:pPr marL="1371600" lvl="2" indent="-317500" algn="l" rtl="0">
              <a:spcBef>
                <a:spcPts val="0"/>
              </a:spcBef>
              <a:spcAft>
                <a:spcPts val="0"/>
              </a:spcAft>
              <a:buSzPts val="1400"/>
              <a:buAutoNum type="romanLcPeriod"/>
            </a:pPr>
            <a:r>
              <a:rPr lang="en"/>
              <a:t>doesn’t appear in Plautine comedy</a:t>
            </a:r>
            <a:endParaRPr/>
          </a:p>
          <a:p>
            <a:pPr marL="457200" lvl="0" indent="-342900" algn="l" rtl="0">
              <a:spcBef>
                <a:spcPts val="0"/>
              </a:spcBef>
              <a:spcAft>
                <a:spcPts val="0"/>
              </a:spcAft>
              <a:buSzPts val="1800"/>
              <a:buAutoNum type="alphaUcPeriod"/>
            </a:pPr>
            <a:r>
              <a:rPr lang="en" b="1"/>
              <a:t>Elements incompatible with Attic law</a:t>
            </a:r>
            <a:endParaRPr b="1"/>
          </a:p>
          <a:p>
            <a:pPr marL="914400" lvl="1" indent="-317500" algn="l" rtl="0">
              <a:spcBef>
                <a:spcPts val="0"/>
              </a:spcBef>
              <a:spcAft>
                <a:spcPts val="0"/>
              </a:spcAft>
              <a:buSzPts val="1400"/>
              <a:buAutoNum type="alphaLcPeriod"/>
            </a:pPr>
            <a:r>
              <a:rPr lang="en" b="1"/>
              <a:t>altered or added by Roman dramatists</a:t>
            </a:r>
            <a:endParaRPr b="1"/>
          </a:p>
          <a:p>
            <a:pPr marL="914400" lvl="1" indent="-317500" algn="l" rtl="0">
              <a:spcBef>
                <a:spcPts val="0"/>
              </a:spcBef>
              <a:spcAft>
                <a:spcPts val="0"/>
              </a:spcAft>
              <a:buSzPts val="1400"/>
              <a:buAutoNum type="alphaLcPeriod"/>
            </a:pPr>
            <a:r>
              <a:rPr lang="en" b="1" i="1"/>
              <a:t>mancipatio</a:t>
            </a:r>
            <a:r>
              <a:rPr lang="en" b="1"/>
              <a:t> - Roman legal act of transferring ownership of certain type of “property” (</a:t>
            </a:r>
            <a:r>
              <a:rPr lang="en" b="1" i="1"/>
              <a:t>res mancipi)</a:t>
            </a:r>
            <a:endParaRPr b="1"/>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p18"/>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Examples:</a:t>
            </a:r>
            <a:endParaRPr/>
          </a:p>
        </p:txBody>
      </p:sp>
      <p:sp>
        <p:nvSpPr>
          <p:cNvPr id="90" name="Google Shape;90;p18"/>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lnSpcReduction="10000"/>
          </a:bodyPr>
          <a:lstStyle/>
          <a:p>
            <a:pPr marL="0" lvl="0" indent="0" algn="l" rtl="0">
              <a:spcBef>
                <a:spcPts val="0"/>
              </a:spcBef>
              <a:spcAft>
                <a:spcPts val="0"/>
              </a:spcAft>
              <a:buNone/>
            </a:pPr>
            <a:r>
              <a:rPr lang="en" dirty="0" err="1"/>
              <a:t>Gripus</a:t>
            </a:r>
            <a:r>
              <a:rPr lang="en" dirty="0"/>
              <a:t>:</a:t>
            </a:r>
            <a:endParaRPr dirty="0"/>
          </a:p>
          <a:p>
            <a:pPr marL="457200" lvl="0" indent="457200" algn="l" rtl="0">
              <a:lnSpc>
                <a:spcPct val="100000"/>
              </a:lnSpc>
              <a:spcBef>
                <a:spcPts val="0"/>
              </a:spcBef>
              <a:spcAft>
                <a:spcPts val="0"/>
              </a:spcAft>
              <a:buNone/>
            </a:pPr>
            <a:r>
              <a:rPr lang="en" i="1" dirty="0" err="1"/>
              <a:t>esne</a:t>
            </a:r>
            <a:r>
              <a:rPr lang="en" i="1" dirty="0"/>
              <a:t> </a:t>
            </a:r>
            <a:r>
              <a:rPr lang="en" i="1" dirty="0" err="1"/>
              <a:t>impudenter</a:t>
            </a:r>
            <a:r>
              <a:rPr lang="en" i="1" dirty="0"/>
              <a:t> </a:t>
            </a:r>
            <a:r>
              <a:rPr lang="en" i="1" dirty="0" err="1"/>
              <a:t>impudens</a:t>
            </a:r>
            <a:r>
              <a:rPr lang="en" i="1" dirty="0"/>
              <a:t>?</a:t>
            </a:r>
            <a:endParaRPr i="1" dirty="0"/>
          </a:p>
          <a:p>
            <a:pPr marL="0" lvl="0" indent="0" algn="l" rtl="0">
              <a:lnSpc>
                <a:spcPct val="100000"/>
              </a:lnSpc>
              <a:spcBef>
                <a:spcPts val="0"/>
              </a:spcBef>
              <a:spcAft>
                <a:spcPts val="0"/>
              </a:spcAft>
              <a:buNone/>
            </a:pPr>
            <a:r>
              <a:rPr lang="en" i="1" dirty="0" err="1"/>
              <a:t>nam</a:t>
            </a:r>
            <a:r>
              <a:rPr lang="en" i="1" dirty="0"/>
              <a:t> </a:t>
            </a:r>
            <a:r>
              <a:rPr lang="en" i="1" dirty="0" err="1"/>
              <a:t>si</a:t>
            </a:r>
            <a:r>
              <a:rPr lang="en" i="1" dirty="0"/>
              <a:t> </a:t>
            </a:r>
            <a:r>
              <a:rPr lang="en" i="1" dirty="0" err="1"/>
              <a:t>istuc</a:t>
            </a:r>
            <a:r>
              <a:rPr lang="en" i="1" dirty="0"/>
              <a:t> ius sit </a:t>
            </a:r>
            <a:r>
              <a:rPr lang="en" i="1" dirty="0" err="1"/>
              <a:t>quod</a:t>
            </a:r>
            <a:r>
              <a:rPr lang="en" i="1" dirty="0"/>
              <a:t> </a:t>
            </a:r>
            <a:r>
              <a:rPr lang="en" i="1" dirty="0" err="1"/>
              <a:t>memoras</a:t>
            </a:r>
            <a:r>
              <a:rPr lang="en" i="1" dirty="0"/>
              <a:t>, </a:t>
            </a:r>
            <a:r>
              <a:rPr lang="en" i="1" dirty="0" err="1"/>
              <a:t>piscatores</a:t>
            </a:r>
            <a:r>
              <a:rPr lang="en" i="1" dirty="0"/>
              <a:t> </a:t>
            </a:r>
            <a:r>
              <a:rPr lang="en" i="1" dirty="0" err="1"/>
              <a:t>perierint</a:t>
            </a:r>
            <a:r>
              <a:rPr lang="en" i="1" dirty="0"/>
              <a:t>.</a:t>
            </a:r>
            <a:endParaRPr i="1" dirty="0"/>
          </a:p>
          <a:p>
            <a:pPr marL="0" lvl="0" indent="0" algn="l" rtl="0">
              <a:lnSpc>
                <a:spcPct val="100000"/>
              </a:lnSpc>
              <a:spcBef>
                <a:spcPts val="0"/>
              </a:spcBef>
              <a:spcAft>
                <a:spcPts val="0"/>
              </a:spcAft>
              <a:buNone/>
            </a:pPr>
            <a:r>
              <a:rPr lang="en" i="1" dirty="0" err="1"/>
              <a:t>quippe</a:t>
            </a:r>
            <a:r>
              <a:rPr lang="en" i="1" dirty="0"/>
              <a:t> </a:t>
            </a:r>
            <a:r>
              <a:rPr lang="en" i="1" dirty="0" err="1"/>
              <a:t>quom</a:t>
            </a:r>
            <a:r>
              <a:rPr lang="en" i="1" dirty="0"/>
              <a:t> </a:t>
            </a:r>
            <a:r>
              <a:rPr lang="en" i="1" dirty="0" err="1"/>
              <a:t>extemplo</a:t>
            </a:r>
            <a:r>
              <a:rPr lang="en" i="1" dirty="0"/>
              <a:t> in macellum </a:t>
            </a:r>
            <a:r>
              <a:rPr lang="en" i="1" dirty="0" err="1"/>
              <a:t>pisces</a:t>
            </a:r>
            <a:r>
              <a:rPr lang="en" i="1" dirty="0"/>
              <a:t> </a:t>
            </a:r>
            <a:r>
              <a:rPr lang="en" i="1" dirty="0" err="1"/>
              <a:t>prolati</a:t>
            </a:r>
            <a:r>
              <a:rPr lang="en" i="1" dirty="0"/>
              <a:t> </a:t>
            </a:r>
            <a:r>
              <a:rPr lang="en" i="1" dirty="0" err="1"/>
              <a:t>sient</a:t>
            </a:r>
            <a:r>
              <a:rPr lang="en" i="1" dirty="0"/>
              <a:t>,</a:t>
            </a:r>
            <a:endParaRPr i="1" dirty="0"/>
          </a:p>
          <a:p>
            <a:pPr marL="0" lvl="0" indent="0" algn="l" rtl="0">
              <a:lnSpc>
                <a:spcPct val="100000"/>
              </a:lnSpc>
              <a:spcBef>
                <a:spcPts val="0"/>
              </a:spcBef>
              <a:spcAft>
                <a:spcPts val="0"/>
              </a:spcAft>
              <a:buNone/>
            </a:pPr>
            <a:r>
              <a:rPr lang="en" i="1" dirty="0"/>
              <a:t>nemo </a:t>
            </a:r>
            <a:r>
              <a:rPr lang="en" i="1" dirty="0" err="1"/>
              <a:t>emat</a:t>
            </a:r>
            <a:r>
              <a:rPr lang="en" i="1" dirty="0"/>
              <a:t>, </a:t>
            </a:r>
            <a:r>
              <a:rPr lang="en" i="1" dirty="0" err="1"/>
              <a:t>suam</a:t>
            </a:r>
            <a:r>
              <a:rPr lang="en" i="1" dirty="0"/>
              <a:t> </a:t>
            </a:r>
            <a:r>
              <a:rPr lang="en" i="1" dirty="0" err="1"/>
              <a:t>quisque</a:t>
            </a:r>
            <a:r>
              <a:rPr lang="en" i="1" dirty="0"/>
              <a:t> partem piscium </a:t>
            </a:r>
            <a:r>
              <a:rPr lang="en" i="1" dirty="0" err="1"/>
              <a:t>poscant</a:t>
            </a:r>
            <a:r>
              <a:rPr lang="en" i="1" dirty="0"/>
              <a:t> </a:t>
            </a:r>
            <a:r>
              <a:rPr lang="en" i="1" dirty="0" err="1"/>
              <a:t>sibi</a:t>
            </a:r>
            <a:r>
              <a:rPr lang="en" i="1" dirty="0"/>
              <a:t>,</a:t>
            </a:r>
            <a:endParaRPr i="1" dirty="0"/>
          </a:p>
          <a:p>
            <a:pPr marL="0" lvl="0" indent="0" algn="l" rtl="0">
              <a:lnSpc>
                <a:spcPct val="100000"/>
              </a:lnSpc>
              <a:spcBef>
                <a:spcPts val="0"/>
              </a:spcBef>
              <a:spcAft>
                <a:spcPts val="0"/>
              </a:spcAft>
              <a:buNone/>
            </a:pPr>
            <a:r>
              <a:rPr lang="en" i="1" dirty="0" err="1"/>
              <a:t>dicant</a:t>
            </a:r>
            <a:r>
              <a:rPr lang="en" i="1" dirty="0"/>
              <a:t> in </a:t>
            </a:r>
            <a:r>
              <a:rPr lang="en" i="1" dirty="0" err="1"/>
              <a:t>mari</a:t>
            </a:r>
            <a:r>
              <a:rPr lang="en" i="1" dirty="0"/>
              <a:t> </a:t>
            </a:r>
            <a:r>
              <a:rPr lang="en" i="1" dirty="0" err="1"/>
              <a:t>communi</a:t>
            </a:r>
            <a:r>
              <a:rPr lang="en" i="1" dirty="0"/>
              <a:t> </a:t>
            </a:r>
            <a:r>
              <a:rPr lang="en" i="1" dirty="0" err="1"/>
              <a:t>captos</a:t>
            </a:r>
            <a:r>
              <a:rPr lang="en" i="1" dirty="0"/>
              <a:t>. </a:t>
            </a:r>
            <a:r>
              <a:rPr lang="en" dirty="0"/>
              <a:t>(</a:t>
            </a:r>
            <a:r>
              <a:rPr lang="en" i="1" dirty="0" err="1"/>
              <a:t>Rudens</a:t>
            </a:r>
            <a:r>
              <a:rPr lang="en" dirty="0"/>
              <a:t> 977-81)</a:t>
            </a:r>
          </a:p>
          <a:p>
            <a:pPr marL="0" lvl="0" indent="457200" algn="l" rtl="0">
              <a:lnSpc>
                <a:spcPct val="100000"/>
              </a:lnSpc>
              <a:spcBef>
                <a:spcPts val="1200"/>
              </a:spcBef>
              <a:spcAft>
                <a:spcPts val="1200"/>
              </a:spcAft>
              <a:buNone/>
            </a:pPr>
            <a:br>
              <a:rPr lang="en-US" dirty="0"/>
            </a:br>
            <a:r>
              <a:rPr lang="en-US" dirty="0"/>
              <a:t>(Aren’t you shamelessly shameless? For if this law is what you say it is, fishermen would be dead. For indeed as soon as fish would be brought into the market, nobody would purchase them, whoever would claim their own part of the fish for themselves, they would say that they had been caught in the communal sea.)</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5" name="Google Shape;95;p19"/>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Fredershausen’s (1912) Method</a:t>
            </a:r>
            <a:endParaRPr/>
          </a:p>
        </p:txBody>
      </p:sp>
      <p:sp>
        <p:nvSpPr>
          <p:cNvPr id="96" name="Google Shape;96;p19"/>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457200" lvl="0" indent="-342900" algn="l" rtl="0">
              <a:spcBef>
                <a:spcPts val="0"/>
              </a:spcBef>
              <a:spcAft>
                <a:spcPts val="0"/>
              </a:spcAft>
              <a:buSzPts val="1800"/>
              <a:buAutoNum type="alphaUcPeriod"/>
            </a:pPr>
            <a:r>
              <a:rPr lang="en"/>
              <a:t>Elements incompatible with contemporary or later Roman law</a:t>
            </a:r>
            <a:endParaRPr/>
          </a:p>
          <a:p>
            <a:pPr marL="914400" lvl="1" indent="-317500" algn="l" rtl="0">
              <a:spcBef>
                <a:spcPts val="0"/>
              </a:spcBef>
              <a:spcAft>
                <a:spcPts val="0"/>
              </a:spcAft>
              <a:buSzPts val="1400"/>
              <a:buAutoNum type="alphaLcPeriod"/>
            </a:pPr>
            <a:r>
              <a:rPr lang="en"/>
              <a:t>retained from Greek originals</a:t>
            </a:r>
            <a:endParaRPr/>
          </a:p>
          <a:p>
            <a:pPr marL="914400" lvl="1" indent="-317500" algn="l" rtl="0">
              <a:spcBef>
                <a:spcPts val="0"/>
              </a:spcBef>
              <a:spcAft>
                <a:spcPts val="0"/>
              </a:spcAft>
              <a:buSzPts val="1400"/>
              <a:buAutoNum type="alphaLcPeriod"/>
            </a:pPr>
            <a:r>
              <a:rPr lang="en"/>
              <a:t>inheritance law/customs</a:t>
            </a:r>
            <a:endParaRPr/>
          </a:p>
          <a:p>
            <a:pPr marL="1371600" lvl="2" indent="-317500" algn="l" rtl="0">
              <a:spcBef>
                <a:spcPts val="0"/>
              </a:spcBef>
              <a:spcAft>
                <a:spcPts val="0"/>
              </a:spcAft>
              <a:buSzPts val="1400"/>
              <a:buAutoNum type="romanLcPeriod"/>
            </a:pPr>
            <a:r>
              <a:rPr lang="en"/>
              <a:t>epiclerate – Greek intestate succession law not in practice in Rome</a:t>
            </a:r>
            <a:endParaRPr/>
          </a:p>
          <a:p>
            <a:pPr marL="1371600" lvl="2" indent="-317500" algn="l" rtl="0">
              <a:spcBef>
                <a:spcPts val="0"/>
              </a:spcBef>
              <a:spcAft>
                <a:spcPts val="0"/>
              </a:spcAft>
              <a:buSzPts val="1400"/>
              <a:buAutoNum type="romanLcPeriod"/>
            </a:pPr>
            <a:r>
              <a:rPr lang="en"/>
              <a:t>doesn’t appear in Plautine comedy</a:t>
            </a:r>
            <a:endParaRPr/>
          </a:p>
          <a:p>
            <a:pPr marL="457200" lvl="0" indent="-342900" algn="l" rtl="0">
              <a:spcBef>
                <a:spcPts val="0"/>
              </a:spcBef>
              <a:spcAft>
                <a:spcPts val="0"/>
              </a:spcAft>
              <a:buSzPts val="1800"/>
              <a:buAutoNum type="alphaUcPeriod"/>
            </a:pPr>
            <a:r>
              <a:rPr lang="en"/>
              <a:t>Elements incompatible with Attic law</a:t>
            </a:r>
            <a:endParaRPr/>
          </a:p>
          <a:p>
            <a:pPr marL="914400" lvl="1" indent="-317500" algn="l" rtl="0">
              <a:spcBef>
                <a:spcPts val="0"/>
              </a:spcBef>
              <a:spcAft>
                <a:spcPts val="0"/>
              </a:spcAft>
              <a:buSzPts val="1400"/>
              <a:buAutoNum type="alphaLcPeriod"/>
            </a:pPr>
            <a:r>
              <a:rPr lang="en"/>
              <a:t>altered or added by Roman dramatists</a:t>
            </a:r>
            <a:endParaRPr/>
          </a:p>
          <a:p>
            <a:pPr marL="914400" lvl="1" indent="-317500" algn="l" rtl="0">
              <a:spcBef>
                <a:spcPts val="0"/>
              </a:spcBef>
              <a:spcAft>
                <a:spcPts val="0"/>
              </a:spcAft>
              <a:buSzPts val="1400"/>
              <a:buAutoNum type="alphaLcPeriod"/>
            </a:pPr>
            <a:r>
              <a:rPr lang="en" i="1"/>
              <a:t>mancipatio</a:t>
            </a:r>
            <a:r>
              <a:rPr lang="en"/>
              <a:t> - Roman legal act of transferring ownership of certain type of “property” (</a:t>
            </a:r>
            <a:r>
              <a:rPr lang="en" i="1"/>
              <a:t>res mancipi)</a:t>
            </a:r>
            <a:endParaRPr/>
          </a:p>
          <a:p>
            <a:pPr marL="457200" lvl="0" indent="-342900" algn="l" rtl="0">
              <a:spcBef>
                <a:spcPts val="0"/>
              </a:spcBef>
              <a:spcAft>
                <a:spcPts val="0"/>
              </a:spcAft>
              <a:buSzPts val="1800"/>
              <a:buAutoNum type="alphaUcPeriod"/>
            </a:pPr>
            <a:r>
              <a:rPr lang="en" b="1"/>
              <a:t>Elements equally consistent with both Greek and Roman law</a:t>
            </a:r>
            <a:endParaRPr b="1"/>
          </a:p>
          <a:p>
            <a:pPr marL="914400" lvl="1" indent="-317500" algn="l" rtl="0">
              <a:spcBef>
                <a:spcPts val="0"/>
              </a:spcBef>
              <a:spcAft>
                <a:spcPts val="0"/>
              </a:spcAft>
              <a:buSzPts val="1400"/>
              <a:buAutoNum type="alphaLcPeriod"/>
            </a:pPr>
            <a:r>
              <a:rPr lang="en" b="1"/>
              <a:t>origins can’t be determined;</a:t>
            </a:r>
            <a:endParaRPr b="1"/>
          </a:p>
          <a:p>
            <a:pPr marL="914400" lvl="1" indent="-317500" algn="l" rtl="0">
              <a:spcBef>
                <a:spcPts val="0"/>
              </a:spcBef>
              <a:spcAft>
                <a:spcPts val="0"/>
              </a:spcAft>
              <a:buSzPts val="1400"/>
              <a:buAutoNum type="alphaLcPeriod"/>
            </a:pPr>
            <a:r>
              <a:rPr lang="en" b="1"/>
              <a:t>agreements and disagreements regarding the sale of Phoenicium between Ballio, Pseudolus, Calidorus, and the soldier</a:t>
            </a:r>
            <a:endParaRPr b="1"/>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1" name="Google Shape;101;p20"/>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i="1" dirty="0"/>
              <a:t>Pseudolus</a:t>
            </a:r>
            <a:endParaRPr i="1" dirty="0"/>
          </a:p>
        </p:txBody>
      </p:sp>
      <p:sp>
        <p:nvSpPr>
          <p:cNvPr id="102" name="Google Shape;102;p20"/>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dirty="0"/>
              <a:t>PS. </a:t>
            </a:r>
            <a:r>
              <a:rPr lang="en" i="1" dirty="0"/>
              <a:t>leno me </a:t>
            </a:r>
            <a:r>
              <a:rPr lang="en" i="1" dirty="0" err="1"/>
              <a:t>peregre</a:t>
            </a:r>
            <a:r>
              <a:rPr lang="en" i="1" dirty="0"/>
              <a:t> </a:t>
            </a:r>
            <a:r>
              <a:rPr lang="en" i="1" dirty="0" err="1"/>
              <a:t>militi</a:t>
            </a:r>
            <a:r>
              <a:rPr lang="en" i="1" dirty="0"/>
              <a:t> Macedonio</a:t>
            </a:r>
            <a:endParaRPr i="1" dirty="0"/>
          </a:p>
          <a:p>
            <a:pPr marL="0" lvl="0" indent="0" algn="l" rtl="0">
              <a:spcBef>
                <a:spcPts val="0"/>
              </a:spcBef>
              <a:spcAft>
                <a:spcPts val="0"/>
              </a:spcAft>
              <a:buNone/>
            </a:pPr>
            <a:r>
              <a:rPr lang="en" i="1" dirty="0"/>
              <a:t>minis </a:t>
            </a:r>
            <a:r>
              <a:rPr lang="en" i="1" dirty="0" err="1"/>
              <a:t>uiginti</a:t>
            </a:r>
            <a:r>
              <a:rPr lang="en" i="1" dirty="0"/>
              <a:t> </a:t>
            </a:r>
            <a:r>
              <a:rPr lang="en" i="1" dirty="0" err="1"/>
              <a:t>uendidit</a:t>
            </a:r>
            <a:r>
              <a:rPr lang="en" i="1" dirty="0"/>
              <a:t>, </a:t>
            </a:r>
            <a:r>
              <a:rPr lang="en" i="1" dirty="0" err="1"/>
              <a:t>uoluptas</a:t>
            </a:r>
            <a:r>
              <a:rPr lang="en" i="1" dirty="0"/>
              <a:t> </a:t>
            </a:r>
            <a:r>
              <a:rPr lang="en" i="1" dirty="0" err="1"/>
              <a:t>mea</a:t>
            </a:r>
            <a:r>
              <a:rPr lang="en" i="1" dirty="0"/>
              <a:t>.</a:t>
            </a:r>
            <a:endParaRPr i="1" dirty="0"/>
          </a:p>
          <a:p>
            <a:pPr marL="0" lvl="0" indent="0" algn="l" rtl="0">
              <a:spcBef>
                <a:spcPts val="0"/>
              </a:spcBef>
              <a:spcAft>
                <a:spcPts val="0"/>
              </a:spcAft>
              <a:buNone/>
            </a:pPr>
            <a:r>
              <a:rPr lang="en" i="1" dirty="0"/>
              <a:t>et prius </a:t>
            </a:r>
            <a:r>
              <a:rPr lang="en" i="1" dirty="0" err="1"/>
              <a:t>quam</a:t>
            </a:r>
            <a:r>
              <a:rPr lang="en" i="1" dirty="0"/>
              <a:t> </a:t>
            </a:r>
            <a:r>
              <a:rPr lang="en" i="1" dirty="0" err="1"/>
              <a:t>hinc</a:t>
            </a:r>
            <a:r>
              <a:rPr lang="en" i="1" dirty="0"/>
              <a:t> </a:t>
            </a:r>
            <a:r>
              <a:rPr lang="en" i="1" dirty="0" err="1"/>
              <a:t>abiit</a:t>
            </a:r>
            <a:r>
              <a:rPr lang="en" i="1" dirty="0"/>
              <a:t>, </a:t>
            </a:r>
            <a:r>
              <a:rPr lang="en" i="1" dirty="0" err="1"/>
              <a:t>quindecim</a:t>
            </a:r>
            <a:r>
              <a:rPr lang="en" i="1" dirty="0"/>
              <a:t> miles minas</a:t>
            </a:r>
            <a:endParaRPr i="1" dirty="0"/>
          </a:p>
          <a:p>
            <a:pPr marL="0" lvl="0" indent="0" algn="l" rtl="0">
              <a:spcBef>
                <a:spcPts val="0"/>
              </a:spcBef>
              <a:spcAft>
                <a:spcPts val="0"/>
              </a:spcAft>
              <a:buNone/>
            </a:pPr>
            <a:r>
              <a:rPr lang="en" i="1" dirty="0" err="1"/>
              <a:t>dederat</a:t>
            </a:r>
            <a:r>
              <a:rPr lang="en" i="1" dirty="0"/>
              <a:t>. </a:t>
            </a:r>
            <a:r>
              <a:rPr lang="en" i="1" dirty="0" err="1"/>
              <a:t>nunc</a:t>
            </a:r>
            <a:r>
              <a:rPr lang="en" i="1" dirty="0"/>
              <a:t> </a:t>
            </a:r>
            <a:r>
              <a:rPr lang="en" i="1" dirty="0" err="1"/>
              <a:t>unae</a:t>
            </a:r>
            <a:r>
              <a:rPr lang="en" i="1" dirty="0"/>
              <a:t> </a:t>
            </a:r>
            <a:r>
              <a:rPr lang="en" i="1" dirty="0" err="1"/>
              <a:t>quinque</a:t>
            </a:r>
            <a:r>
              <a:rPr lang="en" i="1" dirty="0"/>
              <a:t> </a:t>
            </a:r>
            <a:r>
              <a:rPr lang="en" i="1" dirty="0" err="1"/>
              <a:t>remorantur</a:t>
            </a:r>
            <a:r>
              <a:rPr lang="en" i="1" dirty="0"/>
              <a:t> </a:t>
            </a:r>
            <a:r>
              <a:rPr lang="en" i="1" dirty="0" err="1"/>
              <a:t>minae</a:t>
            </a:r>
            <a:r>
              <a:rPr lang="en" i="1" dirty="0"/>
              <a:t>. </a:t>
            </a:r>
            <a:r>
              <a:rPr lang="en" dirty="0"/>
              <a:t>(</a:t>
            </a:r>
            <a:r>
              <a:rPr lang="en" i="1" dirty="0"/>
              <a:t>Pseudolus</a:t>
            </a:r>
            <a:r>
              <a:rPr lang="en" dirty="0"/>
              <a:t> 51-4)</a:t>
            </a:r>
            <a:endParaRPr dirty="0"/>
          </a:p>
          <a:p>
            <a:pPr marL="0" lvl="0" indent="0" algn="l" rtl="0">
              <a:spcBef>
                <a:spcPts val="0"/>
              </a:spcBef>
              <a:spcAft>
                <a:spcPts val="0"/>
              </a:spcAft>
              <a:buNone/>
            </a:pPr>
            <a:endParaRPr dirty="0"/>
          </a:p>
          <a:p>
            <a:pPr marL="0" lvl="0" indent="0" algn="l" rtl="0">
              <a:spcBef>
                <a:spcPts val="0"/>
              </a:spcBef>
              <a:spcAft>
                <a:spcPts val="0"/>
              </a:spcAft>
              <a:buNone/>
            </a:pPr>
            <a:r>
              <a:rPr lang="en" dirty="0"/>
              <a:t>PS. 			</a:t>
            </a:r>
            <a:r>
              <a:rPr lang="en" i="1" dirty="0"/>
              <a:t>non unum diem [modo],</a:t>
            </a:r>
            <a:endParaRPr i="1" dirty="0"/>
          </a:p>
          <a:p>
            <a:pPr marL="0" lvl="0" indent="0" algn="l" rtl="0">
              <a:spcBef>
                <a:spcPts val="0"/>
              </a:spcBef>
              <a:spcAft>
                <a:spcPts val="0"/>
              </a:spcAft>
              <a:buNone/>
            </a:pPr>
            <a:r>
              <a:rPr lang="en" i="1" dirty="0" err="1"/>
              <a:t>uerum</a:t>
            </a:r>
            <a:r>
              <a:rPr lang="en" i="1" dirty="0"/>
              <a:t> </a:t>
            </a:r>
            <a:r>
              <a:rPr lang="en" i="1" dirty="0" err="1"/>
              <a:t>hercle</a:t>
            </a:r>
            <a:r>
              <a:rPr lang="en" i="1" dirty="0"/>
              <a:t> in </a:t>
            </a:r>
            <a:r>
              <a:rPr lang="en" i="1" dirty="0" err="1"/>
              <a:t>omnis</a:t>
            </a:r>
            <a:r>
              <a:rPr lang="en" i="1" dirty="0"/>
              <a:t>, quantum </a:t>
            </a:r>
            <a:r>
              <a:rPr lang="en" i="1" dirty="0" err="1"/>
              <a:t>est</a:t>
            </a:r>
            <a:r>
              <a:rPr lang="en" i="1" dirty="0"/>
              <a:t>; sed </a:t>
            </a:r>
            <a:r>
              <a:rPr lang="en" i="1" dirty="0" err="1"/>
              <a:t>si</a:t>
            </a:r>
            <a:r>
              <a:rPr lang="en" i="1" dirty="0"/>
              <a:t> </a:t>
            </a:r>
            <a:r>
              <a:rPr lang="en" i="1" dirty="0" err="1"/>
              <a:t>effecero</a:t>
            </a:r>
            <a:r>
              <a:rPr lang="en" i="1" dirty="0"/>
              <a:t>, </a:t>
            </a:r>
            <a:br>
              <a:rPr lang="en" i="1" dirty="0"/>
            </a:br>
            <a:r>
              <a:rPr lang="en" i="1" dirty="0" err="1"/>
              <a:t>dabin</a:t>
            </a:r>
            <a:r>
              <a:rPr lang="en" i="1" dirty="0"/>
              <a:t> mi argentum, </a:t>
            </a:r>
            <a:r>
              <a:rPr lang="en" i="1" dirty="0" err="1"/>
              <a:t>quod</a:t>
            </a:r>
            <a:r>
              <a:rPr lang="en" i="1" dirty="0"/>
              <a:t> dem </a:t>
            </a:r>
            <a:r>
              <a:rPr lang="en" i="1" dirty="0" err="1"/>
              <a:t>lenoni</a:t>
            </a:r>
            <a:r>
              <a:rPr lang="en" i="1" dirty="0"/>
              <a:t>, </a:t>
            </a:r>
            <a:r>
              <a:rPr lang="en" i="1" dirty="0" err="1"/>
              <a:t>ilico</a:t>
            </a:r>
            <a:endParaRPr i="1" dirty="0"/>
          </a:p>
          <a:p>
            <a:pPr marL="0" lvl="0" indent="0" algn="l" rtl="0">
              <a:spcBef>
                <a:spcPts val="0"/>
              </a:spcBef>
              <a:spcAft>
                <a:spcPts val="0"/>
              </a:spcAft>
              <a:buNone/>
            </a:pPr>
            <a:r>
              <a:rPr lang="en" i="1" dirty="0" err="1"/>
              <a:t>tua</a:t>
            </a:r>
            <a:r>
              <a:rPr lang="en" i="1" dirty="0"/>
              <a:t> </a:t>
            </a:r>
            <a:r>
              <a:rPr lang="en" i="1" dirty="0" err="1"/>
              <a:t>uoluntate</a:t>
            </a:r>
            <a:r>
              <a:rPr lang="en" i="1" dirty="0"/>
              <a:t>? CA. ius bonum </a:t>
            </a:r>
            <a:r>
              <a:rPr lang="en" i="1" dirty="0" err="1"/>
              <a:t>orat</a:t>
            </a:r>
            <a:r>
              <a:rPr lang="en" i="1" dirty="0"/>
              <a:t> Pseudolus;</a:t>
            </a:r>
            <a:endParaRPr i="1" dirty="0"/>
          </a:p>
          <a:p>
            <a:pPr marL="0" lvl="0" indent="0" algn="l" rtl="0">
              <a:spcBef>
                <a:spcPts val="0"/>
              </a:spcBef>
              <a:spcAft>
                <a:spcPts val="0"/>
              </a:spcAft>
              <a:buNone/>
            </a:pPr>
            <a:r>
              <a:rPr lang="en" i="1" dirty="0"/>
              <a:t>‘</a:t>
            </a:r>
            <a:r>
              <a:rPr lang="en" i="1" dirty="0" err="1"/>
              <a:t>dabo</a:t>
            </a:r>
            <a:r>
              <a:rPr lang="en" i="1" dirty="0"/>
              <a:t>’ </a:t>
            </a:r>
            <a:r>
              <a:rPr lang="en" i="1" dirty="0" err="1"/>
              <a:t>inque</a:t>
            </a:r>
            <a:r>
              <a:rPr lang="en" dirty="0"/>
              <a:t>. (</a:t>
            </a:r>
            <a:r>
              <a:rPr lang="en" i="1" dirty="0"/>
              <a:t>Pseudolus </a:t>
            </a:r>
            <a:r>
              <a:rPr lang="en" dirty="0"/>
              <a:t>534-8)</a:t>
            </a:r>
            <a:endParaRPr dirty="0"/>
          </a:p>
          <a:p>
            <a:pPr marL="0" lvl="0" indent="0" algn="l" rtl="0">
              <a:spcBef>
                <a:spcPts val="0"/>
              </a:spcBef>
              <a:spcAft>
                <a:spcPts val="0"/>
              </a:spcAft>
              <a:buNone/>
            </a:pPr>
            <a:endParaRP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sp>
        <p:nvSpPr>
          <p:cNvPr id="107" name="Google Shape;107;p21"/>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Bibliography</a:t>
            </a:r>
            <a:endParaRPr/>
          </a:p>
        </p:txBody>
      </p:sp>
      <p:sp>
        <p:nvSpPr>
          <p:cNvPr id="108" name="Google Shape;108;p21"/>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fontScale="77500" lnSpcReduction="20000"/>
          </a:bodyPr>
          <a:lstStyle/>
          <a:p>
            <a:pPr marL="457200" lvl="0" indent="-457200" algn="l" rtl="0">
              <a:spcBef>
                <a:spcPts val="0"/>
              </a:spcBef>
              <a:spcAft>
                <a:spcPts val="0"/>
              </a:spcAft>
              <a:buNone/>
            </a:pPr>
            <a:r>
              <a:rPr lang="en" dirty="0" err="1"/>
              <a:t>Bartholomä</a:t>
            </a:r>
            <a:r>
              <a:rPr lang="en" dirty="0"/>
              <a:t>, A. 2019. “Legal Laughter.” In </a:t>
            </a:r>
            <a:r>
              <a:rPr lang="en" i="1" dirty="0"/>
              <a:t>The Cambridge Companion to Roman Comedy</a:t>
            </a:r>
            <a:r>
              <a:rPr lang="en" dirty="0"/>
              <a:t>, ed. M. Dinter, 229-40. Cambridge: Cambridge University Press.</a:t>
            </a:r>
            <a:endParaRPr dirty="0"/>
          </a:p>
          <a:p>
            <a:pPr marL="457200" lvl="0" indent="-457200" algn="l" rtl="0">
              <a:spcBef>
                <a:spcPts val="1200"/>
              </a:spcBef>
              <a:spcAft>
                <a:spcPts val="0"/>
              </a:spcAft>
              <a:buNone/>
            </a:pPr>
            <a:r>
              <a:rPr lang="en" dirty="0" err="1"/>
              <a:t>Fredershausen</a:t>
            </a:r>
            <a:r>
              <a:rPr lang="en" dirty="0"/>
              <a:t>, O. 1912. “</a:t>
            </a:r>
            <a:r>
              <a:rPr lang="en" dirty="0" err="1"/>
              <a:t>Weitere</a:t>
            </a:r>
            <a:r>
              <a:rPr lang="en" dirty="0"/>
              <a:t> </a:t>
            </a:r>
            <a:r>
              <a:rPr lang="en" dirty="0" err="1"/>
              <a:t>Studien</a:t>
            </a:r>
            <a:r>
              <a:rPr lang="en" dirty="0"/>
              <a:t> </a:t>
            </a:r>
            <a:r>
              <a:rPr lang="en" dirty="0" err="1"/>
              <a:t>über</a:t>
            </a:r>
            <a:r>
              <a:rPr lang="en" dirty="0"/>
              <a:t> das Recht </a:t>
            </a:r>
            <a:r>
              <a:rPr lang="en" dirty="0" err="1"/>
              <a:t>bei</a:t>
            </a:r>
            <a:r>
              <a:rPr lang="en" dirty="0"/>
              <a:t> Plautus und </a:t>
            </a:r>
            <a:r>
              <a:rPr lang="en" dirty="0" err="1"/>
              <a:t>Terenz</a:t>
            </a:r>
            <a:r>
              <a:rPr lang="en" dirty="0"/>
              <a:t>.” </a:t>
            </a:r>
            <a:r>
              <a:rPr lang="en" i="1" dirty="0"/>
              <a:t>Hermes </a:t>
            </a:r>
            <a:r>
              <a:rPr lang="en" dirty="0"/>
              <a:t>47: 199-249. </a:t>
            </a:r>
            <a:endParaRPr dirty="0"/>
          </a:p>
          <a:p>
            <a:pPr marL="457200" lvl="0" indent="-457200" algn="l" rtl="0">
              <a:spcBef>
                <a:spcPts val="1200"/>
              </a:spcBef>
              <a:spcAft>
                <a:spcPts val="0"/>
              </a:spcAft>
              <a:buNone/>
            </a:pPr>
            <a:r>
              <a:rPr lang="en" dirty="0"/>
              <a:t>Gaertner, J.F. 2014. “Law and Roman Comedy.” In </a:t>
            </a:r>
            <a:r>
              <a:rPr lang="en" i="1" dirty="0"/>
              <a:t>The Oxford Handbook of Greek and Roman Comedy</a:t>
            </a:r>
            <a:r>
              <a:rPr lang="en" dirty="0"/>
              <a:t>, eds. M. Fontaine and A. C. </a:t>
            </a:r>
            <a:r>
              <a:rPr lang="en" dirty="0" err="1"/>
              <a:t>Scafuro</a:t>
            </a:r>
            <a:r>
              <a:rPr lang="en" dirty="0"/>
              <a:t>, 615-33. Oxford: Oxford University Press..</a:t>
            </a:r>
            <a:endParaRPr dirty="0"/>
          </a:p>
          <a:p>
            <a:pPr marL="457200" lvl="0" indent="-457200" algn="l" rtl="0">
              <a:spcBef>
                <a:spcPts val="1200"/>
              </a:spcBef>
              <a:spcAft>
                <a:spcPts val="0"/>
              </a:spcAft>
              <a:buNone/>
            </a:pPr>
            <a:r>
              <a:rPr lang="en" dirty="0" err="1"/>
              <a:t>Rüfner</a:t>
            </a:r>
            <a:r>
              <a:rPr lang="en" dirty="0"/>
              <a:t>, T. 2015. “Intestate Succession in Roman Law.” In </a:t>
            </a:r>
            <a:r>
              <a:rPr lang="en" i="1" dirty="0"/>
              <a:t>Comparative Succession Law: Volume II: Intestate Succession, </a:t>
            </a:r>
            <a:r>
              <a:rPr lang="en" dirty="0"/>
              <a:t>eds. K. Reid, M. de Waal and R. Zimmermann, 1-32. Oxford: Oxford University Press.</a:t>
            </a:r>
            <a:endParaRPr dirty="0"/>
          </a:p>
          <a:p>
            <a:pPr marL="457200" lvl="0" indent="-457200" algn="l" rtl="0">
              <a:spcBef>
                <a:spcPts val="1200"/>
              </a:spcBef>
              <a:spcAft>
                <a:spcPts val="0"/>
              </a:spcAft>
              <a:buNone/>
            </a:pPr>
            <a:r>
              <a:rPr lang="en" dirty="0"/>
              <a:t>Watson, A. 1967. </a:t>
            </a:r>
            <a:r>
              <a:rPr lang="en" i="1" dirty="0"/>
              <a:t>The Law of Persons in the Later Roman Republic</a:t>
            </a:r>
            <a:r>
              <a:rPr lang="en" dirty="0"/>
              <a:t>. Oxford: Oxford University Press.</a:t>
            </a:r>
            <a:endParaRPr dirty="0"/>
          </a:p>
          <a:p>
            <a:pPr marL="457200" lvl="0" indent="-457200" algn="l" rtl="0">
              <a:spcBef>
                <a:spcPts val="1200"/>
              </a:spcBef>
              <a:spcAft>
                <a:spcPts val="0"/>
              </a:spcAft>
              <a:buNone/>
            </a:pPr>
            <a:r>
              <a:rPr lang="en" dirty="0"/>
              <a:t>Watson, A. 1968. </a:t>
            </a:r>
            <a:r>
              <a:rPr lang="en" i="1" dirty="0"/>
              <a:t>The Law of Property in the Later Roman Republic</a:t>
            </a:r>
            <a:r>
              <a:rPr lang="en" dirty="0"/>
              <a:t>. Oxford: Oxford University Press.</a:t>
            </a:r>
            <a:endParaRPr dirty="0"/>
          </a:p>
          <a:p>
            <a:pPr marL="457200" lvl="0" indent="-457200" algn="l" rtl="0">
              <a:spcBef>
                <a:spcPts val="1200"/>
              </a:spcBef>
              <a:spcAft>
                <a:spcPts val="1200"/>
              </a:spcAft>
              <a:buNone/>
            </a:pPr>
            <a:r>
              <a:rPr lang="en" dirty="0"/>
              <a:t>Williams, G. 1956. “Some Problems in </a:t>
            </a:r>
            <a:r>
              <a:rPr lang="en"/>
              <a:t>the Construction </a:t>
            </a:r>
            <a:r>
              <a:rPr lang="en" dirty="0"/>
              <a:t>of Plautus’ </a:t>
            </a:r>
            <a:r>
              <a:rPr lang="en" i="1" dirty="0"/>
              <a:t>Pseudolus</a:t>
            </a:r>
            <a:r>
              <a:rPr lang="en" dirty="0"/>
              <a:t>.” </a:t>
            </a:r>
            <a:r>
              <a:rPr lang="en" i="1" dirty="0"/>
              <a:t>Hermes</a:t>
            </a:r>
            <a:r>
              <a:rPr lang="en" dirty="0"/>
              <a:t> 84: 424-55. </a:t>
            </a:r>
            <a:endParaRPr dirty="0"/>
          </a:p>
        </p:txBody>
      </p:sp>
    </p:spTree>
  </p:cSld>
  <p:clrMapOvr>
    <a:masterClrMapping/>
  </p:clrMapOvr>
</p:sld>
</file>

<file path=ppt/theme/theme1.xml><?xml version="1.0" encoding="utf-8"?>
<a:theme xmlns:a="http://schemas.openxmlformats.org/drawingml/2006/main" name="Slate">
  <a:themeElements>
    <a:clrScheme name="Slate">
      <a:dk1>
        <a:srgbClr val="FFFFFF"/>
      </a:dk1>
      <a:lt1>
        <a:srgbClr val="37474F"/>
      </a:lt1>
      <a:dk2>
        <a:srgbClr val="9E9E9E"/>
      </a:dk2>
      <a:lt2>
        <a:srgbClr val="E0E0E0"/>
      </a:lt2>
      <a:accent1>
        <a:srgbClr val="616161"/>
      </a:accent1>
      <a:accent2>
        <a:srgbClr val="78909C"/>
      </a:accent2>
      <a:accent3>
        <a:srgbClr val="CACACA"/>
      </a:accent3>
      <a:accent4>
        <a:srgbClr val="64FFDA"/>
      </a:accent4>
      <a:accent5>
        <a:srgbClr val="FFD966"/>
      </a:accent5>
      <a:accent6>
        <a:srgbClr val="F5F5F5"/>
      </a:accent6>
      <a:hlink>
        <a:srgbClr val="FFD966"/>
      </a:hlink>
      <a:folHlink>
        <a:srgbClr val="FFD966"/>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798</Words>
  <Application>Microsoft Macintosh PowerPoint</Application>
  <PresentationFormat>On-screen Show (16:9)</PresentationFormat>
  <Paragraphs>73</Paragraphs>
  <Slides>9</Slides>
  <Notes>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Average</vt:lpstr>
      <vt:lpstr>Oswald</vt:lpstr>
      <vt:lpstr>Arial</vt:lpstr>
      <vt:lpstr>Slate</vt:lpstr>
      <vt:lpstr>Law in Plautus</vt:lpstr>
      <vt:lpstr>Why include law in Plautus’ Comedies?</vt:lpstr>
      <vt:lpstr>What does looking at legal processes in Roman Comedy tell us?</vt:lpstr>
      <vt:lpstr>Fredershausen’s (1912) Method</vt:lpstr>
      <vt:lpstr>Fredershausen’s (1912) Method</vt:lpstr>
      <vt:lpstr>Examples:</vt:lpstr>
      <vt:lpstr>Fredershausen’s (1912) Method</vt:lpstr>
      <vt:lpstr>Pseudolus</vt:lpstr>
      <vt:lpstr>Bibliography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Christenson, David M - (christed)</cp:lastModifiedBy>
  <cp:revision>19</cp:revision>
  <dcterms:modified xsi:type="dcterms:W3CDTF">2024-10-22T20:24:59Z</dcterms:modified>
</cp:coreProperties>
</file>