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7" r:id="rId6"/>
    <p:sldId id="302" r:id="rId7"/>
    <p:sldId id="300" r:id="rId8"/>
    <p:sldId id="301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53326-296F-4F5E-9DDE-5B20A67D5149}" v="1" dt="2023-11-10T21:46:42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19" autoAdjust="0"/>
  </p:normalViewPr>
  <p:slideViewPr>
    <p:cSldViewPr snapToGrid="0">
      <p:cViewPr varScale="1">
        <p:scale>
          <a:sx n="119" d="100"/>
          <a:sy n="119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chemeClr val="tx1"/>
                </a:solidFill>
              </a:rPr>
              <a:t>Stoicism and Lucan’s </a:t>
            </a:r>
            <a:r>
              <a:rPr lang="en-US" sz="4400" dirty="0">
                <a:solidFill>
                  <a:schemeClr val="tx1"/>
                </a:solidFill>
              </a:rPr>
              <a:t>Death of Pompey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Timothy Anthony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D7DB59-C476-563E-8E0C-B910B4CA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Lucan and </a:t>
            </a:r>
            <a:r>
              <a:rPr lang="en-US" i="1" dirty="0"/>
              <a:t>apostrophe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37F9D4-17E5-898E-1F99-60F4A229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26372"/>
            <a:ext cx="10058400" cy="38496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Extreme emotions in Lucan seem to go against Stoic ideas of </a:t>
            </a:r>
            <a:r>
              <a:rPr lang="en-US" i="1" dirty="0"/>
              <a:t>apatheia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Lucan uses </a:t>
            </a:r>
            <a:r>
              <a:rPr lang="en-US" i="1" dirty="0"/>
              <a:t>apostrophe</a:t>
            </a:r>
            <a:r>
              <a:rPr lang="en-US" dirty="0"/>
              <a:t> to guide the reader to measure their emotional response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Frequent </a:t>
            </a:r>
            <a:r>
              <a:rPr lang="en-US" i="1" dirty="0"/>
              <a:t>apostrophes </a:t>
            </a:r>
            <a:r>
              <a:rPr lang="en-US" dirty="0"/>
              <a:t>detract from appearance of reality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Reminder that Lucan’s work is “just a fiction”; readers should not be emotionally overwhelmed by events (</a:t>
            </a:r>
            <a:r>
              <a:rPr lang="en-US" dirty="0">
                <a:solidFill>
                  <a:srgbClr val="3A3A3A"/>
                </a:solidFill>
              </a:rPr>
              <a:t>Behr, 7)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Allows Lucan to insert moral commentary directly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De Bello </a:t>
            </a:r>
            <a:r>
              <a:rPr lang="en-US" i="1" dirty="0" err="1"/>
              <a:t>Civili</a:t>
            </a:r>
            <a:r>
              <a:rPr lang="en-US" i="1" dirty="0"/>
              <a:t> </a:t>
            </a:r>
            <a:r>
              <a:rPr lang="en-US" dirty="0"/>
              <a:t>can be read as a tragedy of the better man losing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Lucan paints Pompey as a tragic hero to be pitied and admired, inspiring through his courage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6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BAF1-262C-5CA4-3C35-1CB102D5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 to Death: </a:t>
            </a:r>
            <a:r>
              <a:rPr lang="en-US" dirty="0" err="1"/>
              <a:t>Pharsalia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2BCD-9C71-01B8-E664-6858E511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2573"/>
            <a:ext cx="10058400" cy="38496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Pompey fled the battle, not the expected behavior for a defeated general (Leigh, 117-19)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Expectation was to join the fight, risking death and perhaps snatching a victory from defeat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err="1"/>
              <a:t>topos</a:t>
            </a:r>
            <a:r>
              <a:rPr lang="en-US" i="1" dirty="0"/>
              <a:t> </a:t>
            </a:r>
            <a:r>
              <a:rPr lang="en-US" dirty="0"/>
              <a:t>that Pompey should have died before this time in Naples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Since he survived illness, Pompey outlived his dignity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vita </a:t>
            </a:r>
            <a:r>
              <a:rPr lang="en-US" i="1" dirty="0" err="1"/>
              <a:t>superstes</a:t>
            </a:r>
            <a:r>
              <a:rPr lang="en-US" i="1" dirty="0"/>
              <a:t> </a:t>
            </a:r>
            <a:r>
              <a:rPr lang="en-US" i="1" dirty="0" err="1"/>
              <a:t>imperio</a:t>
            </a:r>
            <a:r>
              <a:rPr lang="en-US" i="1" dirty="0"/>
              <a:t> </a:t>
            </a:r>
            <a:r>
              <a:rPr lang="en-US" dirty="0"/>
              <a:t>(“life that survives power,” 8.28-9)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Pompey was fated to die; by fleeing, Pompey rejects this fate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7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00CF-BC27-7360-E1B0-D06A5A05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Pompey’s Mind at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26358-5D40-D620-DCC9-C412F14E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3527"/>
            <a:ext cx="10058400" cy="42402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After his defeat at </a:t>
            </a:r>
            <a:r>
              <a:rPr lang="en-US" dirty="0" err="1"/>
              <a:t>Pharsalia</a:t>
            </a:r>
            <a:r>
              <a:rPr lang="en-US" dirty="0"/>
              <a:t>, Pompey displays a more philosophical outlook but does not become a complete Stoic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Willing to conform more to fate as he sees death coming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s</a:t>
            </a:r>
            <a:r>
              <a:rPr lang="en-US"/>
              <a:t>ed </a:t>
            </a:r>
            <a:r>
              <a:rPr lang="en-US" dirty="0" err="1"/>
              <a:t>cedit</a:t>
            </a:r>
            <a:r>
              <a:rPr lang="en-US" dirty="0"/>
              <a:t> </a:t>
            </a:r>
            <a:r>
              <a:rPr lang="en-US" dirty="0" err="1"/>
              <a:t>fatis</a:t>
            </a:r>
            <a:r>
              <a:rPr lang="en-US" dirty="0"/>
              <a:t> </a:t>
            </a:r>
            <a:r>
              <a:rPr lang="en-US" dirty="0" err="1"/>
              <a:t>classemque</a:t>
            </a:r>
            <a:r>
              <a:rPr lang="en-US" dirty="0"/>
              <a:t> </a:t>
            </a:r>
            <a:r>
              <a:rPr lang="en-US" dirty="0" err="1"/>
              <a:t>relinquere</a:t>
            </a:r>
            <a:r>
              <a:rPr lang="en-US" dirty="0"/>
              <a:t> </a:t>
            </a:r>
            <a:r>
              <a:rPr lang="en-US" dirty="0" err="1"/>
              <a:t>iussus</a:t>
            </a:r>
            <a:r>
              <a:rPr lang="en-US" dirty="0"/>
              <a:t>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obsequitur</a:t>
            </a:r>
            <a:r>
              <a:rPr lang="en-US" dirty="0"/>
              <a:t>, </a:t>
            </a:r>
            <a:r>
              <a:rPr lang="en-US" dirty="0" err="1"/>
              <a:t>letumque</a:t>
            </a:r>
            <a:r>
              <a:rPr lang="en-US" dirty="0"/>
              <a:t> </a:t>
            </a:r>
            <a:r>
              <a:rPr lang="en-US" dirty="0" err="1"/>
              <a:t>iuvat</a:t>
            </a:r>
            <a:r>
              <a:rPr lang="en-US" dirty="0"/>
              <a:t> </a:t>
            </a:r>
            <a:r>
              <a:rPr lang="en-US" dirty="0" err="1"/>
              <a:t>praeferre</a:t>
            </a:r>
            <a:r>
              <a:rPr lang="en-US" dirty="0"/>
              <a:t> </a:t>
            </a:r>
            <a:r>
              <a:rPr lang="en-US" dirty="0" err="1"/>
              <a:t>timori</a:t>
            </a:r>
            <a:r>
              <a:rPr lang="en-US" dirty="0"/>
              <a:t>.”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(“But he yields to fate and, having been ordered to leave behind his ships, obeys, and it pleases him to prefer death to fear,” 8.575-6)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Lucan enters Pompey’s mind to show what he is thinking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He thinks about his reputation, but for the sake of others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consule</a:t>
            </a:r>
            <a:r>
              <a:rPr lang="en-US" dirty="0"/>
              <a:t> </a:t>
            </a:r>
            <a:r>
              <a:rPr lang="en-US" dirty="0" err="1"/>
              <a:t>famae</a:t>
            </a:r>
            <a:r>
              <a:rPr lang="en-US" dirty="0"/>
              <a:t>.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fata </a:t>
            </a:r>
            <a:r>
              <a:rPr lang="en-US" dirty="0" err="1"/>
              <a:t>tibi</a:t>
            </a:r>
            <a:r>
              <a:rPr lang="en-US" dirty="0"/>
              <a:t> longae </a:t>
            </a:r>
            <a:r>
              <a:rPr lang="en-US" dirty="0" err="1"/>
              <a:t>fluxerunt</a:t>
            </a:r>
            <a:r>
              <a:rPr lang="en-US" dirty="0"/>
              <a:t> </a:t>
            </a:r>
            <a:r>
              <a:rPr lang="en-US" dirty="0" err="1"/>
              <a:t>prospera</a:t>
            </a:r>
            <a:r>
              <a:rPr lang="en-US" dirty="0"/>
              <a:t> vitae: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ignorant populi, </a:t>
            </a:r>
            <a:r>
              <a:rPr lang="en-US" dirty="0" err="1"/>
              <a:t>si</a:t>
            </a:r>
            <a:r>
              <a:rPr lang="en-US" dirty="0"/>
              <a:t> non in </a:t>
            </a:r>
            <a:r>
              <a:rPr lang="en-US" dirty="0" err="1"/>
              <a:t>morte</a:t>
            </a:r>
            <a:r>
              <a:rPr lang="en-US" dirty="0"/>
              <a:t> </a:t>
            </a:r>
            <a:r>
              <a:rPr lang="en-US" dirty="0" err="1"/>
              <a:t>probaris</a:t>
            </a:r>
            <a:r>
              <a:rPr lang="en-US" dirty="0"/>
              <a:t>,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an </a:t>
            </a:r>
            <a:r>
              <a:rPr lang="en-US" dirty="0" err="1"/>
              <a:t>scieris</a:t>
            </a:r>
            <a:r>
              <a:rPr lang="en-US" dirty="0"/>
              <a:t> </a:t>
            </a:r>
            <a:r>
              <a:rPr lang="en-US" dirty="0" err="1"/>
              <a:t>adversa</a:t>
            </a:r>
            <a:r>
              <a:rPr lang="en-US" dirty="0"/>
              <a:t> </a:t>
            </a:r>
            <a:r>
              <a:rPr lang="en-US" dirty="0" err="1"/>
              <a:t>pati</a:t>
            </a:r>
            <a:r>
              <a:rPr lang="en-US" dirty="0"/>
              <a:t>.</a:t>
            </a:r>
          </a:p>
          <a:p>
            <a:pPr marL="822960" lvl="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(“Now be mindful of reputation. The fate of a long life has flown prosperously for you: people do not know whether you will be able to endure adversity, if you do not prove it at death,” 8.624-7)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Pompey bore his death magnanimously.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</a:t>
            </a:r>
            <a:r>
              <a:rPr lang="en-US" dirty="0" err="1"/>
              <a:t>talis</a:t>
            </a:r>
            <a:r>
              <a:rPr lang="en-US" dirty="0"/>
              <a:t> custodia </a:t>
            </a:r>
            <a:r>
              <a:rPr lang="en-US" dirty="0" err="1"/>
              <a:t>Magno</a:t>
            </a:r>
            <a:endParaRPr lang="en-US" dirty="0"/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mentis </a:t>
            </a:r>
            <a:r>
              <a:rPr lang="en-US" dirty="0" err="1"/>
              <a:t>erat</a:t>
            </a:r>
            <a:r>
              <a:rPr lang="en-US" dirty="0"/>
              <a:t>: </a:t>
            </a:r>
            <a:r>
              <a:rPr lang="en-US" dirty="0" err="1"/>
              <a:t>ius</a:t>
            </a:r>
            <a:r>
              <a:rPr lang="en-US" dirty="0"/>
              <a:t> hoc animi </a:t>
            </a:r>
            <a:r>
              <a:rPr lang="en-US" dirty="0" err="1"/>
              <a:t>morientis</a:t>
            </a:r>
            <a:r>
              <a:rPr lang="en-US" dirty="0"/>
              <a:t> </a:t>
            </a:r>
            <a:r>
              <a:rPr lang="en-US" dirty="0" err="1"/>
              <a:t>habebat</a:t>
            </a:r>
            <a:r>
              <a:rPr lang="en-US" dirty="0"/>
              <a:t>.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(“Such control had Pompey over his mind; this power he possessed over his dying spirit,” 8.635-6)</a:t>
            </a:r>
          </a:p>
        </p:txBody>
      </p:sp>
    </p:spTree>
    <p:extLst>
      <p:ext uri="{BB962C8B-B14F-4D97-AF65-F5344CB8AC3E}">
        <p14:creationId xmlns:p14="http://schemas.microsoft.com/office/powerpoint/2010/main" val="343953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C96E-58BB-446E-6D49-199C89CA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9D46-8EE0-AF00-C6C8-6FD46268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Lucan completed </a:t>
            </a:r>
            <a:r>
              <a:rPr lang="en-US" i="1" dirty="0"/>
              <a:t>De Bello </a:t>
            </a:r>
            <a:r>
              <a:rPr lang="en-US" i="1" dirty="0" err="1"/>
              <a:t>Civili</a:t>
            </a:r>
            <a:r>
              <a:rPr lang="en-US" i="1" dirty="0"/>
              <a:t> </a:t>
            </a:r>
            <a:r>
              <a:rPr lang="en-US" dirty="0"/>
              <a:t>with the death of Cato, themes from Pompey’s death may have repeated, though in a more fully Stoic sense.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A3B3E5-4531-7E8B-3DDD-1A52F0E5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96359A0-8F67-F3A3-A866-52105EC88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6018919" y="1554088"/>
            <a:ext cx="5602590" cy="252116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C7C8DB-4456-A89E-E1C6-CE805EBC73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66800" y="1554088"/>
            <a:ext cx="5000420" cy="5082439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Bartsch, S. 1997.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Ideology in Cold Blood. A Reading of Lucan's Civil War.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Cambridge, MA: </a:t>
            </a:r>
            <a:r>
              <a:rPr lang="en-US" sz="1600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Harvard University Press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Behr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 2007.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Feeling History. Lucan, Stoicism, and the Poetics of Passion,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Columbus, OH: </a:t>
            </a:r>
            <a:r>
              <a:rPr lang="en-US" sz="1400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Ohio State University Press.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Diproperzio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J. 2023. “Non Fit Morte Miser: Pompey the Great as Aristotelian Tragic Hero in Lucan’s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Bellum Civile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.”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Classical Journal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119: 69-99.</a:t>
            </a:r>
            <a:br>
              <a:rPr lang="en-US" sz="1400" dirty="0"/>
            </a:b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Leigh, M. 1997.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Lucan: Spectacle and Engagement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Oxford: Clarendon Press.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Mebane, J. 2016. “Pompey’s Head and the Body Politic in Lucan’s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Bello 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Civili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Transactions of the American Philological Association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146: 191-215.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Sklenár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 2003.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US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Taste for Nothingness. A Study of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V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irtus and Related Themes in Lucan’s Bellum Civile.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Ann Arbor; University of Michigan Press. 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100" dirty="0"/>
            </a:br>
            <a:endParaRPr lang="en-US" sz="11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D5A80-22C7-EAC3-7A40-318F82F31AF4}"/>
              </a:ext>
            </a:extLst>
          </p:cNvPr>
          <p:cNvSpPr txBox="1"/>
          <p:nvPr/>
        </p:nvSpPr>
        <p:spPr>
          <a:xfrm>
            <a:off x="7020847" y="5807681"/>
            <a:ext cx="3598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Death of Pompey Magnus</a:t>
            </a:r>
            <a:r>
              <a:rPr lang="en-US" sz="800" dirty="0"/>
              <a:t>, 1840s, https://commons.wikimedia.org/wiki/File:Death_of_Pompey_Magnus.jpg</a:t>
            </a:r>
          </a:p>
        </p:txBody>
      </p:sp>
    </p:spTree>
    <p:extLst>
      <p:ext uri="{BB962C8B-B14F-4D97-AF65-F5344CB8AC3E}">
        <p14:creationId xmlns:p14="http://schemas.microsoft.com/office/powerpoint/2010/main" val="1492092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{D74B5402-DF3F-4A3C-8E96-7811FC1DBD4B}tf56219246_win32</Template>
  <TotalTime>2152</TotalTime>
  <Words>622</Words>
  <Application>Microsoft Macintosh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Avenir Next LT Pro Light</vt:lpstr>
      <vt:lpstr>Garamond</vt:lpstr>
      <vt:lpstr>Source Sans Pro</vt:lpstr>
      <vt:lpstr>SavonVTI</vt:lpstr>
      <vt:lpstr>Stoicism and Lucan’s Death of Pompey</vt:lpstr>
      <vt:lpstr>Lucan and apostrophe</vt:lpstr>
      <vt:lpstr>Prelude to Death: Pharsalia</vt:lpstr>
      <vt:lpstr>Pompey’s Mind at Death</vt:lpstr>
      <vt:lpstr>Spectulations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Stoicism and the Death of Pompey</dc:title>
  <dc:creator>Timothy Anthony</dc:creator>
  <cp:lastModifiedBy>Christenson, David M - (christed)</cp:lastModifiedBy>
  <cp:revision>10</cp:revision>
  <dcterms:created xsi:type="dcterms:W3CDTF">2023-11-08T15:07:58Z</dcterms:created>
  <dcterms:modified xsi:type="dcterms:W3CDTF">2023-11-14T11:22:53Z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