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59" r:id="rId5"/>
    <p:sldId id="263" r:id="rId6"/>
    <p:sldId id="260" r:id="rId7"/>
    <p:sldId id="261"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52529-9A1B-DAF0-0044-ACF932A02B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E51746-5DD7-2E84-79C2-80FC77B007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DFE72-63EC-8B18-CA1A-7229DD641B0F}"/>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5" name="Footer Placeholder 4">
            <a:extLst>
              <a:ext uri="{FF2B5EF4-FFF2-40B4-BE49-F238E27FC236}">
                <a16:creationId xmlns:a16="http://schemas.microsoft.com/office/drawing/2014/main" id="{143806BF-77F4-00D3-9E13-3000EE3B6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84500B-8AB2-783A-B7E2-1B5D94BAE599}"/>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355467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CBEA8-B4A9-4BDA-41E0-52A87A143D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4CADF5-8CF5-B06B-D8E9-4D5E8FC43D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48BD10-E704-3EC2-2500-3A75321D757A}"/>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5" name="Footer Placeholder 4">
            <a:extLst>
              <a:ext uri="{FF2B5EF4-FFF2-40B4-BE49-F238E27FC236}">
                <a16:creationId xmlns:a16="http://schemas.microsoft.com/office/drawing/2014/main" id="{5D0E9194-1D08-EB8F-4531-2F06487ED8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27E7FA-11E0-83FC-48CD-458EDB0B74BE}"/>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1192981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AC4DA-5F92-C4F9-8F05-6F9EA631EF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79FE4B-4B79-70E6-62FE-2AD86E0662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CD8837-7B21-78F9-D24F-4B9E802BAB2C}"/>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5" name="Footer Placeholder 4">
            <a:extLst>
              <a:ext uri="{FF2B5EF4-FFF2-40B4-BE49-F238E27FC236}">
                <a16:creationId xmlns:a16="http://schemas.microsoft.com/office/drawing/2014/main" id="{8DCB071B-2170-110F-2696-BA30AD480F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0AA96-2649-C6EE-7A6A-F2EE6C2CEE0C}"/>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1037212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1F7CD-B608-A142-4373-D27245B7C2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D001F5-70E9-9181-C1A3-B5D0187C2C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1C331-95A3-65B3-5F04-A6AB59410FFC}"/>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5" name="Footer Placeholder 4">
            <a:extLst>
              <a:ext uri="{FF2B5EF4-FFF2-40B4-BE49-F238E27FC236}">
                <a16:creationId xmlns:a16="http://schemas.microsoft.com/office/drawing/2014/main" id="{E7DDEA2D-E48E-2D1A-F8F9-EFB5E9E7E6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C7039C-112E-A57C-23D1-429391B6F622}"/>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3683122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C4C08-603B-D877-74D3-939C0D2EBC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94C1D2-5399-8F9D-E50C-30CC3E2316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0DDAD0-8A3D-15DC-B453-FD7A60E94448}"/>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5" name="Footer Placeholder 4">
            <a:extLst>
              <a:ext uri="{FF2B5EF4-FFF2-40B4-BE49-F238E27FC236}">
                <a16:creationId xmlns:a16="http://schemas.microsoft.com/office/drawing/2014/main" id="{D80CDDE6-FC5A-214E-0761-0870AAE3C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1B0DAD-5EE1-67EC-EDAD-629C9C48FC59}"/>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1432304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F7C81-5110-90F4-6156-1CD8228F63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49DC3F-80A4-34EA-C3E1-28827BABA6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BB955B-4024-9F99-52F6-8304EE6F19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97A05E-30DE-A6D1-AC50-F433553F077B}"/>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6" name="Footer Placeholder 5">
            <a:extLst>
              <a:ext uri="{FF2B5EF4-FFF2-40B4-BE49-F238E27FC236}">
                <a16:creationId xmlns:a16="http://schemas.microsoft.com/office/drawing/2014/main" id="{03083ED6-DE21-3F5F-A111-6303C894D5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658094-5A82-595D-C67B-24E65C2797B5}"/>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2543511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4AA4D-4A6C-1BB5-C1E8-3E82E8FD0A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12A71C-7F4C-E397-2FCC-B9AA2430AF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A6926C-9EC2-0EC3-98F2-54884D41CB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F3591D-9661-3825-1835-FCA135C33A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DC4820-BD40-473E-5B28-3AED4F5779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55F26C-C16A-875A-D7D4-6A0B6C85A87F}"/>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8" name="Footer Placeholder 7">
            <a:extLst>
              <a:ext uri="{FF2B5EF4-FFF2-40B4-BE49-F238E27FC236}">
                <a16:creationId xmlns:a16="http://schemas.microsoft.com/office/drawing/2014/main" id="{ADC5ED7F-4084-7916-E968-BBFBD69D02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61B891-2D82-0A0B-0F25-AE93001A106C}"/>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186357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D7D9A-B519-37BA-7DB8-F1BA09538B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3ED8D2-A2AE-0841-22CC-FDC667A5C735}"/>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4" name="Footer Placeholder 3">
            <a:extLst>
              <a:ext uri="{FF2B5EF4-FFF2-40B4-BE49-F238E27FC236}">
                <a16:creationId xmlns:a16="http://schemas.microsoft.com/office/drawing/2014/main" id="{C4733A5E-D4EE-BFB5-4274-B80B6CFBFD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659462-75B9-E8C0-6FD6-A355703B96F5}"/>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393631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395532-8FA9-8BF3-6F5D-4C0EC4951A1B}"/>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3" name="Footer Placeholder 2">
            <a:extLst>
              <a:ext uri="{FF2B5EF4-FFF2-40B4-BE49-F238E27FC236}">
                <a16:creationId xmlns:a16="http://schemas.microsoft.com/office/drawing/2014/main" id="{021C6A1C-2FB5-D091-DAB8-BA7A719603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722BE7-F95C-EA53-B70F-5FAD1557AAA7}"/>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53730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21B74-DF29-2C91-DD08-BB6F8F1B5D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4157AC-D630-6965-1E9C-C6DA761FF9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206A85-A1DC-7BEA-8546-920C8C158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05198A-C037-1869-3AE2-5E8B026D8478}"/>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6" name="Footer Placeholder 5">
            <a:extLst>
              <a:ext uri="{FF2B5EF4-FFF2-40B4-BE49-F238E27FC236}">
                <a16:creationId xmlns:a16="http://schemas.microsoft.com/office/drawing/2014/main" id="{22BDE018-B401-A819-907A-986519EC1B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D9F70C-5D7A-C350-811D-59A679C2CF85}"/>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111980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46CDE-E4BA-B77C-B84F-FA624A1A63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300EDB-598E-53C4-225B-6803B9B1E5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F2C892-FE19-B905-B882-2D2D52F363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75312-8E25-2D24-3028-D9420708277F}"/>
              </a:ext>
            </a:extLst>
          </p:cNvPr>
          <p:cNvSpPr>
            <a:spLocks noGrp="1"/>
          </p:cNvSpPr>
          <p:nvPr>
            <p:ph type="dt" sz="half" idx="10"/>
          </p:nvPr>
        </p:nvSpPr>
        <p:spPr/>
        <p:txBody>
          <a:bodyPr/>
          <a:lstStyle/>
          <a:p>
            <a:fld id="{E33EB32E-3085-4A17-9C7D-AA40E98E2127}" type="datetimeFigureOut">
              <a:rPr lang="en-US" smtClean="0"/>
              <a:t>11/16/23</a:t>
            </a:fld>
            <a:endParaRPr lang="en-US"/>
          </a:p>
        </p:txBody>
      </p:sp>
      <p:sp>
        <p:nvSpPr>
          <p:cNvPr id="6" name="Footer Placeholder 5">
            <a:extLst>
              <a:ext uri="{FF2B5EF4-FFF2-40B4-BE49-F238E27FC236}">
                <a16:creationId xmlns:a16="http://schemas.microsoft.com/office/drawing/2014/main" id="{C83E2204-AE73-0BE9-D8F4-55061857A4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0323A3-E3F8-E4C7-0E88-FB3647D7C73F}"/>
              </a:ext>
            </a:extLst>
          </p:cNvPr>
          <p:cNvSpPr>
            <a:spLocks noGrp="1"/>
          </p:cNvSpPr>
          <p:nvPr>
            <p:ph type="sldNum" sz="quarter" idx="12"/>
          </p:nvPr>
        </p:nvSpPr>
        <p:spPr/>
        <p:txBody>
          <a:bodyPr/>
          <a:lstStyle/>
          <a:p>
            <a:fld id="{67B16E2D-AE80-444D-BA53-49A6FDCD3F3E}" type="slidenum">
              <a:rPr lang="en-US" smtClean="0"/>
              <a:t>‹#›</a:t>
            </a:fld>
            <a:endParaRPr lang="en-US"/>
          </a:p>
        </p:txBody>
      </p:sp>
    </p:spTree>
    <p:extLst>
      <p:ext uri="{BB962C8B-B14F-4D97-AF65-F5344CB8AC3E}">
        <p14:creationId xmlns:p14="http://schemas.microsoft.com/office/powerpoint/2010/main" val="4035906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9F08EF-C9CD-5125-9046-8165346CB0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7C662F-90D5-D837-C456-D404D00A08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AC1F86-AFDF-476D-2365-6E1ED06265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EB32E-3085-4A17-9C7D-AA40E98E2127}" type="datetimeFigureOut">
              <a:rPr lang="en-US" smtClean="0"/>
              <a:t>11/16/23</a:t>
            </a:fld>
            <a:endParaRPr lang="en-US"/>
          </a:p>
        </p:txBody>
      </p:sp>
      <p:sp>
        <p:nvSpPr>
          <p:cNvPr id="5" name="Footer Placeholder 4">
            <a:extLst>
              <a:ext uri="{FF2B5EF4-FFF2-40B4-BE49-F238E27FC236}">
                <a16:creationId xmlns:a16="http://schemas.microsoft.com/office/drawing/2014/main" id="{893120DC-2D07-11F9-5BC1-ACEE80DDA2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F49FDB-E222-6D17-3A98-345441E59F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16E2D-AE80-444D-BA53-49A6FDCD3F3E}" type="slidenum">
              <a:rPr lang="en-US" smtClean="0"/>
              <a:t>‹#›</a:t>
            </a:fld>
            <a:endParaRPr lang="en-US"/>
          </a:p>
        </p:txBody>
      </p:sp>
    </p:spTree>
    <p:extLst>
      <p:ext uri="{BB962C8B-B14F-4D97-AF65-F5344CB8AC3E}">
        <p14:creationId xmlns:p14="http://schemas.microsoft.com/office/powerpoint/2010/main" val="418600410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E18B1-7846-800E-6FB4-F28DDF1525E1}"/>
              </a:ext>
            </a:extLst>
          </p:cNvPr>
          <p:cNvSpPr>
            <a:spLocks noGrp="1"/>
          </p:cNvSpPr>
          <p:nvPr>
            <p:ph type="ctrTitle"/>
          </p:nvPr>
        </p:nvSpPr>
        <p:spPr/>
        <p:txBody>
          <a:bodyPr/>
          <a:lstStyle/>
          <a:p>
            <a:r>
              <a:rPr lang="en-US" dirty="0"/>
              <a:t>Seneca on Gladiators, Gore, and the Arena</a:t>
            </a:r>
          </a:p>
        </p:txBody>
      </p:sp>
      <p:sp>
        <p:nvSpPr>
          <p:cNvPr id="3" name="Subtitle 2">
            <a:extLst>
              <a:ext uri="{FF2B5EF4-FFF2-40B4-BE49-F238E27FC236}">
                <a16:creationId xmlns:a16="http://schemas.microsoft.com/office/drawing/2014/main" id="{4CA22113-418B-9EF7-8037-18B72C6A88AD}"/>
              </a:ext>
            </a:extLst>
          </p:cNvPr>
          <p:cNvSpPr>
            <a:spLocks noGrp="1"/>
          </p:cNvSpPr>
          <p:nvPr>
            <p:ph type="subTitle" idx="1"/>
          </p:nvPr>
        </p:nvSpPr>
        <p:spPr/>
        <p:txBody>
          <a:bodyPr/>
          <a:lstStyle/>
          <a:p>
            <a:r>
              <a:rPr lang="en-US" dirty="0"/>
              <a:t>David De Salvo</a:t>
            </a:r>
          </a:p>
        </p:txBody>
      </p:sp>
    </p:spTree>
    <p:extLst>
      <p:ext uri="{BB962C8B-B14F-4D97-AF65-F5344CB8AC3E}">
        <p14:creationId xmlns:p14="http://schemas.microsoft.com/office/powerpoint/2010/main" val="361294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ADBE6-4FFE-939A-D528-4751961DD036}"/>
              </a:ext>
            </a:extLst>
          </p:cNvPr>
          <p:cNvSpPr>
            <a:spLocks noGrp="1"/>
          </p:cNvSpPr>
          <p:nvPr>
            <p:ph type="title"/>
          </p:nvPr>
        </p:nvSpPr>
        <p:spPr>
          <a:xfrm>
            <a:off x="838200" y="155275"/>
            <a:ext cx="10696754" cy="638355"/>
          </a:xfrm>
        </p:spPr>
        <p:txBody>
          <a:bodyPr>
            <a:normAutofit fontScale="90000"/>
          </a:bodyPr>
          <a:lstStyle/>
          <a:p>
            <a:r>
              <a:rPr lang="en-US" i="1" dirty="0"/>
              <a:t>Ep. </a:t>
            </a:r>
            <a:r>
              <a:rPr lang="en-US" dirty="0"/>
              <a:t>7.3-6</a:t>
            </a:r>
          </a:p>
        </p:txBody>
      </p:sp>
      <p:sp>
        <p:nvSpPr>
          <p:cNvPr id="3" name="Content Placeholder 2">
            <a:extLst>
              <a:ext uri="{FF2B5EF4-FFF2-40B4-BE49-F238E27FC236}">
                <a16:creationId xmlns:a16="http://schemas.microsoft.com/office/drawing/2014/main" id="{3C795C7C-FFEF-7D67-6AF5-35E3DAC02989}"/>
              </a:ext>
            </a:extLst>
          </p:cNvPr>
          <p:cNvSpPr>
            <a:spLocks noGrp="1"/>
          </p:cNvSpPr>
          <p:nvPr>
            <p:ph idx="1"/>
          </p:nvPr>
        </p:nvSpPr>
        <p:spPr>
          <a:xfrm>
            <a:off x="838200" y="1086928"/>
            <a:ext cx="10515600" cy="4351338"/>
          </a:xfrm>
        </p:spPr>
        <p:txBody>
          <a:bodyPr>
            <a:noAutofit/>
          </a:bodyPr>
          <a:lstStyle/>
          <a:p>
            <a:pPr marL="0" indent="0">
              <a:buNone/>
            </a:pPr>
            <a:r>
              <a:rPr lang="en-US" sz="2400" i="1" dirty="0" err="1">
                <a:highlight>
                  <a:srgbClr val="00FFFF"/>
                </a:highlight>
                <a:latin typeface="Times New Roman" panose="02020603050405020304" pitchFamily="18" charset="0"/>
                <a:cs typeface="Times New Roman" panose="02020603050405020304" pitchFamily="18" charset="0"/>
              </a:rPr>
              <a:t>casu</a:t>
            </a:r>
            <a:r>
              <a:rPr lang="en-US" sz="2400" i="1" dirty="0">
                <a:latin typeface="Times New Roman" panose="02020603050405020304" pitchFamily="18" charset="0"/>
                <a:cs typeface="Times New Roman" panose="02020603050405020304" pitchFamily="18" charset="0"/>
              </a:rPr>
              <a:t> in </a:t>
            </a:r>
            <a:r>
              <a:rPr lang="en-US" sz="2400" i="1" dirty="0" err="1">
                <a:latin typeface="Times New Roman" panose="02020603050405020304" pitchFamily="18" charset="0"/>
                <a:cs typeface="Times New Roman" panose="02020603050405020304" pitchFamily="18" charset="0"/>
              </a:rPr>
              <a:t>meridianum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spectaculum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incidi</a:t>
            </a:r>
            <a:r>
              <a:rPr lang="en-US" sz="2400" i="1" dirty="0">
                <a:latin typeface="Times New Roman" panose="02020603050405020304" pitchFamily="18" charset="0"/>
                <a:cs typeface="Times New Roman" panose="02020603050405020304" pitchFamily="18" charset="0"/>
              </a:rPr>
              <a:t> . . .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i="1" dirty="0" err="1">
                <a:latin typeface="Times New Roman" panose="02020603050405020304" pitchFamily="18" charset="0"/>
                <a:cs typeface="Times New Roman" panose="02020603050405020304" pitchFamily="18" charset="0"/>
              </a:rPr>
              <a:t>nunc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omissis</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nugis</a:t>
            </a:r>
            <a:r>
              <a:rPr lang="en-US" sz="2400" i="1" dirty="0">
                <a:latin typeface="Times New Roman" panose="02020603050405020304" pitchFamily="18" charset="0"/>
                <a:cs typeface="Times New Roman" panose="02020603050405020304" pitchFamily="18" charset="0"/>
              </a:rPr>
              <a:t> </a:t>
            </a:r>
            <a:r>
              <a:rPr lang="en-US" sz="2400" i="1" dirty="0" err="1">
                <a:highlight>
                  <a:srgbClr val="00FFFF"/>
                </a:highlight>
                <a:latin typeface="Times New Roman" panose="02020603050405020304" pitchFamily="18" charset="0"/>
                <a:cs typeface="Times New Roman" panose="02020603050405020304" pitchFamily="18" charset="0"/>
              </a:rPr>
              <a:t>mera</a:t>
            </a:r>
            <a:r>
              <a:rPr lang="en-US" sz="2400" i="1" dirty="0">
                <a:highlight>
                  <a:srgbClr val="00FFFF"/>
                </a:highlight>
                <a:latin typeface="Times New Roman" panose="02020603050405020304" pitchFamily="18" charset="0"/>
                <a:cs typeface="Times New Roman" panose="02020603050405020304" pitchFamily="18" charset="0"/>
              </a:rPr>
              <a:t> </a:t>
            </a:r>
            <a:r>
              <a:rPr lang="en-US" sz="2400" i="1" dirty="0" err="1">
                <a:highlight>
                  <a:srgbClr val="00FFFF"/>
                </a:highlight>
                <a:latin typeface="Times New Roman" panose="02020603050405020304" pitchFamily="18" charset="0"/>
                <a:cs typeface="Times New Roman" panose="02020603050405020304" pitchFamily="18" charset="0"/>
              </a:rPr>
              <a:t>homicidia</a:t>
            </a:r>
            <a:r>
              <a:rPr lang="en-US" sz="2400" i="1" dirty="0">
                <a:latin typeface="Times New Roman" panose="02020603050405020304" pitchFamily="18" charset="0"/>
                <a:cs typeface="Times New Roman" panose="02020603050405020304" pitchFamily="18" charset="0"/>
              </a:rPr>
              <a:t> sunt.</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i="1" dirty="0" err="1">
                <a:latin typeface="Times New Roman" panose="02020603050405020304" pitchFamily="18" charset="0"/>
                <a:cs typeface="Times New Roman" panose="02020603050405020304" pitchFamily="18" charset="0"/>
              </a:rPr>
              <a:t>interfectores</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interfecturis</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iubent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obici</a:t>
            </a:r>
            <a:r>
              <a:rPr lang="en-US" sz="2400" i="1" dirty="0">
                <a:latin typeface="Times New Roman" panose="02020603050405020304" pitchFamily="18" charset="0"/>
                <a:cs typeface="Times New Roman" panose="02020603050405020304" pitchFamily="18" charset="0"/>
              </a:rPr>
              <a:t> et </a:t>
            </a:r>
            <a:r>
              <a:rPr lang="en-US" sz="2400" i="1" dirty="0" err="1">
                <a:latin typeface="Times New Roman" panose="02020603050405020304" pitchFamily="18" charset="0"/>
                <a:cs typeface="Times New Roman" panose="02020603050405020304" pitchFamily="18" charset="0"/>
              </a:rPr>
              <a:t>victorem</a:t>
            </a:r>
            <a:r>
              <a:rPr lang="en-US" sz="2400" i="1" dirty="0">
                <a:latin typeface="Times New Roman" panose="02020603050405020304" pitchFamily="18" charset="0"/>
                <a:cs typeface="Times New Roman" panose="02020603050405020304" pitchFamily="18" charset="0"/>
              </a:rPr>
              <a:t> in </a:t>
            </a:r>
            <a:r>
              <a:rPr lang="en-US" sz="2400" i="1" dirty="0" err="1">
                <a:latin typeface="Times New Roman" panose="02020603050405020304" pitchFamily="18" charset="0"/>
                <a:cs typeface="Times New Roman" panose="02020603050405020304" pitchFamily="18" charset="0"/>
              </a:rPr>
              <a:t>aliam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detinent</a:t>
            </a:r>
            <a:r>
              <a:rPr lang="en-US" sz="2400" i="1" dirty="0">
                <a:latin typeface="Times New Roman" panose="02020603050405020304" pitchFamily="18" charset="0"/>
                <a:cs typeface="Times New Roman" panose="02020603050405020304" pitchFamily="18" charset="0"/>
              </a:rPr>
              <a:t> </a:t>
            </a:r>
            <a:r>
              <a:rPr lang="en-US" sz="2400" i="1" dirty="0" err="1">
                <a:highlight>
                  <a:srgbClr val="00FFFF"/>
                </a:highlight>
                <a:latin typeface="Times New Roman" panose="02020603050405020304" pitchFamily="18" charset="0"/>
                <a:cs typeface="Times New Roman" panose="02020603050405020304" pitchFamily="18" charset="0"/>
              </a:rPr>
              <a:t>caedem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exitus</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pugnantium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mors</a:t>
            </a:r>
            <a:r>
              <a:rPr lang="en-US" sz="2400" i="1" dirty="0">
                <a:latin typeface="Times New Roman" panose="02020603050405020304" pitchFamily="18" charset="0"/>
                <a:cs typeface="Times New Roman" panose="02020603050405020304" pitchFamily="18" charset="0"/>
              </a:rPr>
              <a:t> est.</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i="1" dirty="0" err="1">
                <a:latin typeface="Times New Roman" panose="02020603050405020304" pitchFamily="18" charset="0"/>
                <a:cs typeface="Times New Roman" panose="02020603050405020304" pitchFamily="18" charset="0"/>
              </a:rPr>
              <a:t>tu</a:t>
            </a:r>
            <a:r>
              <a:rPr lang="en-US" sz="2400" i="1" dirty="0">
                <a:latin typeface="Times New Roman" panose="02020603050405020304" pitchFamily="18" charset="0"/>
                <a:cs typeface="Times New Roman" panose="02020603050405020304" pitchFamily="18" charset="0"/>
              </a:rPr>
              <a:t> quid </a:t>
            </a:r>
            <a:r>
              <a:rPr lang="en-US" sz="2400" i="1" dirty="0" err="1">
                <a:latin typeface="Times New Roman" panose="02020603050405020304" pitchFamily="18" charset="0"/>
                <a:cs typeface="Times New Roman" panose="02020603050405020304" pitchFamily="18" charset="0"/>
              </a:rPr>
              <a:t>meruisti</a:t>
            </a:r>
            <a:r>
              <a:rPr lang="en-US" sz="2400" i="1" dirty="0">
                <a:latin typeface="Times New Roman" panose="02020603050405020304" pitchFamily="18" charset="0"/>
                <a:cs typeface="Times New Roman" panose="02020603050405020304" pitchFamily="18" charset="0"/>
              </a:rPr>
              <a:t> </a:t>
            </a:r>
            <a:r>
              <a:rPr lang="en-US" sz="2400" i="1" dirty="0">
                <a:highlight>
                  <a:srgbClr val="00FFFF"/>
                </a:highlight>
                <a:latin typeface="Times New Roman" panose="02020603050405020304" pitchFamily="18" charset="0"/>
                <a:cs typeface="Times New Roman" panose="02020603050405020304" pitchFamily="18" charset="0"/>
              </a:rPr>
              <a:t>miser</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ut</a:t>
            </a:r>
            <a:r>
              <a:rPr lang="en-US" sz="2400" i="1" dirty="0">
                <a:latin typeface="Times New Roman" panose="02020603050405020304" pitchFamily="18" charset="0"/>
                <a:cs typeface="Times New Roman" panose="02020603050405020304" pitchFamily="18" charset="0"/>
              </a:rPr>
              <a:t> hoc </a:t>
            </a:r>
            <a:r>
              <a:rPr lang="en-US" sz="2400" i="1" dirty="0" err="1">
                <a:latin typeface="Times New Roman" panose="02020603050405020304" pitchFamily="18" charset="0"/>
                <a:cs typeface="Times New Roman" panose="02020603050405020304" pitchFamily="18" charset="0"/>
              </a:rPr>
              <a:t>spectes</a:t>
            </a:r>
            <a:r>
              <a:rPr lang="en-US" sz="24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39962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1C29-B2A2-112D-067F-1EFB5C3D79E8}"/>
              </a:ext>
            </a:extLst>
          </p:cNvPr>
          <p:cNvSpPr>
            <a:spLocks noGrp="1"/>
          </p:cNvSpPr>
          <p:nvPr>
            <p:ph type="title"/>
          </p:nvPr>
        </p:nvSpPr>
        <p:spPr>
          <a:xfrm>
            <a:off x="838200" y="18255"/>
            <a:ext cx="10515600" cy="1325563"/>
          </a:xfrm>
        </p:spPr>
        <p:txBody>
          <a:bodyPr/>
          <a:lstStyle/>
          <a:p>
            <a:r>
              <a:rPr lang="en-US" dirty="0"/>
              <a:t>Seneca’s true opinion? </a:t>
            </a:r>
          </a:p>
        </p:txBody>
      </p:sp>
      <p:sp>
        <p:nvSpPr>
          <p:cNvPr id="3" name="Content Placeholder 2">
            <a:extLst>
              <a:ext uri="{FF2B5EF4-FFF2-40B4-BE49-F238E27FC236}">
                <a16:creationId xmlns:a16="http://schemas.microsoft.com/office/drawing/2014/main" id="{BD6DE21D-F581-95FD-E2EF-375C6865135F}"/>
              </a:ext>
            </a:extLst>
          </p:cNvPr>
          <p:cNvSpPr>
            <a:spLocks noGrp="1"/>
          </p:cNvSpPr>
          <p:nvPr>
            <p:ph idx="1"/>
          </p:nvPr>
        </p:nvSpPr>
        <p:spPr>
          <a:xfrm>
            <a:off x="605286" y="1493167"/>
            <a:ext cx="10981428" cy="875119"/>
          </a:xfrm>
        </p:spPr>
        <p:txBody>
          <a:bodyPr>
            <a:normAutofit/>
          </a:bodyPr>
          <a:lstStyle/>
          <a:p>
            <a:pPr>
              <a:lnSpc>
                <a:spcPct val="120000"/>
              </a:lnSpc>
            </a:pPr>
            <a:r>
              <a:rPr lang="en-US" sz="1800" b="0" i="0" dirty="0">
                <a:solidFill>
                  <a:srgbClr val="000000"/>
                </a:solidFill>
                <a:effectLst/>
                <a:latin typeface="Times New Roman" panose="02020603050405020304" pitchFamily="18" charset="0"/>
              </a:rPr>
              <a:t>Misting contraption (</a:t>
            </a:r>
            <a:r>
              <a:rPr lang="en-US" sz="1800" b="0" i="1" dirty="0">
                <a:solidFill>
                  <a:srgbClr val="000000"/>
                </a:solidFill>
                <a:effectLst/>
                <a:latin typeface="Times New Roman" panose="02020603050405020304" pitchFamily="18" charset="0"/>
              </a:rPr>
              <a:t>NQ </a:t>
            </a:r>
            <a:r>
              <a:rPr lang="en-US" sz="1800" b="0" dirty="0">
                <a:solidFill>
                  <a:srgbClr val="000000"/>
                </a:solidFill>
                <a:effectLst/>
                <a:latin typeface="Times New Roman" panose="02020603050405020304" pitchFamily="18" charset="0"/>
              </a:rPr>
              <a:t>2.9.2)</a:t>
            </a:r>
            <a:r>
              <a:rPr lang="en-US" sz="1800" b="0" i="1" dirty="0">
                <a:solidFill>
                  <a:srgbClr val="000000"/>
                </a:solidFill>
                <a:effectLst/>
                <a:latin typeface="Times New Roman" panose="02020603050405020304" pitchFamily="18" charset="0"/>
              </a:rPr>
              <a:t> </a:t>
            </a:r>
          </a:p>
          <a:p>
            <a:pPr marL="0" indent="0">
              <a:lnSpc>
                <a:spcPct val="120000"/>
              </a:lnSpc>
              <a:buNone/>
            </a:pPr>
            <a:endParaRPr lang="en-US" sz="2000" dirty="0"/>
          </a:p>
        </p:txBody>
      </p:sp>
      <p:sp>
        <p:nvSpPr>
          <p:cNvPr id="4" name="TextBox 3">
            <a:extLst>
              <a:ext uri="{FF2B5EF4-FFF2-40B4-BE49-F238E27FC236}">
                <a16:creationId xmlns:a16="http://schemas.microsoft.com/office/drawing/2014/main" id="{15B32AA9-E9C9-6649-A7D9-19F1D56C9101}"/>
              </a:ext>
            </a:extLst>
          </p:cNvPr>
          <p:cNvSpPr txBox="1"/>
          <p:nvPr/>
        </p:nvSpPr>
        <p:spPr>
          <a:xfrm>
            <a:off x="605286" y="2074663"/>
            <a:ext cx="10748514" cy="369332"/>
          </a:xfrm>
          <a:prstGeom prst="rect">
            <a:avLst/>
          </a:prstGeom>
          <a:noFill/>
        </p:spPr>
        <p:txBody>
          <a:bodyPr wrap="square" rtlCol="0">
            <a:spAutoFit/>
          </a:bodyPr>
          <a:lstStyle/>
          <a:p>
            <a:pPr marL="285750" indent="-285750">
              <a:buFont typeface="Arial" panose="020B0604020202020204" pitchFamily="34" charset="0"/>
              <a:buChar char="•"/>
            </a:pPr>
            <a:r>
              <a:rPr lang="en-US" b="0" i="0" dirty="0">
                <a:solidFill>
                  <a:srgbClr val="242424"/>
                </a:solidFill>
                <a:effectLst/>
                <a:latin typeface="Times New Roman" panose="02020603050405020304" pitchFamily="18" charset="0"/>
              </a:rPr>
              <a:t>Lion tamer (</a:t>
            </a:r>
            <a:r>
              <a:rPr lang="en-US" b="0" i="1" dirty="0">
                <a:solidFill>
                  <a:srgbClr val="242424"/>
                </a:solidFill>
                <a:effectLst/>
                <a:latin typeface="Times New Roman" panose="02020603050405020304" pitchFamily="18" charset="0"/>
              </a:rPr>
              <a:t>Ep. </a:t>
            </a:r>
            <a:r>
              <a:rPr lang="en-US" b="0" dirty="0">
                <a:solidFill>
                  <a:srgbClr val="242424"/>
                </a:solidFill>
                <a:effectLst/>
                <a:latin typeface="Times New Roman" panose="02020603050405020304" pitchFamily="18" charset="0"/>
              </a:rPr>
              <a:t>85.41) </a:t>
            </a:r>
            <a:endParaRPr lang="en-US" dirty="0"/>
          </a:p>
        </p:txBody>
      </p:sp>
      <p:sp>
        <p:nvSpPr>
          <p:cNvPr id="5" name="TextBox 4">
            <a:extLst>
              <a:ext uri="{FF2B5EF4-FFF2-40B4-BE49-F238E27FC236}">
                <a16:creationId xmlns:a16="http://schemas.microsoft.com/office/drawing/2014/main" id="{B1C2FE9A-AE61-6650-01A1-0A6A44BBDEE8}"/>
              </a:ext>
            </a:extLst>
          </p:cNvPr>
          <p:cNvSpPr txBox="1"/>
          <p:nvPr/>
        </p:nvSpPr>
        <p:spPr>
          <a:xfrm>
            <a:off x="605286" y="2638953"/>
            <a:ext cx="10748514" cy="369332"/>
          </a:xfrm>
          <a:prstGeom prst="rect">
            <a:avLst/>
          </a:prstGeom>
          <a:noFill/>
        </p:spPr>
        <p:txBody>
          <a:bodyPr wrap="square" rtlCol="0">
            <a:spAutoFit/>
          </a:bodyPr>
          <a:lstStyle/>
          <a:p>
            <a:pPr marL="285750" indent="-285750">
              <a:buFont typeface="Arial" panose="020B0604020202020204" pitchFamily="34" charset="0"/>
              <a:buChar char="•"/>
            </a:pPr>
            <a:r>
              <a:rPr lang="en-US" b="0" i="0" dirty="0">
                <a:solidFill>
                  <a:srgbClr val="000000"/>
                </a:solidFill>
                <a:effectLst/>
                <a:latin typeface="Times New Roman" panose="02020603050405020304" pitchFamily="18" charset="0"/>
              </a:rPr>
              <a:t>Chariot races (</a:t>
            </a:r>
            <a:r>
              <a:rPr lang="en-US" b="0" i="1" dirty="0">
                <a:solidFill>
                  <a:srgbClr val="000000"/>
                </a:solidFill>
                <a:effectLst/>
                <a:latin typeface="Times New Roman" panose="02020603050405020304" pitchFamily="18" charset="0"/>
              </a:rPr>
              <a:t>Ira </a:t>
            </a:r>
            <a:r>
              <a:rPr lang="en-US" b="0" dirty="0">
                <a:solidFill>
                  <a:srgbClr val="000000"/>
                </a:solidFill>
                <a:effectLst/>
                <a:latin typeface="Times New Roman" panose="02020603050405020304" pitchFamily="18" charset="0"/>
              </a:rPr>
              <a:t>2.14.1) </a:t>
            </a:r>
            <a:endParaRPr lang="en-US" dirty="0"/>
          </a:p>
        </p:txBody>
      </p:sp>
      <p:sp>
        <p:nvSpPr>
          <p:cNvPr id="7" name="TextBox 6">
            <a:extLst>
              <a:ext uri="{FF2B5EF4-FFF2-40B4-BE49-F238E27FC236}">
                <a16:creationId xmlns:a16="http://schemas.microsoft.com/office/drawing/2014/main" id="{A6B5D888-C5A0-DE6D-9157-CF4FE4D88EA2}"/>
              </a:ext>
            </a:extLst>
          </p:cNvPr>
          <p:cNvSpPr txBox="1"/>
          <p:nvPr/>
        </p:nvSpPr>
        <p:spPr>
          <a:xfrm>
            <a:off x="605286" y="3244334"/>
            <a:ext cx="10748514" cy="369332"/>
          </a:xfrm>
          <a:prstGeom prst="rect">
            <a:avLst/>
          </a:prstGeom>
          <a:noFill/>
        </p:spPr>
        <p:txBody>
          <a:bodyPr wrap="square" rtlCol="0">
            <a:spAutoFit/>
          </a:bodyPr>
          <a:lstStyle/>
          <a:p>
            <a:pPr marL="285750" indent="-285750">
              <a:buFont typeface="Arial" panose="020B0604020202020204" pitchFamily="34" charset="0"/>
              <a:buChar char="•"/>
            </a:pPr>
            <a:r>
              <a:rPr lang="en-US" b="0" i="0" dirty="0">
                <a:solidFill>
                  <a:srgbClr val="000000"/>
                </a:solidFill>
                <a:effectLst/>
                <a:latin typeface="Times New Roman" panose="02020603050405020304" pitchFamily="18" charset="0"/>
              </a:rPr>
              <a:t>Seasoned fighters (</a:t>
            </a:r>
            <a:r>
              <a:rPr lang="en-US" b="0" i="1" dirty="0">
                <a:solidFill>
                  <a:srgbClr val="000000"/>
                </a:solidFill>
                <a:effectLst/>
                <a:latin typeface="Times New Roman" panose="02020603050405020304" pitchFamily="18" charset="0"/>
              </a:rPr>
              <a:t>Ep. </a:t>
            </a:r>
            <a:r>
              <a:rPr lang="en-US" b="0" dirty="0">
                <a:solidFill>
                  <a:srgbClr val="000000"/>
                </a:solidFill>
                <a:effectLst/>
                <a:latin typeface="Times New Roman" panose="02020603050405020304" pitchFamily="18" charset="0"/>
              </a:rPr>
              <a:t>37.1-2) </a:t>
            </a:r>
            <a:endParaRPr lang="en-US" dirty="0"/>
          </a:p>
        </p:txBody>
      </p:sp>
      <p:sp>
        <p:nvSpPr>
          <p:cNvPr id="8" name="TextBox 7">
            <a:extLst>
              <a:ext uri="{FF2B5EF4-FFF2-40B4-BE49-F238E27FC236}">
                <a16:creationId xmlns:a16="http://schemas.microsoft.com/office/drawing/2014/main" id="{4AAF941B-0315-71F7-1B60-E79380ED659D}"/>
              </a:ext>
            </a:extLst>
          </p:cNvPr>
          <p:cNvSpPr txBox="1"/>
          <p:nvPr/>
        </p:nvSpPr>
        <p:spPr>
          <a:xfrm>
            <a:off x="605286" y="3874736"/>
            <a:ext cx="10748514" cy="369332"/>
          </a:xfrm>
          <a:prstGeom prst="rect">
            <a:avLst/>
          </a:prstGeom>
          <a:noFill/>
        </p:spPr>
        <p:txBody>
          <a:bodyPr wrap="square" rtlCol="0">
            <a:spAutoFit/>
          </a:bodyPr>
          <a:lstStyle/>
          <a:p>
            <a:pPr marL="285750" indent="-285750">
              <a:buFont typeface="Arial" panose="020B0604020202020204" pitchFamily="34" charset="0"/>
              <a:buChar char="•"/>
            </a:pPr>
            <a:r>
              <a:rPr lang="en-US" b="0" i="0" dirty="0">
                <a:solidFill>
                  <a:srgbClr val="000000"/>
                </a:solidFill>
                <a:effectLst/>
                <a:latin typeface="Times New Roman" panose="02020603050405020304" pitchFamily="18" charset="0"/>
              </a:rPr>
              <a:t>Gruesome wound details (</a:t>
            </a:r>
            <a:r>
              <a:rPr lang="en-US" i="1" dirty="0">
                <a:solidFill>
                  <a:srgbClr val="000000"/>
                </a:solidFill>
                <a:latin typeface="Times New Roman" panose="02020603050405020304" pitchFamily="18" charset="0"/>
              </a:rPr>
              <a:t>Ep. </a:t>
            </a:r>
            <a:r>
              <a:rPr lang="en-US" dirty="0">
                <a:solidFill>
                  <a:srgbClr val="000000"/>
                </a:solidFill>
                <a:latin typeface="Times New Roman" panose="02020603050405020304" pitchFamily="18" charset="0"/>
              </a:rPr>
              <a:t>85.29</a:t>
            </a:r>
            <a:r>
              <a:rPr lang="en-US" b="0" i="1" dirty="0">
                <a:solidFill>
                  <a:srgbClr val="000000"/>
                </a:solidFill>
                <a:effectLst/>
                <a:latin typeface="Times New Roman" panose="02020603050405020304" pitchFamily="18" charset="0"/>
              </a:rPr>
              <a:t>) </a:t>
            </a:r>
            <a:endParaRPr lang="en-US" dirty="0"/>
          </a:p>
        </p:txBody>
      </p:sp>
      <p:sp>
        <p:nvSpPr>
          <p:cNvPr id="9" name="TextBox 8">
            <a:extLst>
              <a:ext uri="{FF2B5EF4-FFF2-40B4-BE49-F238E27FC236}">
                <a16:creationId xmlns:a16="http://schemas.microsoft.com/office/drawing/2014/main" id="{8CFFA418-CFF4-016B-5860-DCE71083EC14}"/>
              </a:ext>
            </a:extLst>
          </p:cNvPr>
          <p:cNvSpPr txBox="1"/>
          <p:nvPr/>
        </p:nvSpPr>
        <p:spPr>
          <a:xfrm>
            <a:off x="605286" y="4439026"/>
            <a:ext cx="10748514" cy="369332"/>
          </a:xfrm>
          <a:prstGeom prst="rect">
            <a:avLst/>
          </a:prstGeom>
          <a:noFill/>
        </p:spPr>
        <p:txBody>
          <a:bodyPr wrap="square" rtlCol="0">
            <a:spAutoFit/>
          </a:bodyPr>
          <a:lstStyle/>
          <a:p>
            <a:pPr marL="285750" indent="-285750">
              <a:buFont typeface="Arial" panose="020B0604020202020204" pitchFamily="34" charset="0"/>
              <a:buChar char="•"/>
            </a:pPr>
            <a:r>
              <a:rPr lang="en-US" b="0" dirty="0">
                <a:solidFill>
                  <a:srgbClr val="000000"/>
                </a:solidFill>
                <a:effectLst/>
                <a:latin typeface="Times New Roman" panose="02020603050405020304" pitchFamily="18" charset="0"/>
              </a:rPr>
              <a:t>Lacedaemonian athletics (</a:t>
            </a:r>
            <a:r>
              <a:rPr lang="en-US" b="0" i="1" dirty="0">
                <a:solidFill>
                  <a:srgbClr val="000000"/>
                </a:solidFill>
                <a:effectLst/>
                <a:latin typeface="Times New Roman" panose="02020603050405020304" pitchFamily="18" charset="0"/>
              </a:rPr>
              <a:t>Ben. </a:t>
            </a:r>
            <a:r>
              <a:rPr lang="en-US" b="0" dirty="0">
                <a:solidFill>
                  <a:srgbClr val="000000"/>
                </a:solidFill>
                <a:effectLst/>
                <a:latin typeface="Times New Roman" panose="02020603050405020304" pitchFamily="18" charset="0"/>
              </a:rPr>
              <a:t>5.3.3) </a:t>
            </a:r>
            <a:endParaRPr lang="en-US" dirty="0"/>
          </a:p>
        </p:txBody>
      </p:sp>
    </p:spTree>
    <p:extLst>
      <p:ext uri="{BB962C8B-B14F-4D97-AF65-F5344CB8AC3E}">
        <p14:creationId xmlns:p14="http://schemas.microsoft.com/office/powerpoint/2010/main" val="2335790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F93D3-2DB3-3CD8-3FE7-CC664FE8C498}"/>
              </a:ext>
            </a:extLst>
          </p:cNvPr>
          <p:cNvSpPr>
            <a:spLocks noGrp="1"/>
          </p:cNvSpPr>
          <p:nvPr>
            <p:ph type="title"/>
          </p:nvPr>
        </p:nvSpPr>
        <p:spPr>
          <a:xfrm>
            <a:off x="838200" y="-34267"/>
            <a:ext cx="10515600" cy="1325563"/>
          </a:xfrm>
        </p:spPr>
        <p:txBody>
          <a:bodyPr>
            <a:normAutofit/>
          </a:bodyPr>
          <a:lstStyle/>
          <a:p>
            <a:r>
              <a:rPr lang="en-US" dirty="0"/>
              <a:t>Gladiators and the Arena as Exempla</a:t>
            </a:r>
          </a:p>
        </p:txBody>
      </p:sp>
      <p:sp>
        <p:nvSpPr>
          <p:cNvPr id="3" name="Content Placeholder 2">
            <a:extLst>
              <a:ext uri="{FF2B5EF4-FFF2-40B4-BE49-F238E27FC236}">
                <a16:creationId xmlns:a16="http://schemas.microsoft.com/office/drawing/2014/main" id="{4EE47E03-72B7-F477-6E87-92A2F9D33C5D}"/>
              </a:ext>
            </a:extLst>
          </p:cNvPr>
          <p:cNvSpPr>
            <a:spLocks noGrp="1"/>
          </p:cNvSpPr>
          <p:nvPr>
            <p:ph idx="1"/>
          </p:nvPr>
        </p:nvSpPr>
        <p:spPr>
          <a:xfrm>
            <a:off x="1162049" y="1943578"/>
            <a:ext cx="2707257" cy="4549297"/>
          </a:xfrm>
        </p:spPr>
        <p:txBody>
          <a:bodyPr>
            <a:normAutofit/>
          </a:bodyPr>
          <a:lstStyle/>
          <a:p>
            <a:pPr marL="0" indent="0">
              <a:buNone/>
            </a:pPr>
            <a:r>
              <a:rPr lang="en-US" dirty="0"/>
              <a:t>Stoic Questions:</a:t>
            </a:r>
          </a:p>
          <a:p>
            <a:pPr marL="0" indent="0">
              <a:buNone/>
            </a:pPr>
            <a:r>
              <a:rPr lang="en-US" dirty="0"/>
              <a:t>-Pain </a:t>
            </a:r>
          </a:p>
          <a:p>
            <a:pPr marL="0" indent="0">
              <a:buNone/>
            </a:pPr>
            <a:r>
              <a:rPr lang="en-US" dirty="0"/>
              <a:t>-Death </a:t>
            </a:r>
          </a:p>
          <a:p>
            <a:pPr marL="0" indent="0">
              <a:buNone/>
            </a:pPr>
            <a:r>
              <a:rPr lang="en-US" dirty="0"/>
              <a:t>-Slavery </a:t>
            </a:r>
          </a:p>
          <a:p>
            <a:pPr marL="0" indent="0">
              <a:buNone/>
            </a:pPr>
            <a:r>
              <a:rPr lang="en-US" dirty="0"/>
              <a:t>-Freedom </a:t>
            </a:r>
          </a:p>
        </p:txBody>
      </p:sp>
      <p:pic>
        <p:nvPicPr>
          <p:cNvPr id="2050" name="Picture 2" descr="Stoa of Attalos - The Athens Key">
            <a:extLst>
              <a:ext uri="{FF2B5EF4-FFF2-40B4-BE49-F238E27FC236}">
                <a16:creationId xmlns:a16="http://schemas.microsoft.com/office/drawing/2014/main" id="{F5FBD2D6-1AEC-09B7-4679-8E3D0F840E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7933" y="1083242"/>
            <a:ext cx="6797614" cy="469151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F3CE6CE-A4F0-3B48-BF18-DFDAC6EFC5B3}"/>
              </a:ext>
            </a:extLst>
          </p:cNvPr>
          <p:cNvSpPr txBox="1"/>
          <p:nvPr/>
        </p:nvSpPr>
        <p:spPr>
          <a:xfrm>
            <a:off x="4157933" y="5774757"/>
            <a:ext cx="2872595" cy="369332"/>
          </a:xfrm>
          <a:prstGeom prst="rect">
            <a:avLst/>
          </a:prstGeom>
          <a:noFill/>
        </p:spPr>
        <p:txBody>
          <a:bodyPr wrap="square" rtlCol="0">
            <a:spAutoFit/>
          </a:bodyPr>
          <a:lstStyle/>
          <a:p>
            <a:r>
              <a:rPr lang="en-US" dirty="0"/>
              <a:t>(Stoa of </a:t>
            </a:r>
            <a:r>
              <a:rPr lang="en-US" dirty="0" err="1"/>
              <a:t>Attalos</a:t>
            </a:r>
            <a:r>
              <a:rPr lang="en-US" dirty="0"/>
              <a:t>) </a:t>
            </a:r>
          </a:p>
        </p:txBody>
      </p:sp>
    </p:spTree>
    <p:extLst>
      <p:ext uri="{BB962C8B-B14F-4D97-AF65-F5344CB8AC3E}">
        <p14:creationId xmlns:p14="http://schemas.microsoft.com/office/powerpoint/2010/main" val="4290791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D868A-5406-C478-9E55-EDD1F2E157AE}"/>
              </a:ext>
            </a:extLst>
          </p:cNvPr>
          <p:cNvSpPr>
            <a:spLocks noGrp="1"/>
          </p:cNvSpPr>
          <p:nvPr>
            <p:ph type="title"/>
          </p:nvPr>
        </p:nvSpPr>
        <p:spPr>
          <a:xfrm>
            <a:off x="862642" y="-29921"/>
            <a:ext cx="10491158" cy="823552"/>
          </a:xfrm>
        </p:spPr>
        <p:txBody>
          <a:bodyPr/>
          <a:lstStyle/>
          <a:p>
            <a:r>
              <a:rPr lang="en-US" dirty="0"/>
              <a:t>Cicero and Seneca and the Suffering Body </a:t>
            </a:r>
          </a:p>
        </p:txBody>
      </p:sp>
      <p:sp>
        <p:nvSpPr>
          <p:cNvPr id="4" name="TextBox 3">
            <a:extLst>
              <a:ext uri="{FF2B5EF4-FFF2-40B4-BE49-F238E27FC236}">
                <a16:creationId xmlns:a16="http://schemas.microsoft.com/office/drawing/2014/main" id="{6CFCCCA0-A984-8DBD-0617-810125C2E1B5}"/>
              </a:ext>
            </a:extLst>
          </p:cNvPr>
          <p:cNvSpPr txBox="1"/>
          <p:nvPr/>
        </p:nvSpPr>
        <p:spPr>
          <a:xfrm>
            <a:off x="427727" y="943071"/>
            <a:ext cx="10503019" cy="1200329"/>
          </a:xfrm>
          <a:prstGeom prst="rect">
            <a:avLst/>
          </a:prstGeom>
          <a:noFill/>
        </p:spPr>
        <p:txBody>
          <a:bodyPr wrap="square" rtlCol="0">
            <a:spAutoFit/>
          </a:bodyPr>
          <a:lstStyle/>
          <a:p>
            <a:pPr marL="342900" indent="-342900" algn="l">
              <a:buFont typeface="Arial" panose="020B0604020202020204" pitchFamily="34" charset="0"/>
              <a:buChar char="•"/>
            </a:pPr>
            <a:r>
              <a:rPr lang="en-US" sz="2400" b="0" i="0" dirty="0">
                <a:solidFill>
                  <a:srgbClr val="000000"/>
                </a:solidFill>
                <a:effectLst/>
                <a:latin typeface="Times New Roman" panose="02020603050405020304" pitchFamily="18" charset="0"/>
              </a:rPr>
              <a:t>Cicero’s praise for gladiators bearing wounds, never </a:t>
            </a:r>
            <a:r>
              <a:rPr lang="en-US" sz="2400" dirty="0">
                <a:solidFill>
                  <a:srgbClr val="000000"/>
                </a:solidFill>
                <a:latin typeface="Times New Roman" panose="02020603050405020304" pitchFamily="18" charset="0"/>
              </a:rPr>
              <a:t>fleeing</a:t>
            </a:r>
            <a:r>
              <a:rPr lang="en-US" sz="2400" b="0" i="0" dirty="0">
                <a:solidFill>
                  <a:srgbClr val="000000"/>
                </a:solidFill>
                <a:effectLst/>
                <a:latin typeface="Times New Roman" panose="02020603050405020304" pitchFamily="18" charset="0"/>
              </a:rPr>
              <a:t> battle, accepting defeat</a:t>
            </a:r>
            <a:r>
              <a:rPr lang="en-US" sz="2400" dirty="0">
                <a:solidFill>
                  <a:srgbClr val="000000"/>
                </a:solidFill>
                <a:latin typeface="Times New Roman" panose="02020603050405020304" pitchFamily="18" charset="0"/>
              </a:rPr>
              <a:t>: </a:t>
            </a:r>
            <a:r>
              <a:rPr lang="en-US" sz="2400" b="0" i="0" dirty="0">
                <a:solidFill>
                  <a:srgbClr val="000000"/>
                </a:solidFill>
                <a:effectLst/>
                <a:latin typeface="Times New Roman" panose="02020603050405020304" pitchFamily="18" charset="0"/>
              </a:rPr>
              <a:t>example of what can be accomplished through </a:t>
            </a:r>
            <a:r>
              <a:rPr lang="en-US" sz="2400" b="0" i="0" u="sng" dirty="0">
                <a:solidFill>
                  <a:srgbClr val="000000"/>
                </a:solidFill>
                <a:effectLst/>
                <a:latin typeface="Times New Roman" panose="02020603050405020304" pitchFamily="18" charset="0"/>
              </a:rPr>
              <a:t>discipline and practice</a:t>
            </a:r>
            <a:r>
              <a:rPr lang="en-US" sz="2400" b="0" i="0" dirty="0">
                <a:solidFill>
                  <a:srgbClr val="000000"/>
                </a:solidFill>
                <a:effectLst/>
                <a:latin typeface="Times New Roman" panose="02020603050405020304" pitchFamily="18" charset="0"/>
              </a:rPr>
              <a:t> (</a:t>
            </a:r>
            <a:r>
              <a:rPr lang="en-US" sz="2400" b="0" i="0" dirty="0" err="1">
                <a:solidFill>
                  <a:srgbClr val="000000"/>
                </a:solidFill>
                <a:effectLst/>
                <a:latin typeface="Times New Roman" panose="02020603050405020304" pitchFamily="18" charset="0"/>
              </a:rPr>
              <a:t>Cic</a:t>
            </a:r>
            <a:r>
              <a:rPr lang="en-US" sz="2400" b="0" i="0" dirty="0">
                <a:solidFill>
                  <a:srgbClr val="000000"/>
                </a:solidFill>
                <a:effectLst/>
                <a:latin typeface="Times New Roman" panose="02020603050405020304" pitchFamily="18" charset="0"/>
              </a:rPr>
              <a:t>. </a:t>
            </a:r>
            <a:r>
              <a:rPr lang="en-US" sz="2400" b="0" i="1" dirty="0" err="1">
                <a:solidFill>
                  <a:srgbClr val="000000"/>
                </a:solidFill>
                <a:effectLst/>
                <a:latin typeface="Times New Roman" panose="02020603050405020304" pitchFamily="18" charset="0"/>
              </a:rPr>
              <a:t>Tusc</a:t>
            </a:r>
            <a:r>
              <a:rPr lang="en-US" sz="2400" b="0" i="1" dirty="0">
                <a:solidFill>
                  <a:srgbClr val="000000"/>
                </a:solidFill>
                <a:effectLst/>
                <a:latin typeface="Times New Roman" panose="02020603050405020304" pitchFamily="18" charset="0"/>
              </a:rPr>
              <a:t>. </a:t>
            </a:r>
            <a:r>
              <a:rPr lang="en-US" sz="2400" b="0" dirty="0">
                <a:solidFill>
                  <a:srgbClr val="000000"/>
                </a:solidFill>
                <a:effectLst/>
                <a:latin typeface="Times New Roman" panose="02020603050405020304" pitchFamily="18" charset="0"/>
              </a:rPr>
              <a:t>2.41) </a:t>
            </a:r>
            <a:endParaRPr lang="en-US" sz="2400" b="0" i="0" dirty="0">
              <a:solidFill>
                <a:srgbClr val="000000"/>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0ACD3471-EC29-F0C4-7EB3-C941A13F6DF1}"/>
              </a:ext>
            </a:extLst>
          </p:cNvPr>
          <p:cNvSpPr txBox="1"/>
          <p:nvPr/>
        </p:nvSpPr>
        <p:spPr>
          <a:xfrm>
            <a:off x="427727" y="2195175"/>
            <a:ext cx="11360988" cy="3416320"/>
          </a:xfrm>
          <a:prstGeom prst="rect">
            <a:avLst/>
          </a:prstGeom>
          <a:noFill/>
        </p:spPr>
        <p:txBody>
          <a:bodyPr wrap="square" rtlCol="0">
            <a:spAutoFit/>
          </a:bodyPr>
          <a:lstStyle/>
          <a:p>
            <a:r>
              <a:rPr lang="en-US" sz="2400" i="1" dirty="0" err="1">
                <a:solidFill>
                  <a:srgbClr val="242424"/>
                </a:solidFill>
                <a:latin typeface="Times New Roman" panose="02020603050405020304" pitchFamily="18" charset="0"/>
              </a:rPr>
              <a:t>d</a:t>
            </a:r>
            <a:r>
              <a:rPr lang="en-US" sz="2400" b="0" i="1" dirty="0" err="1">
                <a:solidFill>
                  <a:srgbClr val="242424"/>
                </a:solidFill>
                <a:effectLst/>
                <a:latin typeface="Times New Roman" panose="02020603050405020304" pitchFamily="18" charset="0"/>
              </a:rPr>
              <a:t>estillationes</a:t>
            </a:r>
            <a:r>
              <a:rPr lang="en-US" sz="2400" b="0" i="1" dirty="0">
                <a:solidFill>
                  <a:srgbClr val="242424"/>
                </a:solidFill>
                <a:effectLst/>
                <a:latin typeface="Times New Roman" panose="02020603050405020304" pitchFamily="18" charset="0"/>
              </a:rPr>
              <a:t> et vim </a:t>
            </a:r>
            <a:r>
              <a:rPr lang="en-US" sz="2400" b="0" i="1" dirty="0" err="1">
                <a:solidFill>
                  <a:srgbClr val="242424"/>
                </a:solidFill>
                <a:effectLst/>
                <a:latin typeface="Times New Roman" panose="02020603050405020304" pitchFamily="18" charset="0"/>
              </a:rPr>
              <a:t>continuae</a:t>
            </a:r>
            <a:r>
              <a:rPr lang="en-US" sz="2400" b="0" i="1" dirty="0">
                <a:solidFill>
                  <a:srgbClr val="242424"/>
                </a:solidFill>
                <a:effectLst/>
                <a:latin typeface="Times New Roman" panose="02020603050405020304" pitchFamily="18" charset="0"/>
              </a:rPr>
              <a:t> tussis </a:t>
            </a:r>
            <a:r>
              <a:rPr lang="en-US" sz="2400" b="0" i="1" dirty="0" err="1">
                <a:solidFill>
                  <a:srgbClr val="242424"/>
                </a:solidFill>
                <a:effectLst/>
                <a:latin typeface="Times New Roman" panose="02020603050405020304" pitchFamily="18" charset="0"/>
              </a:rPr>
              <a:t>egerentem</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viscerum</a:t>
            </a:r>
            <a:r>
              <a:rPr lang="en-US" sz="2400" b="0" i="1" dirty="0">
                <a:solidFill>
                  <a:srgbClr val="242424"/>
                </a:solidFill>
                <a:effectLst/>
                <a:latin typeface="Times New Roman" panose="02020603050405020304" pitchFamily="18" charset="0"/>
              </a:rPr>
              <a:t> partes et </a:t>
            </a:r>
            <a:r>
              <a:rPr lang="en-US" sz="2400" b="0" i="1" dirty="0" err="1">
                <a:solidFill>
                  <a:srgbClr val="242424"/>
                </a:solidFill>
                <a:effectLst/>
                <a:latin typeface="Times New Roman" panose="02020603050405020304" pitchFamily="18" charset="0"/>
              </a:rPr>
              <a:t>febrem</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praecordia</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ipsa</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torrentem</a:t>
            </a:r>
            <a:r>
              <a:rPr lang="en-US" sz="2400" b="0" i="1" dirty="0">
                <a:solidFill>
                  <a:srgbClr val="242424"/>
                </a:solidFill>
                <a:effectLst/>
                <a:latin typeface="Times New Roman" panose="02020603050405020304" pitchFamily="18" charset="0"/>
              </a:rPr>
              <a:t> et </a:t>
            </a:r>
            <a:r>
              <a:rPr lang="en-US" sz="2400" b="0" i="1" dirty="0" err="1">
                <a:solidFill>
                  <a:srgbClr val="242424"/>
                </a:solidFill>
                <a:effectLst/>
                <a:latin typeface="Times New Roman" panose="02020603050405020304" pitchFamily="18" charset="0"/>
              </a:rPr>
              <a:t>sitim</a:t>
            </a:r>
            <a:r>
              <a:rPr lang="en-US" sz="2400" b="0" i="1" dirty="0">
                <a:solidFill>
                  <a:srgbClr val="242424"/>
                </a:solidFill>
                <a:effectLst/>
                <a:latin typeface="Times New Roman" panose="02020603050405020304" pitchFamily="18" charset="0"/>
              </a:rPr>
              <a:t> et </a:t>
            </a:r>
            <a:r>
              <a:rPr lang="en-US" sz="2400" b="0" i="1" dirty="0" err="1">
                <a:solidFill>
                  <a:srgbClr val="242424"/>
                </a:solidFill>
                <a:effectLst/>
                <a:latin typeface="Times New Roman" panose="02020603050405020304" pitchFamily="18" charset="0"/>
              </a:rPr>
              <a:t>artus</a:t>
            </a:r>
            <a:r>
              <a:rPr lang="en-US" sz="2400" b="0" i="1" dirty="0">
                <a:solidFill>
                  <a:srgbClr val="242424"/>
                </a:solidFill>
                <a:effectLst/>
                <a:latin typeface="Times New Roman" panose="02020603050405020304" pitchFamily="18" charset="0"/>
              </a:rPr>
              <a:t> in </a:t>
            </a:r>
            <a:r>
              <a:rPr lang="en-US" sz="2400" b="0" i="1" dirty="0" err="1">
                <a:solidFill>
                  <a:srgbClr val="242424"/>
                </a:solidFill>
                <a:effectLst/>
                <a:latin typeface="Times New Roman" panose="02020603050405020304" pitchFamily="18" charset="0"/>
              </a:rPr>
              <a:t>diversum</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articulis</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exeuntibus</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tortos</a:t>
            </a:r>
            <a:r>
              <a:rPr lang="en-US" sz="2400" b="0" i="1" dirty="0">
                <a:solidFill>
                  <a:srgbClr val="242424"/>
                </a:solidFill>
                <a:effectLst/>
                <a:latin typeface="Times New Roman" panose="02020603050405020304" pitchFamily="18" charset="0"/>
              </a:rPr>
              <a:t> </a:t>
            </a:r>
            <a:r>
              <a:rPr lang="en-US" sz="2400" i="1" dirty="0">
                <a:solidFill>
                  <a:srgbClr val="242424"/>
                </a:solidFill>
                <a:latin typeface="Times New Roman" panose="02020603050405020304" pitchFamily="18" charset="0"/>
              </a:rPr>
              <a:t>… i</a:t>
            </a:r>
            <a:r>
              <a:rPr lang="en-US" sz="2400" b="0" i="1" dirty="0">
                <a:solidFill>
                  <a:srgbClr val="242424"/>
                </a:solidFill>
                <a:effectLst/>
                <a:latin typeface="Times New Roman" panose="02020603050405020304" pitchFamily="18" charset="0"/>
              </a:rPr>
              <a:t>nter </a:t>
            </a:r>
            <a:r>
              <a:rPr lang="en-US" sz="2400" b="0" i="1" dirty="0" err="1">
                <a:solidFill>
                  <a:srgbClr val="242424"/>
                </a:solidFill>
                <a:effectLst/>
                <a:latin typeface="Times New Roman" panose="02020603050405020304" pitchFamily="18" charset="0"/>
              </a:rPr>
              <a:t>haec</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tamen</a:t>
            </a:r>
            <a:r>
              <a:rPr lang="en-US" sz="2400" b="0" i="1" dirty="0">
                <a:solidFill>
                  <a:srgbClr val="242424"/>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aliquis</a:t>
            </a:r>
            <a:r>
              <a:rPr lang="en-US" sz="2400" b="0" i="1" dirty="0">
                <a:solidFill>
                  <a:srgbClr val="242424"/>
                </a:solidFill>
                <a:effectLst/>
                <a:latin typeface="Times New Roman" panose="02020603050405020304" pitchFamily="18" charset="0"/>
              </a:rPr>
              <a:t> non </a:t>
            </a:r>
            <a:r>
              <a:rPr lang="en-US" sz="2400" b="0" i="1" dirty="0" err="1">
                <a:solidFill>
                  <a:srgbClr val="242424"/>
                </a:solidFill>
                <a:effectLst/>
                <a:latin typeface="Times New Roman" panose="02020603050405020304" pitchFamily="18" charset="0"/>
              </a:rPr>
              <a:t>gemuit</a:t>
            </a:r>
            <a:r>
              <a:rPr lang="en-US" sz="2400" b="0" i="1" dirty="0">
                <a:solidFill>
                  <a:srgbClr val="242424"/>
                </a:solidFill>
                <a:effectLst/>
                <a:latin typeface="Times New Roman" panose="02020603050405020304" pitchFamily="18" charset="0"/>
              </a:rPr>
              <a:t> … vis </a:t>
            </a:r>
            <a:r>
              <a:rPr lang="en-US" sz="2400" b="0" i="1" dirty="0" err="1">
                <a:solidFill>
                  <a:srgbClr val="242424"/>
                </a:solidFill>
                <a:effectLst/>
                <a:latin typeface="Times New Roman" panose="02020603050405020304" pitchFamily="18" charset="0"/>
              </a:rPr>
              <a:t>tu</a:t>
            </a:r>
            <a:r>
              <a:rPr lang="en-US" sz="2400" b="0" i="1" dirty="0">
                <a:solidFill>
                  <a:srgbClr val="242424"/>
                </a:solidFill>
                <a:effectLst/>
                <a:latin typeface="Times New Roman" panose="02020603050405020304" pitchFamily="18" charset="0"/>
              </a:rPr>
              <a:t> post hoc </a:t>
            </a:r>
            <a:r>
              <a:rPr lang="en-US" sz="2400" b="0" i="1" dirty="0" err="1">
                <a:solidFill>
                  <a:srgbClr val="242424"/>
                </a:solidFill>
                <a:effectLst/>
                <a:latin typeface="Times New Roman" panose="02020603050405020304" pitchFamily="18" charset="0"/>
              </a:rPr>
              <a:t>dolorem</a:t>
            </a:r>
            <a:r>
              <a:rPr lang="en-US" sz="2400" b="0" i="1" dirty="0">
                <a:solidFill>
                  <a:srgbClr val="660000"/>
                </a:solidFill>
                <a:effectLst/>
                <a:latin typeface="Times New Roman" panose="02020603050405020304" pitchFamily="18" charset="0"/>
              </a:rPr>
              <a:t> </a:t>
            </a:r>
            <a:r>
              <a:rPr lang="en-US" sz="2400" b="0" i="1" dirty="0" err="1">
                <a:solidFill>
                  <a:srgbClr val="242424"/>
                </a:solidFill>
                <a:effectLst/>
                <a:latin typeface="Times New Roman" panose="02020603050405020304" pitchFamily="18" charset="0"/>
              </a:rPr>
              <a:t>deridere</a:t>
            </a:r>
            <a:r>
              <a:rPr lang="en-US" sz="2400" b="0" i="0" dirty="0">
                <a:solidFill>
                  <a:srgbClr val="242424"/>
                </a:solidFill>
                <a:effectLst/>
                <a:latin typeface="Times New Roman" panose="02020603050405020304" pitchFamily="18" charset="0"/>
              </a:rPr>
              <a:t>? (Sen. </a:t>
            </a:r>
            <a:r>
              <a:rPr lang="en-US" sz="2400" b="0" i="1" dirty="0">
                <a:solidFill>
                  <a:srgbClr val="242424"/>
                </a:solidFill>
                <a:effectLst/>
                <a:latin typeface="Times New Roman" panose="02020603050405020304" pitchFamily="18" charset="0"/>
              </a:rPr>
              <a:t>Ep. </a:t>
            </a:r>
            <a:r>
              <a:rPr lang="en-US" sz="2400" b="0" dirty="0">
                <a:solidFill>
                  <a:srgbClr val="242424"/>
                </a:solidFill>
                <a:effectLst/>
                <a:latin typeface="Times New Roman" panose="02020603050405020304" pitchFamily="18" charset="0"/>
              </a:rPr>
              <a:t>78.19)</a:t>
            </a:r>
          </a:p>
          <a:p>
            <a:br>
              <a:rPr lang="en-US" sz="2400" dirty="0">
                <a:solidFill>
                  <a:srgbClr val="242424"/>
                </a:solidFill>
                <a:highlight>
                  <a:srgbClr val="00FFFF"/>
                </a:highlight>
                <a:latin typeface="Times New Roman" panose="02020603050405020304" pitchFamily="18" charset="0"/>
              </a:rPr>
            </a:br>
            <a:r>
              <a:rPr lang="en-US" sz="2400" dirty="0">
                <a:solidFill>
                  <a:srgbClr val="242424"/>
                </a:solidFill>
                <a:highlight>
                  <a:srgbClr val="00FFFF"/>
                </a:highlight>
                <a:latin typeface="Times New Roman" panose="02020603050405020304" pitchFamily="18" charset="0"/>
              </a:rPr>
              <a:t>(Dripping and the force of continuous coughing discharging bits of one’s innards and fever that dries the very entrails and thirst and limbs twisted with joints sticking out in different ways … Nevertheless, there are some who amid this have not groaned … Won’t you laugh at pain after an example like this?) </a:t>
            </a:r>
          </a:p>
          <a:p>
            <a:endParaRPr lang="en-US" sz="2400" dirty="0"/>
          </a:p>
        </p:txBody>
      </p:sp>
      <p:sp>
        <p:nvSpPr>
          <p:cNvPr id="8" name="TextBox 7">
            <a:extLst>
              <a:ext uri="{FF2B5EF4-FFF2-40B4-BE49-F238E27FC236}">
                <a16:creationId xmlns:a16="http://schemas.microsoft.com/office/drawing/2014/main" id="{CB4E359D-700D-6557-B3CB-AA925F64492F}"/>
              </a:ext>
            </a:extLst>
          </p:cNvPr>
          <p:cNvSpPr txBox="1"/>
          <p:nvPr/>
        </p:nvSpPr>
        <p:spPr>
          <a:xfrm>
            <a:off x="427727" y="5244065"/>
            <a:ext cx="9171316" cy="1200329"/>
          </a:xfrm>
          <a:prstGeom prst="rect">
            <a:avLst/>
          </a:prstGeom>
          <a:noFill/>
        </p:spPr>
        <p:txBody>
          <a:bodyPr wrap="square" rtlCol="0">
            <a:spAutoFit/>
          </a:bodyPr>
          <a:lstStyle/>
          <a:p>
            <a:pPr marL="342900" indent="-342900">
              <a:buFont typeface="Arial" panose="020B0604020202020204" pitchFamily="34" charset="0"/>
              <a:buChar char="•"/>
            </a:pPr>
            <a:r>
              <a:rPr lang="en-US" sz="2400" b="0" i="0" dirty="0">
                <a:solidFill>
                  <a:srgbClr val="242424"/>
                </a:solidFill>
                <a:effectLst/>
                <a:latin typeface="Times New Roman" panose="02020603050405020304" pitchFamily="18" charset="0"/>
              </a:rPr>
              <a:t>Seneca likens suffering of illness to arena; enduring in suffering of any kind can bring glory, if only there were </a:t>
            </a:r>
            <a:r>
              <a:rPr lang="en-US" sz="2400" b="0" i="0" u="sng" dirty="0">
                <a:solidFill>
                  <a:srgbClr val="242424"/>
                </a:solidFill>
                <a:effectLst/>
                <a:latin typeface="Times New Roman" panose="02020603050405020304" pitchFamily="18" charset="0"/>
              </a:rPr>
              <a:t>audiences</a:t>
            </a:r>
            <a:r>
              <a:rPr lang="en-US" sz="2400" b="0" i="0" dirty="0">
                <a:solidFill>
                  <a:srgbClr val="242424"/>
                </a:solidFill>
                <a:effectLst/>
                <a:latin typeface="Times New Roman" panose="02020603050405020304" pitchFamily="18" charset="0"/>
              </a:rPr>
              <a:t> for illness (Sen. </a:t>
            </a:r>
            <a:r>
              <a:rPr lang="en-US" sz="2400" b="0" i="1" dirty="0">
                <a:solidFill>
                  <a:srgbClr val="242424"/>
                </a:solidFill>
                <a:effectLst/>
                <a:latin typeface="Times New Roman" panose="02020603050405020304" pitchFamily="18" charset="0"/>
              </a:rPr>
              <a:t>Ep. </a:t>
            </a:r>
            <a:r>
              <a:rPr lang="en-US" sz="2400" b="0" dirty="0">
                <a:solidFill>
                  <a:srgbClr val="242424"/>
                </a:solidFill>
                <a:effectLst/>
                <a:latin typeface="Times New Roman" panose="02020603050405020304" pitchFamily="18" charset="0"/>
              </a:rPr>
              <a:t>78.21)</a:t>
            </a:r>
            <a:endParaRPr lang="en-US" sz="2400" dirty="0"/>
          </a:p>
        </p:txBody>
      </p:sp>
    </p:spTree>
    <p:extLst>
      <p:ext uri="{BB962C8B-B14F-4D97-AF65-F5344CB8AC3E}">
        <p14:creationId xmlns:p14="http://schemas.microsoft.com/office/powerpoint/2010/main" val="846354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43886-F0AA-4FDE-16B0-AFEC294796D3}"/>
              </a:ext>
            </a:extLst>
          </p:cNvPr>
          <p:cNvSpPr>
            <a:spLocks noGrp="1"/>
          </p:cNvSpPr>
          <p:nvPr>
            <p:ph type="title"/>
          </p:nvPr>
        </p:nvSpPr>
        <p:spPr>
          <a:xfrm>
            <a:off x="838200" y="-92075"/>
            <a:ext cx="10515600" cy="1325563"/>
          </a:xfrm>
        </p:spPr>
        <p:txBody>
          <a:bodyPr>
            <a:normAutofit/>
          </a:bodyPr>
          <a:lstStyle/>
          <a:p>
            <a:r>
              <a:rPr lang="en-US" dirty="0"/>
              <a:t>Gladiator and the Sponge (</a:t>
            </a:r>
            <a:r>
              <a:rPr lang="en-US" i="1" dirty="0"/>
              <a:t>Ep. </a:t>
            </a:r>
            <a:r>
              <a:rPr lang="en-US" dirty="0"/>
              <a:t>70.20-1)</a:t>
            </a:r>
          </a:p>
        </p:txBody>
      </p:sp>
      <p:sp>
        <p:nvSpPr>
          <p:cNvPr id="3" name="Content Placeholder 2">
            <a:extLst>
              <a:ext uri="{FF2B5EF4-FFF2-40B4-BE49-F238E27FC236}">
                <a16:creationId xmlns:a16="http://schemas.microsoft.com/office/drawing/2014/main" id="{E025B9C0-38E6-8FBE-F31A-B7C5F0E83625}"/>
              </a:ext>
            </a:extLst>
          </p:cNvPr>
          <p:cNvSpPr>
            <a:spLocks noGrp="1"/>
          </p:cNvSpPr>
          <p:nvPr>
            <p:ph idx="1"/>
          </p:nvPr>
        </p:nvSpPr>
        <p:spPr>
          <a:xfrm>
            <a:off x="474453" y="1239728"/>
            <a:ext cx="10879347" cy="2340934"/>
          </a:xfrm>
        </p:spPr>
        <p:txBody>
          <a:bodyPr>
            <a:normAutofit fontScale="92500" lnSpcReduction="20000"/>
          </a:bodyPr>
          <a:lstStyle/>
          <a:p>
            <a:pPr marL="0" indent="0">
              <a:buNone/>
            </a:pPr>
            <a:r>
              <a:rPr lang="en-US" b="0" i="1" dirty="0" err="1">
                <a:solidFill>
                  <a:srgbClr val="242424"/>
                </a:solidFill>
                <a:effectLst/>
                <a:latin typeface="Times New Roman" panose="02020603050405020304" pitchFamily="18" charset="0"/>
              </a:rPr>
              <a:t>ibi</a:t>
            </a:r>
            <a:r>
              <a:rPr lang="en-US" b="0" i="1" dirty="0">
                <a:solidFill>
                  <a:srgbClr val="242424"/>
                </a:solidFill>
                <a:effectLst/>
                <a:latin typeface="Times New Roman" panose="02020603050405020304" pitchFamily="18" charset="0"/>
              </a:rPr>
              <a:t> lignum id </a:t>
            </a:r>
            <a:r>
              <a:rPr lang="en-US" b="0" i="1" dirty="0" err="1">
                <a:solidFill>
                  <a:srgbClr val="242424"/>
                </a:solidFill>
                <a:effectLst/>
                <a:latin typeface="Times New Roman" panose="02020603050405020304" pitchFamily="18" charset="0"/>
              </a:rPr>
              <a:t>quod</a:t>
            </a:r>
            <a:r>
              <a:rPr lang="en-US" b="0" i="1" dirty="0">
                <a:solidFill>
                  <a:srgbClr val="242424"/>
                </a:solidFill>
                <a:effectLst/>
                <a:latin typeface="Times New Roman" panose="02020603050405020304" pitchFamily="18" charset="0"/>
              </a:rPr>
              <a:t> </a:t>
            </a:r>
            <a:r>
              <a:rPr lang="en-US" b="0" i="1" dirty="0">
                <a:solidFill>
                  <a:srgbClr val="242424"/>
                </a:solidFill>
                <a:effectLst/>
                <a:highlight>
                  <a:srgbClr val="00FFFF"/>
                </a:highlight>
                <a:latin typeface="Times New Roman" panose="02020603050405020304" pitchFamily="18" charset="0"/>
              </a:rPr>
              <a:t>ad </a:t>
            </a:r>
            <a:r>
              <a:rPr lang="en-US" b="0" i="1" dirty="0" err="1">
                <a:solidFill>
                  <a:srgbClr val="242424"/>
                </a:solidFill>
                <a:effectLst/>
                <a:highlight>
                  <a:srgbClr val="00FFFF"/>
                </a:highlight>
                <a:latin typeface="Times New Roman" panose="02020603050405020304" pitchFamily="18" charset="0"/>
              </a:rPr>
              <a:t>emundanda</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obscena</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adhaerente</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spongia</a:t>
            </a:r>
            <a:r>
              <a:rPr lang="en-US" b="0" i="1" dirty="0">
                <a:solidFill>
                  <a:srgbClr val="242424"/>
                </a:solidFill>
                <a:effectLst/>
                <a:highlight>
                  <a:srgbClr val="00FFFF"/>
                </a:highlight>
                <a:latin typeface="Times New Roman" panose="02020603050405020304" pitchFamily="18" charset="0"/>
              </a:rPr>
              <a:t> positum </a:t>
            </a:r>
            <a:r>
              <a:rPr lang="en-US" b="0" i="1" dirty="0" err="1">
                <a:solidFill>
                  <a:srgbClr val="242424"/>
                </a:solidFill>
                <a:effectLst/>
                <a:highlight>
                  <a:srgbClr val="00FFFF"/>
                </a:highlight>
                <a:latin typeface="Times New Roman" panose="02020603050405020304" pitchFamily="18" charset="0"/>
              </a:rPr>
              <a:t>est</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totum</a:t>
            </a:r>
            <a:r>
              <a:rPr lang="en-US" b="0" i="1" dirty="0">
                <a:solidFill>
                  <a:srgbClr val="242424"/>
                </a:solidFill>
                <a:effectLst/>
                <a:highlight>
                  <a:srgbClr val="00FFFF"/>
                </a:highlight>
                <a:latin typeface="Times New Roman" panose="02020603050405020304" pitchFamily="18" charset="0"/>
              </a:rPr>
              <a:t> in </a:t>
            </a:r>
            <a:r>
              <a:rPr lang="en-US" b="0" i="1" dirty="0" err="1">
                <a:solidFill>
                  <a:srgbClr val="242424"/>
                </a:solidFill>
                <a:effectLst/>
                <a:highlight>
                  <a:srgbClr val="00FFFF"/>
                </a:highlight>
                <a:latin typeface="Times New Roman" panose="02020603050405020304" pitchFamily="18" charset="0"/>
              </a:rPr>
              <a:t>gulam</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farsit</a:t>
            </a:r>
            <a:r>
              <a:rPr lang="en-US" b="0" i="1" dirty="0">
                <a:solidFill>
                  <a:srgbClr val="242424"/>
                </a:solidFill>
                <a:effectLst/>
                <a:highlight>
                  <a:srgbClr val="00FFFF"/>
                </a:highlight>
                <a:latin typeface="Times New Roman" panose="02020603050405020304" pitchFamily="18" charset="0"/>
              </a:rPr>
              <a:t> et </a:t>
            </a:r>
            <a:r>
              <a:rPr lang="en-US" b="0" i="1" dirty="0" err="1">
                <a:solidFill>
                  <a:srgbClr val="242424"/>
                </a:solidFill>
                <a:effectLst/>
                <a:highlight>
                  <a:srgbClr val="00FFFF"/>
                </a:highlight>
                <a:latin typeface="Times New Roman" panose="02020603050405020304" pitchFamily="18" charset="0"/>
              </a:rPr>
              <a:t>interclusis</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faucibus</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spiritum</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elisit</a:t>
            </a:r>
            <a:r>
              <a:rPr lang="en-US" b="0" i="1" dirty="0">
                <a:solidFill>
                  <a:srgbClr val="242424"/>
                </a:solidFill>
                <a:effectLst/>
                <a:highlight>
                  <a:srgbClr val="00FFFF"/>
                </a:highlight>
                <a:latin typeface="Times New Roman" panose="02020603050405020304" pitchFamily="18" charset="0"/>
              </a:rPr>
              <a:t>. </a:t>
            </a:r>
            <a:r>
              <a:rPr lang="en-US" i="1" dirty="0">
                <a:solidFill>
                  <a:srgbClr val="242424"/>
                </a:solidFill>
                <a:highlight>
                  <a:srgbClr val="00FFFF"/>
                </a:highlight>
                <a:latin typeface="Times New Roman" panose="02020603050405020304" pitchFamily="18" charset="0"/>
              </a:rPr>
              <a:t>h</a:t>
            </a:r>
            <a:r>
              <a:rPr lang="en-US" b="0" i="1" dirty="0">
                <a:solidFill>
                  <a:srgbClr val="242424"/>
                </a:solidFill>
                <a:effectLst/>
                <a:latin typeface="Times New Roman" panose="02020603050405020304" pitchFamily="18" charset="0"/>
              </a:rPr>
              <a:t>oc </a:t>
            </a:r>
            <a:r>
              <a:rPr lang="en-US" b="0" i="1" dirty="0" err="1">
                <a:solidFill>
                  <a:srgbClr val="242424"/>
                </a:solidFill>
                <a:effectLst/>
                <a:latin typeface="Times New Roman" panose="02020603050405020304" pitchFamily="18" charset="0"/>
              </a:rPr>
              <a:t>fuit</a:t>
            </a:r>
            <a:r>
              <a:rPr lang="en-US" b="0" i="1" dirty="0">
                <a:solidFill>
                  <a:srgbClr val="242424"/>
                </a:solidFill>
                <a:effectLst/>
                <a:latin typeface="Times New Roman" panose="02020603050405020304" pitchFamily="18" charset="0"/>
              </a:rPr>
              <a:t> </a:t>
            </a:r>
            <a:r>
              <a:rPr lang="en-US" b="0" i="1" dirty="0" err="1">
                <a:solidFill>
                  <a:srgbClr val="242424"/>
                </a:solidFill>
                <a:effectLst/>
                <a:latin typeface="Times New Roman" panose="02020603050405020304" pitchFamily="18" charset="0"/>
              </a:rPr>
              <a:t>morti</a:t>
            </a:r>
            <a:r>
              <a:rPr lang="en-US" b="0" i="1" dirty="0">
                <a:solidFill>
                  <a:srgbClr val="242424"/>
                </a:solidFill>
                <a:effectLst/>
                <a:latin typeface="Times New Roman" panose="02020603050405020304" pitchFamily="18" charset="0"/>
              </a:rPr>
              <a:t> </a:t>
            </a:r>
            <a:r>
              <a:rPr lang="en-US" b="0" i="1" dirty="0" err="1">
                <a:solidFill>
                  <a:srgbClr val="242424"/>
                </a:solidFill>
                <a:effectLst/>
                <a:latin typeface="Times New Roman" panose="02020603050405020304" pitchFamily="18" charset="0"/>
              </a:rPr>
              <a:t>contumeliam</a:t>
            </a:r>
            <a:r>
              <a:rPr lang="en-US" b="1" i="1" dirty="0">
                <a:solidFill>
                  <a:srgbClr val="B2B2B2"/>
                </a:solidFill>
                <a:latin typeface="Times New Roman" panose="02020603050405020304" pitchFamily="18" charset="0"/>
              </a:rPr>
              <a:t> </a:t>
            </a:r>
            <a:r>
              <a:rPr lang="en-US" b="0" i="1" dirty="0" err="1">
                <a:solidFill>
                  <a:srgbClr val="242424"/>
                </a:solidFill>
                <a:effectLst/>
                <a:latin typeface="Times New Roman" panose="02020603050405020304" pitchFamily="18" charset="0"/>
              </a:rPr>
              <a:t>facere</a:t>
            </a:r>
            <a:r>
              <a:rPr lang="en-US" b="0" i="1" dirty="0">
                <a:solidFill>
                  <a:srgbClr val="242424"/>
                </a:solidFill>
                <a:effectLst/>
                <a:latin typeface="Times New Roman" panose="02020603050405020304" pitchFamily="18" charset="0"/>
              </a:rPr>
              <a:t>.</a:t>
            </a:r>
            <a:br>
              <a:rPr lang="en-US" b="0" i="1" dirty="0">
                <a:solidFill>
                  <a:srgbClr val="242424"/>
                </a:solidFill>
                <a:effectLst/>
                <a:latin typeface="Times New Roman" panose="02020603050405020304" pitchFamily="18" charset="0"/>
              </a:rPr>
            </a:br>
            <a:endParaRPr lang="en-US" i="1" dirty="0">
              <a:solidFill>
                <a:srgbClr val="242424"/>
              </a:solidFill>
              <a:latin typeface="Times New Roman" panose="02020603050405020304" pitchFamily="18" charset="0"/>
            </a:endParaRPr>
          </a:p>
          <a:p>
            <a:pPr marL="0" indent="0">
              <a:buNone/>
            </a:pPr>
            <a:r>
              <a:rPr lang="en-US" dirty="0">
                <a:solidFill>
                  <a:srgbClr val="242424"/>
                </a:solidFill>
                <a:latin typeface="Times New Roman" panose="02020603050405020304" pitchFamily="18" charset="0"/>
              </a:rPr>
              <a:t>(There he took a stick of wood with a sponge attached which was placed for the cleaning of obscene things and crammed it all down his throat, and with his jaw blocked up, he dashed out his spirit. This was to insult to death.) </a:t>
            </a:r>
            <a:endParaRPr lang="en-US" dirty="0"/>
          </a:p>
        </p:txBody>
      </p:sp>
      <p:sp>
        <p:nvSpPr>
          <p:cNvPr id="4" name="TextBox 3">
            <a:extLst>
              <a:ext uri="{FF2B5EF4-FFF2-40B4-BE49-F238E27FC236}">
                <a16:creationId xmlns:a16="http://schemas.microsoft.com/office/drawing/2014/main" id="{58685804-C832-E3AB-ED63-5749E83C0193}"/>
              </a:ext>
            </a:extLst>
          </p:cNvPr>
          <p:cNvSpPr txBox="1"/>
          <p:nvPr/>
        </p:nvSpPr>
        <p:spPr>
          <a:xfrm>
            <a:off x="474453" y="3897114"/>
            <a:ext cx="10962736" cy="1384995"/>
          </a:xfrm>
          <a:prstGeom prst="rect">
            <a:avLst/>
          </a:prstGeom>
          <a:noFill/>
        </p:spPr>
        <p:txBody>
          <a:bodyPr wrap="square" rtlCol="0">
            <a:spAutoFit/>
          </a:bodyPr>
          <a:lstStyle/>
          <a:p>
            <a:r>
              <a:rPr lang="en-US" sz="2800" b="0" i="1" dirty="0" err="1">
                <a:solidFill>
                  <a:srgbClr val="242424"/>
                </a:solidFill>
                <a:effectLst/>
                <a:latin typeface="Times New Roman" panose="02020603050405020304" pitchFamily="18" charset="0"/>
              </a:rPr>
              <a:t>praeferendam</a:t>
            </a:r>
            <a:r>
              <a:rPr lang="en-US" sz="2800" b="0" i="1" dirty="0">
                <a:solidFill>
                  <a:srgbClr val="242424"/>
                </a:solidFill>
                <a:effectLst/>
                <a:latin typeface="Times New Roman" panose="02020603050405020304" pitchFamily="18" charset="0"/>
              </a:rPr>
              <a:t> </a:t>
            </a:r>
            <a:r>
              <a:rPr lang="en-US" sz="2800" b="0" i="1" dirty="0" err="1">
                <a:solidFill>
                  <a:srgbClr val="242424"/>
                </a:solidFill>
                <a:effectLst/>
                <a:latin typeface="Times New Roman" panose="02020603050405020304" pitchFamily="18" charset="0"/>
              </a:rPr>
              <a:t>esse</a:t>
            </a:r>
            <a:r>
              <a:rPr lang="en-US" sz="2800" b="0" i="1" dirty="0">
                <a:solidFill>
                  <a:srgbClr val="242424"/>
                </a:solidFill>
                <a:effectLst/>
                <a:latin typeface="Times New Roman" panose="02020603050405020304" pitchFamily="18" charset="0"/>
              </a:rPr>
              <a:t> </a:t>
            </a:r>
            <a:r>
              <a:rPr lang="en-US" sz="2800" b="0" i="1" dirty="0" err="1">
                <a:solidFill>
                  <a:srgbClr val="242424"/>
                </a:solidFill>
                <a:effectLst/>
                <a:highlight>
                  <a:srgbClr val="00FFFF"/>
                </a:highlight>
                <a:latin typeface="Times New Roman" panose="02020603050405020304" pitchFamily="18" charset="0"/>
              </a:rPr>
              <a:t>spurcissimam</a:t>
            </a:r>
            <a:r>
              <a:rPr lang="en-US" sz="2800" b="0" i="1" dirty="0">
                <a:solidFill>
                  <a:srgbClr val="242424"/>
                </a:solidFill>
                <a:effectLst/>
                <a:latin typeface="Times New Roman" panose="02020603050405020304" pitchFamily="18" charset="0"/>
              </a:rPr>
              <a:t> mortem </a:t>
            </a:r>
            <a:r>
              <a:rPr lang="en-US" sz="2800" b="0" i="1" dirty="0" err="1">
                <a:solidFill>
                  <a:srgbClr val="242424"/>
                </a:solidFill>
                <a:effectLst/>
                <a:latin typeface="Times New Roman" panose="02020603050405020304" pitchFamily="18" charset="0"/>
              </a:rPr>
              <a:t>servituti</a:t>
            </a:r>
            <a:r>
              <a:rPr lang="en-US" sz="2800" b="0" i="1" dirty="0">
                <a:solidFill>
                  <a:srgbClr val="242424"/>
                </a:solidFill>
                <a:effectLst/>
                <a:latin typeface="Times New Roman" panose="02020603050405020304" pitchFamily="18" charset="0"/>
              </a:rPr>
              <a:t> </a:t>
            </a:r>
            <a:r>
              <a:rPr lang="en-US" sz="2800" b="0" i="1" dirty="0" err="1">
                <a:solidFill>
                  <a:srgbClr val="242424"/>
                </a:solidFill>
                <a:effectLst/>
                <a:highlight>
                  <a:srgbClr val="00FFFF"/>
                </a:highlight>
                <a:latin typeface="Times New Roman" panose="02020603050405020304" pitchFamily="18" charset="0"/>
              </a:rPr>
              <a:t>mundissimae</a:t>
            </a:r>
            <a:r>
              <a:rPr lang="en-US" sz="2800" b="0" i="0" dirty="0">
                <a:solidFill>
                  <a:srgbClr val="242424"/>
                </a:solidFill>
                <a:effectLst/>
                <a:latin typeface="Times New Roman" panose="02020603050405020304" pitchFamily="18" charset="0"/>
              </a:rPr>
              <a:t>.</a:t>
            </a:r>
          </a:p>
          <a:p>
            <a:br>
              <a:rPr lang="en-US" sz="2800" dirty="0">
                <a:solidFill>
                  <a:srgbClr val="242424"/>
                </a:solidFill>
                <a:latin typeface="Times New Roman" panose="02020603050405020304" pitchFamily="18" charset="0"/>
              </a:rPr>
            </a:br>
            <a:r>
              <a:rPr lang="en-US" sz="2800" dirty="0">
                <a:solidFill>
                  <a:srgbClr val="242424"/>
                </a:solidFill>
                <a:latin typeface="Times New Roman" panose="02020603050405020304" pitchFamily="18" charset="0"/>
              </a:rPr>
              <a:t>(the foulest death must be preferred to the cleanest servitude.) </a:t>
            </a:r>
            <a:endParaRPr lang="en-US" sz="2800" dirty="0"/>
          </a:p>
        </p:txBody>
      </p:sp>
    </p:spTree>
    <p:extLst>
      <p:ext uri="{BB962C8B-B14F-4D97-AF65-F5344CB8AC3E}">
        <p14:creationId xmlns:p14="http://schemas.microsoft.com/office/powerpoint/2010/main" val="3276284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0B11-8AD0-B804-56BA-108FFBE1F717}"/>
              </a:ext>
            </a:extLst>
          </p:cNvPr>
          <p:cNvSpPr>
            <a:spLocks noGrp="1"/>
          </p:cNvSpPr>
          <p:nvPr>
            <p:ph type="title"/>
          </p:nvPr>
        </p:nvSpPr>
        <p:spPr/>
        <p:txBody>
          <a:bodyPr>
            <a:normAutofit/>
          </a:bodyPr>
          <a:lstStyle/>
          <a:p>
            <a:r>
              <a:rPr lang="en-US" dirty="0"/>
              <a:t>Gladiator and the Wheel (</a:t>
            </a:r>
            <a:r>
              <a:rPr lang="en-US" i="1" dirty="0"/>
              <a:t>Ep. </a:t>
            </a:r>
            <a:r>
              <a:rPr lang="en-US" dirty="0"/>
              <a:t>70.23-5) </a:t>
            </a:r>
          </a:p>
        </p:txBody>
      </p:sp>
      <p:sp>
        <p:nvSpPr>
          <p:cNvPr id="3" name="Content Placeholder 2">
            <a:extLst>
              <a:ext uri="{FF2B5EF4-FFF2-40B4-BE49-F238E27FC236}">
                <a16:creationId xmlns:a16="http://schemas.microsoft.com/office/drawing/2014/main" id="{F9B31746-E7B2-B4E4-8331-66CF2D00D062}"/>
              </a:ext>
            </a:extLst>
          </p:cNvPr>
          <p:cNvSpPr>
            <a:spLocks noGrp="1"/>
          </p:cNvSpPr>
          <p:nvPr>
            <p:ph idx="1"/>
          </p:nvPr>
        </p:nvSpPr>
        <p:spPr>
          <a:xfrm>
            <a:off x="838200" y="1825625"/>
            <a:ext cx="10515600" cy="2547967"/>
          </a:xfrm>
        </p:spPr>
        <p:txBody>
          <a:bodyPr>
            <a:normAutofit fontScale="92500" lnSpcReduction="10000"/>
          </a:bodyPr>
          <a:lstStyle/>
          <a:p>
            <a:pPr marL="0" indent="0">
              <a:buNone/>
            </a:pPr>
            <a:r>
              <a:rPr lang="en-US" b="0" i="1" dirty="0" err="1">
                <a:solidFill>
                  <a:srgbClr val="242424"/>
                </a:solidFill>
                <a:effectLst/>
                <a:latin typeface="Times New Roman" panose="02020603050405020304" pitchFamily="18" charset="0"/>
              </a:rPr>
              <a:t>tamquam</a:t>
            </a:r>
            <a:r>
              <a:rPr lang="en-US" b="0" i="1" dirty="0">
                <a:solidFill>
                  <a:srgbClr val="242424"/>
                </a:solidFill>
                <a:effectLst/>
                <a:latin typeface="Times New Roman" panose="02020603050405020304" pitchFamily="18" charset="0"/>
              </a:rPr>
              <a:t> </a:t>
            </a:r>
            <a:r>
              <a:rPr lang="en-US" b="0" i="1" dirty="0" err="1">
                <a:solidFill>
                  <a:srgbClr val="242424"/>
                </a:solidFill>
                <a:effectLst/>
                <a:latin typeface="Times New Roman" panose="02020603050405020304" pitchFamily="18" charset="0"/>
              </a:rPr>
              <a:t>somno</a:t>
            </a:r>
            <a:r>
              <a:rPr lang="en-US" b="0" i="1" dirty="0">
                <a:solidFill>
                  <a:srgbClr val="242424"/>
                </a:solidFill>
                <a:effectLst/>
                <a:latin typeface="Times New Roman" panose="02020603050405020304" pitchFamily="18" charset="0"/>
              </a:rPr>
              <a:t> </a:t>
            </a:r>
            <a:r>
              <a:rPr lang="en-US" b="0" i="1" dirty="0" err="1">
                <a:solidFill>
                  <a:srgbClr val="242424"/>
                </a:solidFill>
                <a:effectLst/>
                <a:latin typeface="Times New Roman" panose="02020603050405020304" pitchFamily="18" charset="0"/>
              </a:rPr>
              <a:t>premente</a:t>
            </a:r>
            <a:r>
              <a:rPr lang="en-US" b="0" i="1" dirty="0">
                <a:solidFill>
                  <a:srgbClr val="660000"/>
                </a:solidFill>
                <a:effectLst/>
                <a:latin typeface="Times New Roman" panose="02020603050405020304" pitchFamily="18" charset="0"/>
              </a:rPr>
              <a:t> </a:t>
            </a:r>
            <a:r>
              <a:rPr lang="en-US" b="0" i="1" dirty="0" err="1">
                <a:solidFill>
                  <a:srgbClr val="242424"/>
                </a:solidFill>
                <a:effectLst/>
                <a:latin typeface="Times New Roman" panose="02020603050405020304" pitchFamily="18" charset="0"/>
              </a:rPr>
              <a:t>nutaret</a:t>
            </a:r>
            <a:r>
              <a:rPr lang="en-US" b="0" i="1" dirty="0">
                <a:solidFill>
                  <a:srgbClr val="242424"/>
                </a:solidFill>
                <a:effectLst/>
                <a:latin typeface="Times New Roman" panose="02020603050405020304" pitchFamily="18" charset="0"/>
              </a:rPr>
              <a:t>, </a:t>
            </a:r>
            <a:r>
              <a:rPr lang="en-US" b="0" i="1" dirty="0">
                <a:solidFill>
                  <a:srgbClr val="242424"/>
                </a:solidFill>
                <a:effectLst/>
                <a:highlight>
                  <a:srgbClr val="00FFFF"/>
                </a:highlight>
                <a:latin typeface="Times New Roman" panose="02020603050405020304" pitchFamily="18" charset="0"/>
              </a:rPr>
              <a:t>caput </a:t>
            </a:r>
            <a:r>
              <a:rPr lang="en-US" b="0" i="1" dirty="0" err="1">
                <a:solidFill>
                  <a:srgbClr val="242424"/>
                </a:solidFill>
                <a:effectLst/>
                <a:highlight>
                  <a:srgbClr val="00FFFF"/>
                </a:highlight>
                <a:latin typeface="Times New Roman" panose="02020603050405020304" pitchFamily="18" charset="0"/>
              </a:rPr>
              <a:t>usque</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eo</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demisit</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donec</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radiis</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insereret</a:t>
            </a:r>
            <a:r>
              <a:rPr lang="en-US" b="0" i="1" dirty="0">
                <a:solidFill>
                  <a:srgbClr val="242424"/>
                </a:solidFill>
                <a:effectLst/>
                <a:highlight>
                  <a:srgbClr val="00FFFF"/>
                </a:highlight>
                <a:latin typeface="Times New Roman" panose="02020603050405020304" pitchFamily="18" charset="0"/>
              </a:rPr>
              <a:t>, et </a:t>
            </a:r>
            <a:r>
              <a:rPr lang="en-US" b="0" i="1" dirty="0" err="1">
                <a:solidFill>
                  <a:srgbClr val="242424"/>
                </a:solidFill>
                <a:effectLst/>
                <a:highlight>
                  <a:srgbClr val="00FFFF"/>
                </a:highlight>
                <a:latin typeface="Times New Roman" panose="02020603050405020304" pitchFamily="18" charset="0"/>
              </a:rPr>
              <a:t>tamdiu</a:t>
            </a:r>
            <a:r>
              <a:rPr lang="en-US" b="0" i="1" dirty="0">
                <a:solidFill>
                  <a:srgbClr val="242424"/>
                </a:solidFill>
                <a:effectLst/>
                <a:highlight>
                  <a:srgbClr val="00FFFF"/>
                </a:highlight>
                <a:latin typeface="Times New Roman" panose="02020603050405020304" pitchFamily="18" charset="0"/>
              </a:rPr>
              <a:t> se in </a:t>
            </a:r>
            <a:r>
              <a:rPr lang="en-US" b="0" i="1" dirty="0" err="1">
                <a:solidFill>
                  <a:srgbClr val="242424"/>
                </a:solidFill>
                <a:effectLst/>
                <a:highlight>
                  <a:srgbClr val="00FFFF"/>
                </a:highlight>
                <a:latin typeface="Times New Roman" panose="02020603050405020304" pitchFamily="18" charset="0"/>
              </a:rPr>
              <a:t>sedili</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suo</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tenuit</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donec</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cervicem</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circumactu</a:t>
            </a:r>
            <a:r>
              <a:rPr lang="en-US" b="0" i="1" dirty="0">
                <a:solidFill>
                  <a:srgbClr val="660000"/>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rotae</a:t>
            </a:r>
            <a:r>
              <a:rPr lang="en-US" b="0" i="1" dirty="0">
                <a:solidFill>
                  <a:srgbClr val="242424"/>
                </a:solidFill>
                <a:effectLst/>
                <a:highlight>
                  <a:srgbClr val="00FFFF"/>
                </a:highlight>
                <a:latin typeface="Times New Roman" panose="02020603050405020304" pitchFamily="18" charset="0"/>
              </a:rPr>
              <a:t> </a:t>
            </a:r>
            <a:r>
              <a:rPr lang="en-US" b="0" i="1" dirty="0" err="1">
                <a:solidFill>
                  <a:srgbClr val="242424"/>
                </a:solidFill>
                <a:effectLst/>
                <a:highlight>
                  <a:srgbClr val="00FFFF"/>
                </a:highlight>
                <a:latin typeface="Times New Roman" panose="02020603050405020304" pitchFamily="18" charset="0"/>
              </a:rPr>
              <a:t>frangeret</a:t>
            </a:r>
            <a:r>
              <a:rPr lang="en-US" b="0" i="1" dirty="0">
                <a:solidFill>
                  <a:srgbClr val="242424"/>
                </a:solidFill>
                <a:effectLst/>
                <a:highlight>
                  <a:srgbClr val="00FFFF"/>
                </a:highlight>
                <a:latin typeface="Times New Roman" panose="02020603050405020304" pitchFamily="18" charset="0"/>
              </a:rPr>
              <a:t>. </a:t>
            </a:r>
            <a:br>
              <a:rPr lang="en-US" b="0" i="1" dirty="0">
                <a:solidFill>
                  <a:srgbClr val="242424"/>
                </a:solidFill>
                <a:effectLst/>
                <a:highlight>
                  <a:srgbClr val="00FFFF"/>
                </a:highlight>
                <a:latin typeface="Times New Roman" panose="02020603050405020304" pitchFamily="18" charset="0"/>
              </a:rPr>
            </a:br>
            <a:endParaRPr lang="en-US" b="0" i="1" dirty="0">
              <a:solidFill>
                <a:srgbClr val="242424"/>
              </a:solidFill>
              <a:effectLst/>
              <a:latin typeface="Times New Roman" panose="02020603050405020304" pitchFamily="18" charset="0"/>
            </a:endParaRPr>
          </a:p>
          <a:p>
            <a:pPr marL="0" indent="0">
              <a:buNone/>
            </a:pPr>
            <a:r>
              <a:rPr lang="en-US" dirty="0">
                <a:solidFill>
                  <a:srgbClr val="242424"/>
                </a:solidFill>
                <a:latin typeface="Times New Roman" panose="02020603050405020304" pitchFamily="18" charset="0"/>
              </a:rPr>
              <a:t>(He nodded off, as if sleep were overcoming him, and he thrust down his head until he inserted it in the spokes, and he held himself in his seat until he broke his neck with the racing wheel)</a:t>
            </a:r>
            <a:endParaRPr lang="en-US" dirty="0">
              <a:highlight>
                <a:srgbClr val="FFFF00"/>
              </a:highlight>
            </a:endParaRPr>
          </a:p>
        </p:txBody>
      </p:sp>
      <p:sp>
        <p:nvSpPr>
          <p:cNvPr id="4" name="TextBox 3">
            <a:extLst>
              <a:ext uri="{FF2B5EF4-FFF2-40B4-BE49-F238E27FC236}">
                <a16:creationId xmlns:a16="http://schemas.microsoft.com/office/drawing/2014/main" id="{A75A5479-16AA-BB17-7875-012AAFD315DD}"/>
              </a:ext>
            </a:extLst>
          </p:cNvPr>
          <p:cNvSpPr txBox="1"/>
          <p:nvPr/>
        </p:nvSpPr>
        <p:spPr>
          <a:xfrm>
            <a:off x="838200" y="4649638"/>
            <a:ext cx="10515600" cy="1815882"/>
          </a:xfrm>
          <a:prstGeom prst="rect">
            <a:avLst/>
          </a:prstGeom>
          <a:noFill/>
        </p:spPr>
        <p:txBody>
          <a:bodyPr wrap="square" rtlCol="0">
            <a:spAutoFit/>
          </a:bodyPr>
          <a:lstStyle/>
          <a:p>
            <a:r>
              <a:rPr lang="en-US" sz="2800" i="1" dirty="0" err="1">
                <a:solidFill>
                  <a:srgbClr val="242424"/>
                </a:solidFill>
                <a:latin typeface="Times New Roman" panose="02020603050405020304" pitchFamily="18" charset="0"/>
              </a:rPr>
              <a:t>i</a:t>
            </a:r>
            <a:r>
              <a:rPr lang="en-US" sz="2800" b="0" i="1" dirty="0" err="1">
                <a:solidFill>
                  <a:srgbClr val="242424"/>
                </a:solidFill>
                <a:effectLst/>
                <a:latin typeface="Times New Roman" panose="02020603050405020304" pitchFamily="18" charset="0"/>
              </a:rPr>
              <a:t>lle</a:t>
            </a:r>
            <a:r>
              <a:rPr lang="en-US" sz="2800" b="0" i="1" dirty="0">
                <a:solidFill>
                  <a:srgbClr val="660000"/>
                </a:solidFill>
                <a:effectLst/>
                <a:latin typeface="Times New Roman" panose="02020603050405020304" pitchFamily="18" charset="0"/>
              </a:rPr>
              <a:t> </a:t>
            </a:r>
            <a:r>
              <a:rPr lang="en-US" sz="2800" b="0" i="1" dirty="0" err="1">
                <a:solidFill>
                  <a:srgbClr val="242424"/>
                </a:solidFill>
                <a:effectLst/>
                <a:latin typeface="Times New Roman" panose="02020603050405020304" pitchFamily="18" charset="0"/>
              </a:rPr>
              <a:t>vir</a:t>
            </a:r>
            <a:r>
              <a:rPr lang="en-US" sz="2800" b="0" i="1" dirty="0">
                <a:solidFill>
                  <a:srgbClr val="242424"/>
                </a:solidFill>
                <a:effectLst/>
                <a:latin typeface="Times New Roman" panose="02020603050405020304" pitchFamily="18" charset="0"/>
              </a:rPr>
              <a:t> magnus </a:t>
            </a:r>
            <a:r>
              <a:rPr lang="en-US" sz="2800" b="0" i="1" dirty="0" err="1">
                <a:solidFill>
                  <a:srgbClr val="242424"/>
                </a:solidFill>
                <a:effectLst/>
                <a:latin typeface="Times New Roman" panose="02020603050405020304" pitchFamily="18" charset="0"/>
              </a:rPr>
              <a:t>est</a:t>
            </a:r>
            <a:r>
              <a:rPr lang="en-US" sz="2800" b="0" i="1" dirty="0">
                <a:solidFill>
                  <a:srgbClr val="242424"/>
                </a:solidFill>
                <a:effectLst/>
                <a:latin typeface="Times New Roman" panose="02020603050405020304" pitchFamily="18" charset="0"/>
              </a:rPr>
              <a:t> qui mortem </a:t>
            </a:r>
            <a:r>
              <a:rPr lang="en-US" sz="2800" b="0" i="1" dirty="0" err="1">
                <a:solidFill>
                  <a:srgbClr val="242424"/>
                </a:solidFill>
                <a:effectLst/>
                <a:latin typeface="Times New Roman" panose="02020603050405020304" pitchFamily="18" charset="0"/>
              </a:rPr>
              <a:t>sibi</a:t>
            </a:r>
            <a:r>
              <a:rPr lang="en-US" sz="2800" b="0" i="1" dirty="0">
                <a:solidFill>
                  <a:srgbClr val="242424"/>
                </a:solidFill>
                <a:effectLst/>
                <a:latin typeface="Times New Roman" panose="02020603050405020304" pitchFamily="18" charset="0"/>
              </a:rPr>
              <a:t> non tantum </a:t>
            </a:r>
            <a:r>
              <a:rPr lang="en-US" sz="2800" b="0" i="1" dirty="0" err="1">
                <a:solidFill>
                  <a:srgbClr val="242424"/>
                </a:solidFill>
                <a:effectLst/>
                <a:latin typeface="Times New Roman" panose="02020603050405020304" pitchFamily="18" charset="0"/>
              </a:rPr>
              <a:t>imperavit</a:t>
            </a:r>
            <a:r>
              <a:rPr lang="en-US" sz="2800" b="0" i="1" dirty="0">
                <a:solidFill>
                  <a:srgbClr val="242424"/>
                </a:solidFill>
                <a:effectLst/>
                <a:latin typeface="Times New Roman" panose="02020603050405020304" pitchFamily="18" charset="0"/>
              </a:rPr>
              <a:t> sed invenit.</a:t>
            </a:r>
          </a:p>
          <a:p>
            <a:br>
              <a:rPr lang="en-US" sz="2800" dirty="0">
                <a:solidFill>
                  <a:srgbClr val="242424"/>
                </a:solidFill>
                <a:latin typeface="Times New Roman" panose="02020603050405020304" pitchFamily="18" charset="0"/>
              </a:rPr>
            </a:br>
            <a:r>
              <a:rPr lang="en-US" sz="2800" dirty="0">
                <a:solidFill>
                  <a:srgbClr val="242424"/>
                </a:solidFill>
                <a:latin typeface="Times New Roman" panose="02020603050405020304" pitchFamily="18" charset="0"/>
              </a:rPr>
              <a:t>(That man is great who not only has ordered his own death, but also finds a means)</a:t>
            </a:r>
            <a:endParaRPr lang="en-US" sz="2800" dirty="0"/>
          </a:p>
        </p:txBody>
      </p:sp>
    </p:spTree>
    <p:extLst>
      <p:ext uri="{BB962C8B-B14F-4D97-AF65-F5344CB8AC3E}">
        <p14:creationId xmlns:p14="http://schemas.microsoft.com/office/powerpoint/2010/main" val="3988902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7C3DA-993A-615F-36F4-F57432899987}"/>
              </a:ext>
            </a:extLst>
          </p:cNvPr>
          <p:cNvSpPr>
            <a:spLocks noGrp="1"/>
          </p:cNvSpPr>
          <p:nvPr>
            <p:ph type="title"/>
          </p:nvPr>
        </p:nvSpPr>
        <p:spPr>
          <a:xfrm>
            <a:off x="215660" y="365125"/>
            <a:ext cx="11976340" cy="1325563"/>
          </a:xfrm>
        </p:spPr>
        <p:txBody>
          <a:bodyPr>
            <a:normAutofit/>
          </a:bodyPr>
          <a:lstStyle/>
          <a:p>
            <a:r>
              <a:rPr lang="en-US" dirty="0"/>
              <a:t>Gore Erotica? (and other competing interpretations) </a:t>
            </a:r>
          </a:p>
        </p:txBody>
      </p:sp>
      <p:sp>
        <p:nvSpPr>
          <p:cNvPr id="3" name="Content Placeholder 2">
            <a:extLst>
              <a:ext uri="{FF2B5EF4-FFF2-40B4-BE49-F238E27FC236}">
                <a16:creationId xmlns:a16="http://schemas.microsoft.com/office/drawing/2014/main" id="{F928C25D-FB76-C0A2-13D4-4C234C21EAEE}"/>
              </a:ext>
            </a:extLst>
          </p:cNvPr>
          <p:cNvSpPr>
            <a:spLocks noGrp="1"/>
          </p:cNvSpPr>
          <p:nvPr>
            <p:ph idx="1"/>
          </p:nvPr>
        </p:nvSpPr>
        <p:spPr>
          <a:xfrm>
            <a:off x="838200" y="1825625"/>
            <a:ext cx="4096109" cy="4186986"/>
          </a:xfrm>
        </p:spPr>
        <p:txBody>
          <a:bodyPr/>
          <a:lstStyle/>
          <a:p>
            <a:pPr marL="514350" indent="-514350">
              <a:buAutoNum type="arabicPeriod"/>
            </a:pPr>
            <a:r>
              <a:rPr lang="en-US" dirty="0"/>
              <a:t>Gore has </a:t>
            </a:r>
            <a:r>
              <a:rPr lang="en-US" i="1" dirty="0" err="1"/>
              <a:t>utilitas</a:t>
            </a:r>
            <a:endParaRPr lang="en-US" i="1" dirty="0"/>
          </a:p>
          <a:p>
            <a:pPr marL="514350" indent="-514350">
              <a:buAutoNum type="arabicPeriod"/>
            </a:pPr>
            <a:endParaRPr lang="en-US" i="1" dirty="0"/>
          </a:p>
          <a:p>
            <a:pPr marL="514350" indent="-514350">
              <a:buAutoNum type="arabicPeriod"/>
            </a:pPr>
            <a:r>
              <a:rPr lang="en-US" dirty="0"/>
              <a:t>The arena embodied </a:t>
            </a:r>
          </a:p>
          <a:p>
            <a:pPr marL="514350" indent="-514350">
              <a:buAutoNum type="arabicPeriod"/>
            </a:pPr>
            <a:endParaRPr lang="en-US" dirty="0"/>
          </a:p>
          <a:p>
            <a:pPr marL="514350" indent="-514350">
              <a:buAutoNum type="arabicPeriod"/>
            </a:pPr>
            <a:r>
              <a:rPr lang="en-US" dirty="0"/>
              <a:t>Gore and erotica </a:t>
            </a:r>
          </a:p>
        </p:txBody>
      </p:sp>
      <p:pic>
        <p:nvPicPr>
          <p:cNvPr id="1026" name="Picture 2" descr="2021 Jeep Gladiator Prices and Details: Willys, 80th Anniversary, High  Altitude + More">
            <a:extLst>
              <a:ext uri="{FF2B5EF4-FFF2-40B4-BE49-F238E27FC236}">
                <a16:creationId xmlns:a16="http://schemas.microsoft.com/office/drawing/2014/main" id="{1EF12871-7C45-11E0-789D-F7D6835EF8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2805" y="1825625"/>
            <a:ext cx="6701765" cy="376974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0D94D54-C927-A4A5-C59A-070BF48461B6}"/>
              </a:ext>
            </a:extLst>
          </p:cNvPr>
          <p:cNvSpPr txBox="1"/>
          <p:nvPr/>
        </p:nvSpPr>
        <p:spPr>
          <a:xfrm>
            <a:off x="4705711" y="5595368"/>
            <a:ext cx="2292229" cy="369332"/>
          </a:xfrm>
          <a:prstGeom prst="rect">
            <a:avLst/>
          </a:prstGeom>
          <a:noFill/>
        </p:spPr>
        <p:txBody>
          <a:bodyPr wrap="square" rtlCol="0">
            <a:spAutoFit/>
          </a:bodyPr>
          <a:lstStyle/>
          <a:p>
            <a:r>
              <a:rPr lang="en-US" dirty="0"/>
              <a:t>(2021 Jeep Gladiator) </a:t>
            </a:r>
          </a:p>
        </p:txBody>
      </p:sp>
    </p:spTree>
    <p:extLst>
      <p:ext uri="{BB962C8B-B14F-4D97-AF65-F5344CB8AC3E}">
        <p14:creationId xmlns:p14="http://schemas.microsoft.com/office/powerpoint/2010/main" val="12211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5D741-5DB0-CFA5-A5A1-FEEB2F3C5763}"/>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72993817-6A2E-6F20-C406-39A0934D64EA}"/>
              </a:ext>
            </a:extLst>
          </p:cNvPr>
          <p:cNvSpPr>
            <a:spLocks noGrp="1"/>
          </p:cNvSpPr>
          <p:nvPr>
            <p:ph idx="1"/>
          </p:nvPr>
        </p:nvSpPr>
        <p:spPr/>
        <p:txBody>
          <a:bodyPr>
            <a:normAutofit fontScale="55000" lnSpcReduction="20000"/>
          </a:bodyPr>
          <a:lstStyle/>
          <a:p>
            <a:r>
              <a:rPr lang="en-US" dirty="0" err="1">
                <a:effectLst/>
              </a:rPr>
              <a:t>Axer</a:t>
            </a:r>
            <a:r>
              <a:rPr lang="en-US" dirty="0">
                <a:effectLst/>
              </a:rPr>
              <a:t>, Jerzy. 1989. “Tribunal-Stage-Arena: Modelling of the Communication Situation in M. Tullius Cicero’s Judicial Speeches.” </a:t>
            </a:r>
            <a:r>
              <a:rPr lang="en-US" i="1" dirty="0" err="1">
                <a:effectLst/>
              </a:rPr>
              <a:t>Rhetorica</a:t>
            </a:r>
            <a:r>
              <a:rPr lang="en-US" i="1" dirty="0">
                <a:effectLst/>
              </a:rPr>
              <a:t>: A Journal of the History of Rhetoric</a:t>
            </a:r>
            <a:r>
              <a:rPr lang="en-US" i="1" dirty="0"/>
              <a:t> </a:t>
            </a:r>
            <a:r>
              <a:rPr lang="en-US" dirty="0"/>
              <a:t>7:</a:t>
            </a:r>
            <a:r>
              <a:rPr lang="en-US" dirty="0">
                <a:solidFill>
                  <a:srgbClr val="FF0000"/>
                </a:solidFill>
                <a:effectLst/>
              </a:rPr>
              <a:t> </a:t>
            </a:r>
            <a:r>
              <a:rPr lang="en-US" dirty="0">
                <a:effectLst/>
              </a:rPr>
              <a:t>299–311. </a:t>
            </a:r>
          </a:p>
          <a:p>
            <a:r>
              <a:rPr lang="en-US" dirty="0">
                <a:effectLst/>
              </a:rPr>
              <a:t>Barton, Carlin A. 1989. “The Scandal of the Arena.” </a:t>
            </a:r>
            <a:r>
              <a:rPr lang="en-US" i="1" dirty="0">
                <a:effectLst/>
              </a:rPr>
              <a:t>Representations</a:t>
            </a:r>
            <a:r>
              <a:rPr lang="en-US" dirty="0">
                <a:effectLst/>
              </a:rPr>
              <a:t>:</a:t>
            </a:r>
            <a:r>
              <a:rPr lang="en-US" i="1" dirty="0">
                <a:solidFill>
                  <a:srgbClr val="FF0000"/>
                </a:solidFill>
                <a:effectLst/>
              </a:rPr>
              <a:t> </a:t>
            </a:r>
            <a:r>
              <a:rPr lang="en-US" dirty="0">
                <a:effectLst/>
              </a:rPr>
              <a:t>1–36. </a:t>
            </a:r>
          </a:p>
          <a:p>
            <a:r>
              <a:rPr lang="en-US" dirty="0" err="1">
                <a:effectLst/>
              </a:rPr>
              <a:t>Cagniart</a:t>
            </a:r>
            <a:r>
              <a:rPr lang="en-US" dirty="0">
                <a:effectLst/>
              </a:rPr>
              <a:t>, Pierre. 2000. “The Philosopher and the Gladiator.” </a:t>
            </a:r>
            <a:r>
              <a:rPr lang="en-US" i="1" dirty="0">
                <a:effectLst/>
              </a:rPr>
              <a:t>The Classical World</a:t>
            </a:r>
            <a:r>
              <a:rPr lang="en-US" i="1" dirty="0"/>
              <a:t> </a:t>
            </a:r>
            <a:r>
              <a:rPr lang="en-US" dirty="0"/>
              <a:t>93: </a:t>
            </a:r>
            <a:r>
              <a:rPr lang="en-US" dirty="0">
                <a:effectLst/>
              </a:rPr>
              <a:t>607–18. </a:t>
            </a:r>
          </a:p>
          <a:p>
            <a:r>
              <a:rPr lang="en-US" dirty="0">
                <a:effectLst/>
              </a:rPr>
              <a:t>Craig, Patricia Marie. 2022. “Seneca and the Stoic Appropriation of Tragic Exempla.” Ph.D. dissertation</a:t>
            </a:r>
            <a:r>
              <a:rPr lang="en-US" dirty="0"/>
              <a:t>, </a:t>
            </a:r>
            <a:r>
              <a:rPr lang="en-US" dirty="0">
                <a:effectLst/>
              </a:rPr>
              <a:t>The Catholic University of America. Washington, DC. </a:t>
            </a:r>
          </a:p>
          <a:p>
            <a:r>
              <a:rPr lang="en-US" sz="2700" kern="100" dirty="0">
                <a:effectLst/>
                <a:ea typeface="Calibri" panose="020F0502020204030204" pitchFamily="34" charset="0"/>
                <a:cs typeface="Times New Roman" panose="02020603050405020304" pitchFamily="18" charset="0"/>
              </a:rPr>
              <a:t>Edwards, Catharine. 1999. “The Suffering Body: Philosophy and Pain in Seneca’s Letters.” In </a:t>
            </a:r>
            <a:r>
              <a:rPr lang="en-US" sz="2700" i="1" kern="100" dirty="0">
                <a:effectLst/>
                <a:ea typeface="Calibri" panose="020F0502020204030204" pitchFamily="34" charset="0"/>
                <a:cs typeface="Times New Roman" panose="02020603050405020304" pitchFamily="18" charset="0"/>
              </a:rPr>
              <a:t>Constructions of the Classical Body, </a:t>
            </a:r>
            <a:r>
              <a:rPr lang="en-US" sz="2700" kern="100" dirty="0">
                <a:effectLst/>
                <a:ea typeface="Calibri" panose="020F0502020204030204" pitchFamily="34" charset="0"/>
                <a:cs typeface="Times New Roman" panose="02020603050405020304" pitchFamily="18" charset="0"/>
              </a:rPr>
              <a:t>ed. J. Porter</a:t>
            </a:r>
            <a:r>
              <a:rPr lang="en-US" sz="2700" kern="100" dirty="0">
                <a:ea typeface="Calibri" panose="020F0502020204030204" pitchFamily="34" charset="0"/>
                <a:cs typeface="Times New Roman" panose="02020603050405020304" pitchFamily="18" charset="0"/>
              </a:rPr>
              <a:t>, </a:t>
            </a:r>
            <a:r>
              <a:rPr lang="en-US" sz="2700" kern="100" dirty="0">
                <a:effectLst/>
                <a:ea typeface="Calibri" panose="020F0502020204030204" pitchFamily="34" charset="0"/>
                <a:cs typeface="Times New Roman" panose="02020603050405020304" pitchFamily="18" charset="0"/>
              </a:rPr>
              <a:t>252-68.</a:t>
            </a:r>
            <a:r>
              <a:rPr lang="en-US" sz="2700" kern="100" dirty="0">
                <a:ea typeface="Calibri" panose="020F0502020204030204" pitchFamily="34" charset="0"/>
                <a:cs typeface="Times New Roman" panose="02020603050405020304" pitchFamily="18" charset="0"/>
              </a:rPr>
              <a:t> Ann Arbor: </a:t>
            </a:r>
            <a:r>
              <a:rPr lang="en-US" dirty="0">
                <a:effectLst/>
              </a:rPr>
              <a:t>University of Michigan Press.</a:t>
            </a:r>
            <a:endParaRPr lang="en-US" dirty="0">
              <a:solidFill>
                <a:srgbClr val="FF0000"/>
              </a:solidFill>
              <a:effectLst/>
            </a:endParaRPr>
          </a:p>
          <a:p>
            <a:r>
              <a:rPr lang="en-US" dirty="0">
                <a:effectLst/>
              </a:rPr>
              <a:t>Gunderson, Erik. 1996. “The Ideology of the Arena.” </a:t>
            </a:r>
            <a:r>
              <a:rPr lang="en-US" i="1" dirty="0">
                <a:effectLst/>
              </a:rPr>
              <a:t>Classical Antiquity</a:t>
            </a:r>
            <a:r>
              <a:rPr lang="en-US" i="1" dirty="0"/>
              <a:t> </a:t>
            </a:r>
            <a:r>
              <a:rPr lang="en-US" dirty="0"/>
              <a:t>15:</a:t>
            </a:r>
            <a:r>
              <a:rPr lang="en-US" i="1" dirty="0"/>
              <a:t> </a:t>
            </a:r>
            <a:r>
              <a:rPr lang="en-US" dirty="0">
                <a:effectLst/>
              </a:rPr>
              <a:t>113–51. </a:t>
            </a:r>
          </a:p>
          <a:p>
            <a:r>
              <a:rPr lang="en-US" dirty="0">
                <a:effectLst/>
              </a:rPr>
              <a:t>Motto, Anna Lydia. 1955. “Seneca on Death and Immortality.” </a:t>
            </a:r>
            <a:r>
              <a:rPr lang="en-US" i="1" dirty="0">
                <a:effectLst/>
              </a:rPr>
              <a:t>The Classical Journal</a:t>
            </a:r>
            <a:r>
              <a:rPr lang="en-US" i="1" dirty="0"/>
              <a:t> </a:t>
            </a:r>
            <a:r>
              <a:rPr lang="en-US" dirty="0"/>
              <a:t>50:</a:t>
            </a:r>
            <a:r>
              <a:rPr lang="en-US" i="1" dirty="0"/>
              <a:t> </a:t>
            </a:r>
            <a:r>
              <a:rPr lang="en-US" dirty="0"/>
              <a:t>18</a:t>
            </a:r>
            <a:r>
              <a:rPr lang="en-US" dirty="0">
                <a:effectLst/>
              </a:rPr>
              <a:t>7-9</a:t>
            </a:r>
          </a:p>
          <a:p>
            <a:r>
              <a:rPr lang="en-US" dirty="0">
                <a:effectLst/>
              </a:rPr>
              <a:t>Noyes, Russell. 1973. “Seneca on Death.” </a:t>
            </a:r>
            <a:r>
              <a:rPr lang="en-US" i="1" dirty="0">
                <a:effectLst/>
              </a:rPr>
              <a:t>Journal of Religion and Health </a:t>
            </a:r>
            <a:r>
              <a:rPr lang="en-US" dirty="0">
                <a:effectLst/>
              </a:rPr>
              <a:t>12:</a:t>
            </a:r>
            <a:r>
              <a:rPr lang="en-US" i="1" dirty="0">
                <a:effectLst/>
              </a:rPr>
              <a:t> </a:t>
            </a:r>
            <a:r>
              <a:rPr lang="en-US" dirty="0">
                <a:effectLst/>
              </a:rPr>
              <a:t>223–40.</a:t>
            </a:r>
          </a:p>
          <a:p>
            <a:r>
              <a:rPr lang="en-US" dirty="0">
                <a:effectLst/>
              </a:rPr>
              <a:t>Olberding, Amy. 2008. “‘A Little Throat Cutting in the Meantime’: Seneca’s Violent Imagery.” </a:t>
            </a:r>
            <a:r>
              <a:rPr lang="en-US" i="1" dirty="0">
                <a:effectLst/>
              </a:rPr>
              <a:t>Philosophy and Literature</a:t>
            </a:r>
            <a:r>
              <a:rPr lang="en-US" i="1" dirty="0"/>
              <a:t> </a:t>
            </a:r>
            <a:r>
              <a:rPr lang="en-US" dirty="0"/>
              <a:t>32:</a:t>
            </a:r>
            <a:r>
              <a:rPr lang="en-US" dirty="0">
                <a:solidFill>
                  <a:srgbClr val="FF0000"/>
                </a:solidFill>
                <a:effectLst/>
              </a:rPr>
              <a:t> </a:t>
            </a:r>
            <a:r>
              <a:rPr lang="en-US" dirty="0">
                <a:effectLst/>
              </a:rPr>
              <a:t>130–44.</a:t>
            </a:r>
          </a:p>
          <a:p>
            <a:r>
              <a:rPr lang="en-US" dirty="0" err="1">
                <a:effectLst/>
              </a:rPr>
              <a:t>Papakonstantinou</a:t>
            </a:r>
            <a:r>
              <a:rPr lang="en-US" dirty="0">
                <a:effectLst/>
              </a:rPr>
              <a:t>, </a:t>
            </a:r>
            <a:r>
              <a:rPr lang="en-US" dirty="0" err="1">
                <a:effectLst/>
              </a:rPr>
              <a:t>Zinon</a:t>
            </a:r>
            <a:r>
              <a:rPr lang="en-US" dirty="0">
                <a:effectLst/>
              </a:rPr>
              <a:t>. 2010. </a:t>
            </a:r>
            <a:r>
              <a:rPr lang="en-US" i="1" dirty="0">
                <a:effectLst/>
              </a:rPr>
              <a:t>Sport in the Cultures of the Ancient World: New Perspectives</a:t>
            </a:r>
            <a:r>
              <a:rPr lang="en-US" dirty="0">
                <a:effectLst/>
              </a:rPr>
              <a:t>. </a:t>
            </a:r>
            <a:r>
              <a:rPr lang="en-US">
                <a:effectLst/>
              </a:rPr>
              <a:t>London and New </a:t>
            </a:r>
            <a:r>
              <a:rPr lang="en-US" dirty="0">
                <a:effectLst/>
              </a:rPr>
              <a:t>York: Routledge.</a:t>
            </a:r>
          </a:p>
          <a:p>
            <a:r>
              <a:rPr lang="en-US" dirty="0">
                <a:effectLst/>
              </a:rPr>
              <a:t>Reid, Heather L. 2006. “Was the Roman Gladiator an Athlete?” </a:t>
            </a:r>
            <a:r>
              <a:rPr lang="en-US" i="1" dirty="0">
                <a:effectLst/>
              </a:rPr>
              <a:t>Journal of the Philosophy of Sport</a:t>
            </a:r>
            <a:r>
              <a:rPr lang="en-US" i="1" dirty="0"/>
              <a:t> </a:t>
            </a:r>
            <a:r>
              <a:rPr lang="en-US" dirty="0"/>
              <a:t>33:</a:t>
            </a:r>
            <a:r>
              <a:rPr lang="en-US" i="1" dirty="0"/>
              <a:t> </a:t>
            </a:r>
            <a:r>
              <a:rPr lang="en-US" dirty="0">
                <a:effectLst/>
              </a:rPr>
              <a:t>37–49. </a:t>
            </a:r>
          </a:p>
        </p:txBody>
      </p:sp>
    </p:spTree>
    <p:extLst>
      <p:ext uri="{BB962C8B-B14F-4D97-AF65-F5344CB8AC3E}">
        <p14:creationId xmlns:p14="http://schemas.microsoft.com/office/powerpoint/2010/main" val="1616793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1796</TotalTime>
  <Words>817</Words>
  <Application>Microsoft Macintosh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Seneca on Gladiators, Gore, and the Arena</vt:lpstr>
      <vt:lpstr>Ep. 7.3-6</vt:lpstr>
      <vt:lpstr>Seneca’s true opinion? </vt:lpstr>
      <vt:lpstr>Gladiators and the Arena as Exempla</vt:lpstr>
      <vt:lpstr>Cicero and Seneca and the Suffering Body </vt:lpstr>
      <vt:lpstr>Gladiator and the Sponge (Ep. 70.20-1)</vt:lpstr>
      <vt:lpstr>Gladiator and the Wheel (Ep. 70.23-5) </vt:lpstr>
      <vt:lpstr>Gore Erotica? (and other competing interpretations) </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Seneca on Gladiators, Gore, and the Arena</dc:title>
  <dc:creator>De Salvo, David - (ddesalvo)</dc:creator>
  <cp:lastModifiedBy>Christenson, David M - (christed)</cp:lastModifiedBy>
  <cp:revision>90</cp:revision>
  <dcterms:created xsi:type="dcterms:W3CDTF">2023-11-13T05:57:08Z</dcterms:created>
  <dcterms:modified xsi:type="dcterms:W3CDTF">2023-11-16T15:37:07Z</dcterms:modified>
</cp:coreProperties>
</file>