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6" r:id="rId7"/>
    <p:sldId id="259" r:id="rId8"/>
    <p:sldId id="261" r:id="rId9"/>
    <p:sldId id="265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Dearmore" userId="ff924323ac0d28bc" providerId="LiveId" clId="{80B0AB77-F979-4F13-ACFA-8B5F9FAA8E32}"/>
    <pc:docChg chg="modSld">
      <pc:chgData name="Charles Dearmore" userId="ff924323ac0d28bc" providerId="LiveId" clId="{80B0AB77-F979-4F13-ACFA-8B5F9FAA8E32}" dt="2023-10-23T23:37:54.729" v="15" actId="20577"/>
      <pc:docMkLst>
        <pc:docMk/>
      </pc:docMkLst>
      <pc:sldChg chg="modSp mod">
        <pc:chgData name="Charles Dearmore" userId="ff924323ac0d28bc" providerId="LiveId" clId="{80B0AB77-F979-4F13-ACFA-8B5F9FAA8E32}" dt="2023-10-23T23:37:14.787" v="2" actId="13926"/>
        <pc:sldMkLst>
          <pc:docMk/>
          <pc:sldMk cId="944452473" sldId="261"/>
        </pc:sldMkLst>
        <pc:spChg chg="mod">
          <ac:chgData name="Charles Dearmore" userId="ff924323ac0d28bc" providerId="LiveId" clId="{80B0AB77-F979-4F13-ACFA-8B5F9FAA8E32}" dt="2023-10-23T23:37:14.787" v="2" actId="13926"/>
          <ac:spMkLst>
            <pc:docMk/>
            <pc:sldMk cId="944452473" sldId="261"/>
            <ac:spMk id="3" creationId="{DBF5D433-662A-4299-E513-A696F971378B}"/>
          </ac:spMkLst>
        </pc:spChg>
        <pc:spChg chg="mod">
          <ac:chgData name="Charles Dearmore" userId="ff924323ac0d28bc" providerId="LiveId" clId="{80B0AB77-F979-4F13-ACFA-8B5F9FAA8E32}" dt="2023-10-23T23:37:12.419" v="1" actId="13926"/>
          <ac:spMkLst>
            <pc:docMk/>
            <pc:sldMk cId="944452473" sldId="261"/>
            <ac:spMk id="6" creationId="{E0EE9F62-1528-D104-C4CC-CB6D1CFE9F32}"/>
          </ac:spMkLst>
        </pc:spChg>
      </pc:sldChg>
      <pc:sldChg chg="modSp mod">
        <pc:chgData name="Charles Dearmore" userId="ff924323ac0d28bc" providerId="LiveId" clId="{80B0AB77-F979-4F13-ACFA-8B5F9FAA8E32}" dt="2023-10-23T23:36:59.986" v="0" actId="13926"/>
        <pc:sldMkLst>
          <pc:docMk/>
          <pc:sldMk cId="4188212528" sldId="262"/>
        </pc:sldMkLst>
        <pc:spChg chg="mod">
          <ac:chgData name="Charles Dearmore" userId="ff924323ac0d28bc" providerId="LiveId" clId="{80B0AB77-F979-4F13-ACFA-8B5F9FAA8E32}" dt="2023-10-23T23:36:59.986" v="0" actId="13926"/>
          <ac:spMkLst>
            <pc:docMk/>
            <pc:sldMk cId="4188212528" sldId="262"/>
            <ac:spMk id="2" creationId="{76DD2797-C979-E058-6D94-C362CEEEA54A}"/>
          </ac:spMkLst>
        </pc:spChg>
      </pc:sldChg>
      <pc:sldChg chg="modSp mod">
        <pc:chgData name="Charles Dearmore" userId="ff924323ac0d28bc" providerId="LiveId" clId="{80B0AB77-F979-4F13-ACFA-8B5F9FAA8E32}" dt="2023-10-23T23:37:54.729" v="15" actId="20577"/>
        <pc:sldMkLst>
          <pc:docMk/>
          <pc:sldMk cId="3438640855" sldId="267"/>
        </pc:sldMkLst>
        <pc:spChg chg="mod">
          <ac:chgData name="Charles Dearmore" userId="ff924323ac0d28bc" providerId="LiveId" clId="{80B0AB77-F979-4F13-ACFA-8B5F9FAA8E32}" dt="2023-10-23T23:37:54.729" v="15" actId="20577"/>
          <ac:spMkLst>
            <pc:docMk/>
            <pc:sldMk cId="3438640855" sldId="267"/>
            <ac:spMk id="3" creationId="{59A5D3FB-8F7C-0795-2F28-9EE72A4A73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7F502-C93C-2255-F902-804D1690B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41D588-416B-565F-91D6-1E943A7F0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E16B6-C05D-EB6A-7B20-7884E86B6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B8D3E-1BAC-7675-B575-A0FCFD6DA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BFD7E-55C6-CDBD-49DC-70CE41915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63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DFAE5-808E-F2B5-EA6D-8483BB4B0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55E67-D20F-CA37-D8C8-7204A8F4F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97D5E-79F0-F3E1-6F7B-9033CB543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31E04-CD99-27C9-62B0-EAA7DF4F1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53374-11A4-FCD9-941A-E54B81B35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57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2EF43-FB1D-D1A5-8860-AF9DEF38E3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B6759-68D4-A010-FC4C-079231036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C4C41-0FEA-4151-A1D0-9971AE9E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E963B-8E49-F3B5-209E-D0F184BA2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43D50-82D5-7F75-79F4-AB1565800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89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4CE5D-B97A-6099-BCF2-A6AA44945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977CD-28BC-0874-1A28-87E29FEBC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34354-CA69-7BAC-8919-8EB3B976C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173FE-8D18-CCF6-1CA0-DD2D27EEA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6BEF-F3C0-B451-AF0E-5110BA4D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6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D9DC1-D4AE-8066-0059-4FFFB5663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9F22D-AF56-2371-454A-6C89D98B6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18789-B33A-0C11-A38C-D2732002B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54F60-E474-0F62-858E-CEE188CB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87088-20ED-4AC9-D1A2-EAC06F4CC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1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35F31-CC16-3C0B-9820-BFBAB5D24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32986-59E0-3585-6EAA-54FD07718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D41C82-1144-F3AC-F9BE-1B5E5D4E7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44409-2C8E-BB14-006E-6B51CC316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06D8F-DE10-DA2A-3F51-3BB6BAF3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B1508-7473-5CDA-B80F-78F29FD5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FCD34-0C3E-B27D-B0AF-161D34E91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3B0A3-145D-19EB-2B02-08E838BCB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3BF90-966F-F8FD-56EF-EE4BF1626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128F76-FF3B-6FCE-D2D7-9FD97FF07E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CD63CD-6F24-05D0-EA46-3945B4BBDD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6ED4F8-39E7-8AB9-BCFA-AAA19E873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21548D-2EE4-E851-E0F7-25F54247C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1BA714-7F06-7B8E-3103-B24946EE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85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1D7FC-BDBF-5B41-9175-28794F515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35AF53-5AF0-A8F0-59BB-C33DBC4DB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0B523-2746-3DCE-44FD-20CC3B1F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8DF77F-C219-ADFB-3ECA-47F73DB1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3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C5591-7182-3894-8277-627D3AE8C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D0E17A-A347-C755-CACA-D7EBC4834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004B8-9A0A-C5A6-002E-F07CED77D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44845-DB5C-BC17-31EB-2E5BEE1ED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839A4-A770-AAE0-608A-797E6B763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288EC-EF04-181A-97E9-9A107FB15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1C865-6935-5813-DA76-8F0A191A8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8C1DB9-D607-F4B5-0B9C-8D0C50CF2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34ED4-32B3-3037-B049-C7AF1847A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5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26637-1DAF-FAC9-3C8F-3143FFF7F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EAA975-9AC1-4B58-41D6-9671416E51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336D-8050-660C-8644-5244482CA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2BA7D-55D0-C9A8-1603-3B39090B8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1FDA0-B22D-09D3-DCC7-E1F7E1A21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1B09F-6BD5-5E5D-4077-2CEA7661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6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8B7318-C22E-E797-4204-78185EE0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FF1B4-193F-EE0A-7015-DAB1A7D74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B44D9-9340-7D76-F39F-A923FEF2A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EAEDD-3084-4E4E-9387-D4C4813136AD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2EF3E-EC27-454B-9992-30D670F09A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05687-C64C-7703-B619-482C7F18D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6AC5B-83CE-49B7-A451-DE7AEFED5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3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1202A-3BE1-1B8A-23A2-E59B51B1CB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Glorious Flight:</a:t>
            </a:r>
            <a:br>
              <a:rPr lang="en-US" dirty="0"/>
            </a:br>
            <a:r>
              <a:rPr lang="en-US" dirty="0"/>
              <a:t>Pompey at Pharsalus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DFF503-8A34-B375-EBF5-3BD3BACC23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Charlie Dearmore</a:t>
            </a:r>
          </a:p>
          <a:p>
            <a:r>
              <a:rPr lang="en-US" dirty="0"/>
              <a:t>LAT 521</a:t>
            </a:r>
          </a:p>
          <a:p>
            <a:r>
              <a:rPr lang="en-US" dirty="0"/>
              <a:t>October 24, 2023</a:t>
            </a:r>
          </a:p>
        </p:txBody>
      </p:sp>
    </p:spTree>
    <p:extLst>
      <p:ext uri="{BB962C8B-B14F-4D97-AF65-F5344CB8AC3E}">
        <p14:creationId xmlns:p14="http://schemas.microsoft.com/office/powerpoint/2010/main" val="3505584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06055-D92C-FA34-629E-E56D4D0CB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a Leader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6224D-57B0-7939-EBEC-BF56B66D2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Lucan makes Pompey into a leader who shows more than </a:t>
            </a:r>
            <a:r>
              <a:rPr lang="en-US"/>
              <a:t>martial virtues</a:t>
            </a:r>
            <a:endParaRPr lang="en-US" dirty="0"/>
          </a:p>
          <a:p>
            <a:r>
              <a:rPr lang="en-US" dirty="0"/>
              <a:t>He is not heroic in the immediate sense of valorous conduct</a:t>
            </a:r>
          </a:p>
          <a:p>
            <a:r>
              <a:rPr lang="en-US" dirty="0"/>
              <a:t>Pompey’s “great” mind is instead his willingness to yield to fate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/>
              <a:t>The leader is a servant of the led.</a:t>
            </a:r>
          </a:p>
        </p:txBody>
      </p:sp>
    </p:spTree>
    <p:extLst>
      <p:ext uri="{BB962C8B-B14F-4D97-AF65-F5344CB8AC3E}">
        <p14:creationId xmlns:p14="http://schemas.microsoft.com/office/powerpoint/2010/main" val="3614837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A14BF-373B-0F88-23D0-4E2E70BE2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5C86-765F-A1D3-8163-409D068F0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Lucan’s portrayal of Pompey reverses our expectations</a:t>
            </a:r>
          </a:p>
          <a:p>
            <a:r>
              <a:rPr lang="en-US" dirty="0"/>
              <a:t>The warlord abandons, rather than seeks out, conflict</a:t>
            </a:r>
          </a:p>
          <a:p>
            <a:r>
              <a:rPr lang="en-US" dirty="0"/>
              <a:t>Displays a change in Pompey’s character brought about by misfortune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15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122A-E1BC-50C2-E366-F82904BC2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5D3FB-8F7C-0795-2F28-9EE72A4A7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Asso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P. 2011. </a:t>
            </a:r>
            <a:r>
              <a:rPr lang="en-US" sz="26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Brill’s Companion to Lucan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Boston: Brill Publishing.</a:t>
            </a:r>
            <a:endParaRPr lang="en-US" sz="2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Bartsch, S. 2009. </a:t>
            </a:r>
            <a:r>
              <a:rPr lang="en-US" sz="26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Ideology in Cold Blood: A Reading of Lucan’s Civil War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Cambridge, MA: Harvard University Press.</a:t>
            </a:r>
            <a:endParaRPr lang="en-US" sz="2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Cowan, R. 2011. “Hopefully Surviving: Despair and the Limits of </a:t>
            </a:r>
            <a:r>
              <a:rPr lang="en-US" sz="2600" i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i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evotio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 Virgil and Others.” </a:t>
            </a:r>
            <a:r>
              <a:rPr lang="en-US" sz="26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Proceedings of the Virgil Society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27: 56–98.</a:t>
            </a:r>
            <a:endParaRPr lang="en-US" sz="2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D’Alessandro Behr, F. 2007. </a:t>
            </a:r>
            <a:r>
              <a:rPr lang="en-US" sz="26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Feeling History: Lucan, Stoicism, and the Poetics of Passion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Columbus: Ohio State University Press. </a:t>
            </a:r>
            <a:endParaRPr lang="en-US" sz="2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Fratantuono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L. 2012. </a:t>
            </a:r>
            <a:r>
              <a:rPr lang="en-US" sz="26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Madness Triumphant: A Reading of Lucan’s </a:t>
            </a:r>
            <a:r>
              <a:rPr lang="en-US" sz="2600" i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Pharsalia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Lanham, MD: Lexington Books/Fortress Academic. </a:t>
            </a:r>
            <a:endParaRPr lang="en-US" sz="2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Joseph, T. 2017. “</a:t>
            </a:r>
            <a:r>
              <a:rPr lang="en-US" sz="2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Pharsalia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as Rome’s ‘Day of Doom’ in Lucan.” </a:t>
            </a:r>
            <a:r>
              <a:rPr lang="en-US" sz="26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American Journal of Philology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138: 107–41.</a:t>
            </a:r>
            <a:endParaRPr lang="en-US" sz="2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Kuehn, J. 2020. “Pharsalus.” In </a:t>
            </a:r>
            <a:r>
              <a:rPr lang="en-US" sz="26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100 Worst Military Disasters in History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ker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Santa Barbara: ABC-CLIO.</a:t>
            </a:r>
            <a:endParaRPr lang="en-US" sz="2600" kern="1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Lounsbury, R. 1976. “History and Motive in Book Seven of Lucan’s </a:t>
            </a:r>
            <a:r>
              <a:rPr lang="en-US" sz="2600" i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Pharsalia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n-US" sz="26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Hermes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104: 210–39.</a:t>
            </a:r>
            <a:endParaRPr lang="en-US" sz="2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Sheppard, S. 2006. </a:t>
            </a:r>
            <a:r>
              <a:rPr lang="en-US" sz="26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Pharsalus 48 BC: Caesar and Pompey – Clash of the Titans</a:t>
            </a:r>
            <a:r>
              <a:rPr lang="en-US" sz="2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Oxford: Osprey Publishing.</a:t>
            </a:r>
            <a:endParaRPr lang="en-US" sz="2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4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03352-AC9F-96FB-2387-B06207F45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Paradoxical Portrayals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D5022-2A49-6437-9A96-55052EB5BC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ab Italia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E8AB56-072D-F3AE-4575-5AA065B822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dire portents</a:t>
            </a:r>
          </a:p>
          <a:p>
            <a:r>
              <a:rPr lang="en-US" dirty="0"/>
              <a:t>censure</a:t>
            </a:r>
          </a:p>
          <a:p>
            <a:r>
              <a:rPr lang="en-US" dirty="0"/>
              <a:t>abandonment</a:t>
            </a:r>
          </a:p>
          <a:p>
            <a:r>
              <a:rPr lang="en-US" dirty="0"/>
              <a:t>language of destruction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8404780-9CD2-9BE9-E16B-17AE1EC9F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i="1" dirty="0"/>
              <a:t>a Pharsalia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F444876-681C-0B4D-7401-83005790C3B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nobility</a:t>
            </a:r>
          </a:p>
          <a:p>
            <a:r>
              <a:rPr lang="en-US" dirty="0"/>
              <a:t>praise</a:t>
            </a:r>
          </a:p>
          <a:p>
            <a:r>
              <a:rPr lang="en-US" dirty="0"/>
              <a:t>language of conquest</a:t>
            </a:r>
          </a:p>
        </p:txBody>
      </p:sp>
    </p:spTree>
    <p:extLst>
      <p:ext uri="{BB962C8B-B14F-4D97-AF65-F5344CB8AC3E}">
        <p14:creationId xmlns:p14="http://schemas.microsoft.com/office/powerpoint/2010/main" val="162015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58C8-45FF-47FE-6D3F-5D2F7B6C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Lucan’s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04441-E3FB-0E79-0124-4451F674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show Pompey as a hero for abdicating his status as a warlord</a:t>
            </a:r>
          </a:p>
          <a:p>
            <a:r>
              <a:rPr lang="en-US" dirty="0"/>
              <a:t>As contrast to Caesar</a:t>
            </a:r>
          </a:p>
          <a:p>
            <a:pPr lvl="1"/>
            <a:r>
              <a:rPr lang="en-US" dirty="0"/>
              <a:t>Caesar received power from the senate but used violence to retain it (and likely to preserve his life)</a:t>
            </a:r>
          </a:p>
          <a:p>
            <a:pPr lvl="1"/>
            <a:r>
              <a:rPr lang="en-US" dirty="0"/>
              <a:t>Pompey received power from the senate but gave it up and with it his life</a:t>
            </a:r>
          </a:p>
          <a:p>
            <a:r>
              <a:rPr lang="en-US" dirty="0"/>
              <a:t>As a preserver of life and Rome over ideology</a:t>
            </a:r>
          </a:p>
          <a:p>
            <a:pPr lvl="1"/>
            <a:r>
              <a:rPr lang="en-US" dirty="0"/>
              <a:t>With the battle lost, Pompey does not sacrifice life in an attempt to take victory from defeat</a:t>
            </a:r>
          </a:p>
          <a:p>
            <a:endParaRPr lang="en-US" dirty="0"/>
          </a:p>
          <a:p>
            <a:r>
              <a:rPr lang="en-US" dirty="0"/>
              <a:t>Evidence: the language used to describe his flight and actions</a:t>
            </a:r>
          </a:p>
        </p:txBody>
      </p:sp>
    </p:spTree>
    <p:extLst>
      <p:ext uri="{BB962C8B-B14F-4D97-AF65-F5344CB8AC3E}">
        <p14:creationId xmlns:p14="http://schemas.microsoft.com/office/powerpoint/2010/main" val="247792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D2797-C979-E058-6D94-C362CEEEA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Abdicating his Status as Warlord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1CC19-1B4F-A744-86BD-65E0EFD73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 tries to “rally” the men to flee from battle to save themselves from destruction. This is the exact opposite of what one might expect from a general commanding an army about to be routed.</a:t>
            </a:r>
          </a:p>
          <a:p>
            <a:pPr marL="0" indent="1998663">
              <a:buNone/>
            </a:pPr>
            <a:r>
              <a:rPr lang="en-US" i="1" dirty="0"/>
              <a:t>… sic fatur et </a:t>
            </a:r>
            <a:r>
              <a:rPr lang="en-US" i="1" dirty="0" err="1"/>
              <a:t>arma</a:t>
            </a:r>
            <a:endParaRPr lang="en-US" i="1" dirty="0"/>
          </a:p>
          <a:p>
            <a:pPr marL="0" indent="0">
              <a:buNone/>
            </a:pPr>
            <a:r>
              <a:rPr lang="en-US" i="1" dirty="0" err="1"/>
              <a:t>signaque</a:t>
            </a:r>
            <a:r>
              <a:rPr lang="en-US" i="1" dirty="0"/>
              <a:t> et </a:t>
            </a:r>
            <a:r>
              <a:rPr lang="en-US" i="1" dirty="0" err="1"/>
              <a:t>adflictas</a:t>
            </a:r>
            <a:r>
              <a:rPr lang="en-US" i="1" dirty="0"/>
              <a:t> omni </a:t>
            </a:r>
            <a:r>
              <a:rPr lang="en-US" i="1" dirty="0" err="1"/>
              <a:t>iam</a:t>
            </a:r>
            <a:r>
              <a:rPr lang="en-US" i="1" dirty="0"/>
              <a:t> </a:t>
            </a:r>
            <a:r>
              <a:rPr lang="en-US" i="1" dirty="0" err="1"/>
              <a:t>parte</a:t>
            </a:r>
            <a:r>
              <a:rPr lang="en-US" i="1" dirty="0"/>
              <a:t> </a:t>
            </a:r>
            <a:r>
              <a:rPr lang="en-US" i="1" dirty="0" err="1"/>
              <a:t>catervas</a:t>
            </a:r>
            <a:endParaRPr lang="en-US" i="1" dirty="0"/>
          </a:p>
          <a:p>
            <a:pPr marL="0" indent="0">
              <a:buNone/>
            </a:pPr>
            <a:r>
              <a:rPr lang="en-US" i="1" dirty="0" err="1"/>
              <a:t>circumit</a:t>
            </a:r>
            <a:r>
              <a:rPr lang="en-US" i="1" dirty="0"/>
              <a:t> et </a:t>
            </a:r>
            <a:r>
              <a:rPr lang="en-US" i="1" dirty="0" err="1"/>
              <a:t>revocat</a:t>
            </a:r>
            <a:r>
              <a:rPr lang="en-US" i="1" dirty="0"/>
              <a:t> </a:t>
            </a:r>
            <a:r>
              <a:rPr lang="en-US" i="1" dirty="0" err="1"/>
              <a:t>matura</a:t>
            </a:r>
            <a:r>
              <a:rPr lang="en-US" i="1" dirty="0"/>
              <a:t> in fata </a:t>
            </a:r>
            <a:r>
              <a:rPr lang="en-US" i="1" dirty="0" err="1"/>
              <a:t>ruentes</a:t>
            </a:r>
            <a:endParaRPr lang="en-US" i="1" dirty="0"/>
          </a:p>
          <a:p>
            <a:pPr marL="0" indent="0">
              <a:buNone/>
            </a:pPr>
            <a:r>
              <a:rPr lang="en-US" i="1" dirty="0" err="1"/>
              <a:t>seque</a:t>
            </a:r>
            <a:r>
              <a:rPr lang="en-US" i="1" dirty="0"/>
              <a:t> </a:t>
            </a:r>
            <a:r>
              <a:rPr lang="en-US" i="1" dirty="0" err="1"/>
              <a:t>negat</a:t>
            </a:r>
            <a:r>
              <a:rPr lang="en-US" i="1" dirty="0"/>
              <a:t> tanti. </a:t>
            </a:r>
            <a:r>
              <a:rPr lang="en-US" dirty="0"/>
              <a:t>(Lucan, 7.666-9)</a:t>
            </a:r>
          </a:p>
        </p:txBody>
      </p:sp>
    </p:spTree>
    <p:extLst>
      <p:ext uri="{BB962C8B-B14F-4D97-AF65-F5344CB8AC3E}">
        <p14:creationId xmlns:p14="http://schemas.microsoft.com/office/powerpoint/2010/main" val="418821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801FB-0700-6DFC-F3FE-AA410E63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Contrast to Caesar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3DF81-F432-6495-C150-3E00C31DC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>
                <a:solidFill>
                  <a:srgbClr val="333333"/>
                </a:solidFill>
                <a:effectLst/>
              </a:rPr>
              <a:t>Pompey led by the license of the senate, and when that power was threatened, he gave it up rather than cling to it by force.</a:t>
            </a:r>
          </a:p>
          <a:p>
            <a:pPr marL="0" indent="1882775">
              <a:buNone/>
            </a:pPr>
            <a:r>
              <a:rPr lang="en-US" b="0" i="1" dirty="0">
                <a:solidFill>
                  <a:srgbClr val="333333"/>
                </a:solidFill>
                <a:effectLst/>
              </a:rPr>
              <a:t>… </a:t>
            </a:r>
            <a:r>
              <a:rPr lang="en-US" b="0" i="1" dirty="0" err="1">
                <a:solidFill>
                  <a:srgbClr val="333333"/>
                </a:solidFill>
                <a:effectLst/>
              </a:rPr>
              <a:t>teque</a:t>
            </a:r>
            <a:r>
              <a:rPr lang="en-US" b="0" i="1" dirty="0">
                <a:solidFill>
                  <a:srgbClr val="333333"/>
                </a:solidFill>
                <a:effectLst/>
              </a:rPr>
              <a:t> </a:t>
            </a:r>
            <a:r>
              <a:rPr lang="en-US" b="0" i="1" dirty="0" err="1">
                <a:solidFill>
                  <a:srgbClr val="333333"/>
                </a:solidFill>
                <a:effectLst/>
              </a:rPr>
              <a:t>inde</a:t>
            </a:r>
            <a:r>
              <a:rPr lang="en-US" b="0" i="1" dirty="0">
                <a:solidFill>
                  <a:srgbClr val="333333"/>
                </a:solidFill>
                <a:effectLst/>
              </a:rPr>
              <a:t> fugato </a:t>
            </a:r>
          </a:p>
          <a:p>
            <a:pPr marL="0" indent="0">
              <a:buNone/>
            </a:pPr>
            <a:r>
              <a:rPr lang="en-US" b="0" i="1" dirty="0" err="1">
                <a:solidFill>
                  <a:srgbClr val="333333"/>
                </a:solidFill>
                <a:effectLst/>
              </a:rPr>
              <a:t>Ostendit</a:t>
            </a:r>
            <a:r>
              <a:rPr lang="en-US" b="0" i="1" dirty="0">
                <a:solidFill>
                  <a:srgbClr val="333333"/>
                </a:solidFill>
                <a:effectLst/>
              </a:rPr>
              <a:t> </a:t>
            </a:r>
            <a:r>
              <a:rPr lang="en-US" b="0" i="1" dirty="0" err="1">
                <a:solidFill>
                  <a:srgbClr val="333333"/>
                </a:solidFill>
                <a:effectLst/>
              </a:rPr>
              <a:t>moriens</a:t>
            </a:r>
            <a:r>
              <a:rPr lang="en-US" b="0" i="1" dirty="0">
                <a:solidFill>
                  <a:srgbClr val="333333"/>
                </a:solidFill>
                <a:effectLst/>
              </a:rPr>
              <a:t> </a:t>
            </a:r>
            <a:r>
              <a:rPr lang="en-US" b="0" i="1" dirty="0" err="1">
                <a:solidFill>
                  <a:srgbClr val="333333"/>
                </a:solidFill>
                <a:effectLst/>
              </a:rPr>
              <a:t>sibi</a:t>
            </a:r>
            <a:r>
              <a:rPr lang="en-US" b="0" i="1" dirty="0">
                <a:solidFill>
                  <a:srgbClr val="333333"/>
                </a:solidFill>
                <a:effectLst/>
              </a:rPr>
              <a:t> se </a:t>
            </a:r>
            <a:r>
              <a:rPr lang="en-US" b="0" i="1" dirty="0" err="1">
                <a:solidFill>
                  <a:srgbClr val="333333"/>
                </a:solidFill>
                <a:effectLst/>
              </a:rPr>
              <a:t>pugnasse</a:t>
            </a:r>
            <a:r>
              <a:rPr lang="en-US" b="0" i="1" dirty="0">
                <a:solidFill>
                  <a:srgbClr val="333333"/>
                </a:solidFill>
                <a:effectLst/>
              </a:rPr>
              <a:t> </a:t>
            </a:r>
            <a:r>
              <a:rPr lang="en-US" b="0" i="1" dirty="0" err="1">
                <a:solidFill>
                  <a:srgbClr val="333333"/>
                </a:solidFill>
                <a:effectLst/>
              </a:rPr>
              <a:t>senatus</a:t>
            </a:r>
            <a:r>
              <a:rPr lang="en-US" b="0" i="1" dirty="0">
                <a:solidFill>
                  <a:srgbClr val="333333"/>
                </a:solidFill>
                <a:effectLst/>
              </a:rPr>
              <a:t>. </a:t>
            </a:r>
            <a:r>
              <a:rPr lang="en-US" dirty="0">
                <a:solidFill>
                  <a:srgbClr val="333333"/>
                </a:solidFill>
              </a:rPr>
              <a:t>(Lucan, 7.696-7)</a:t>
            </a:r>
          </a:p>
          <a:p>
            <a:pPr marL="0" indent="0">
              <a:buNone/>
            </a:pPr>
            <a:endParaRPr lang="en-US" i="1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</a:rPr>
              <a:t>“… with you put to flight,</a:t>
            </a: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</a:rPr>
              <a:t>The dying senate showed that it fought for itself.”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2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88437-AC85-5B76-89EA-DAA1E16B5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Contrast to Caesar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75C3-77A8-E146-1644-4163F0C1D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… </a:t>
            </a:r>
            <a:r>
              <a:rPr lang="en-US" i="1" dirty="0" err="1"/>
              <a:t>felix</a:t>
            </a:r>
            <a:r>
              <a:rPr lang="en-US" i="1" dirty="0"/>
              <a:t> se </a:t>
            </a:r>
            <a:r>
              <a:rPr lang="en-US" i="1" dirty="0" err="1"/>
              <a:t>nescit</a:t>
            </a:r>
            <a:r>
              <a:rPr lang="en-US" i="1" dirty="0"/>
              <a:t> </a:t>
            </a:r>
            <a:r>
              <a:rPr lang="en-US" i="1" dirty="0" err="1"/>
              <a:t>amari</a:t>
            </a:r>
            <a:r>
              <a:rPr lang="en-US" i="1" dirty="0"/>
              <a:t>. </a:t>
            </a:r>
            <a:r>
              <a:rPr lang="en-US" dirty="0"/>
              <a:t>(Lucan, 7.727)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“… the lucky man does not know that he is loved.”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t-IT" i="1" dirty="0"/>
              <a:t>... </a:t>
            </a:r>
            <a:r>
              <a:rPr lang="it-IT" i="1" dirty="0" err="1"/>
              <a:t>numina</a:t>
            </a:r>
            <a:r>
              <a:rPr lang="it-IT" i="1" dirty="0"/>
              <a:t> miscebit castrensis flamma monetae; </a:t>
            </a:r>
            <a:r>
              <a:rPr lang="it-IT" dirty="0"/>
              <a:t>(Lucan, 1.380)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n-US" dirty="0"/>
              <a:t>“… the flame of the camp mint will melt the deities;”</a:t>
            </a:r>
          </a:p>
          <a:p>
            <a:pPr marL="0" indent="0">
              <a:buNone/>
            </a:pPr>
            <a:r>
              <a:rPr lang="en-US" dirty="0"/>
              <a:t>(i.e., for money he will do whatever Caesar says.)</a:t>
            </a:r>
          </a:p>
        </p:txBody>
      </p:sp>
    </p:spTree>
    <p:extLst>
      <p:ext uri="{BB962C8B-B14F-4D97-AF65-F5344CB8AC3E}">
        <p14:creationId xmlns:p14="http://schemas.microsoft.com/office/powerpoint/2010/main" val="3069001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D2797-C979-E058-6D94-C362CEEEA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Preserver of Life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1CC19-1B4F-A744-86BD-65E0EFD73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 does not sacrifice everything in a desperate attempt to win a lost battle.</a:t>
            </a:r>
          </a:p>
          <a:p>
            <a:pPr marL="0" indent="0">
              <a:buNone/>
            </a:pPr>
            <a:r>
              <a:rPr lang="en-US" i="1" dirty="0" err="1"/>
              <a:t>nec</a:t>
            </a:r>
            <a:r>
              <a:rPr lang="en-US" i="1" dirty="0"/>
              <a:t>, sicut </a:t>
            </a:r>
            <a:r>
              <a:rPr lang="en-US" i="1" dirty="0" err="1"/>
              <a:t>mos</a:t>
            </a:r>
            <a:r>
              <a:rPr lang="en-US" i="1" dirty="0"/>
              <a:t> </a:t>
            </a:r>
            <a:r>
              <a:rPr lang="en-US" i="1" dirty="0" err="1"/>
              <a:t>est</a:t>
            </a:r>
            <a:r>
              <a:rPr lang="en-US" i="1" dirty="0"/>
              <a:t> </a:t>
            </a:r>
            <a:r>
              <a:rPr lang="en-US" i="1" dirty="0" err="1"/>
              <a:t>miseris</a:t>
            </a:r>
            <a:r>
              <a:rPr lang="en-US" i="1" dirty="0"/>
              <a:t>, </a:t>
            </a:r>
            <a:r>
              <a:rPr lang="en-US" i="1" dirty="0" err="1"/>
              <a:t>trahere</a:t>
            </a:r>
            <a:r>
              <a:rPr lang="en-US" i="1" dirty="0"/>
              <a:t> omnia </a:t>
            </a:r>
            <a:r>
              <a:rPr lang="en-US" i="1" dirty="0" err="1"/>
              <a:t>secum</a:t>
            </a:r>
            <a:endParaRPr lang="en-US" i="1" dirty="0"/>
          </a:p>
          <a:p>
            <a:pPr marL="0" indent="0">
              <a:buNone/>
            </a:pPr>
            <a:r>
              <a:rPr lang="en-US" i="1" dirty="0" err="1"/>
              <a:t>mersa</a:t>
            </a:r>
            <a:r>
              <a:rPr lang="en-US" i="1" dirty="0"/>
              <a:t> </a:t>
            </a:r>
            <a:r>
              <a:rPr lang="en-US" i="1" dirty="0" err="1"/>
              <a:t>iuvat</a:t>
            </a:r>
            <a:r>
              <a:rPr lang="en-US" i="1" dirty="0"/>
              <a:t> </a:t>
            </a:r>
            <a:r>
              <a:rPr lang="en-US" i="1" dirty="0" err="1"/>
              <a:t>gentesque</a:t>
            </a:r>
            <a:r>
              <a:rPr lang="en-US" i="1" dirty="0"/>
              <a:t> suae </a:t>
            </a:r>
            <a:r>
              <a:rPr lang="en-US" i="1" dirty="0" err="1"/>
              <a:t>miscere</a:t>
            </a:r>
            <a:r>
              <a:rPr lang="en-US" i="1" dirty="0"/>
              <a:t> </a:t>
            </a:r>
            <a:r>
              <a:rPr lang="en-US" i="1" dirty="0" err="1"/>
              <a:t>ruinae</a:t>
            </a:r>
            <a:r>
              <a:rPr lang="en-US" i="1" dirty="0"/>
              <a:t>:</a:t>
            </a:r>
          </a:p>
          <a:p>
            <a:pPr marL="0" indent="0">
              <a:buNone/>
            </a:pPr>
            <a:r>
              <a:rPr lang="en-US" i="1" dirty="0" err="1"/>
              <a:t>ut</a:t>
            </a:r>
            <a:r>
              <a:rPr lang="en-US" i="1" dirty="0"/>
              <a:t> </a:t>
            </a:r>
            <a:r>
              <a:rPr lang="en-US" i="1" dirty="0" err="1"/>
              <a:t>Latiae</a:t>
            </a:r>
            <a:r>
              <a:rPr lang="en-US" i="1" dirty="0"/>
              <a:t> post se vivat pars maxima </a:t>
            </a:r>
            <a:r>
              <a:rPr lang="en-US" i="1" dirty="0" err="1"/>
              <a:t>turbae</a:t>
            </a:r>
            <a:r>
              <a:rPr lang="en-US" i="1" dirty="0"/>
              <a:t>, </a:t>
            </a:r>
            <a:r>
              <a:rPr lang="en-US" dirty="0"/>
              <a:t>(Lucan, 7.654-6)</a:t>
            </a:r>
          </a:p>
        </p:txBody>
      </p:sp>
    </p:spTree>
    <p:extLst>
      <p:ext uri="{BB962C8B-B14F-4D97-AF65-F5344CB8AC3E}">
        <p14:creationId xmlns:p14="http://schemas.microsoft.com/office/powerpoint/2010/main" val="288678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075F2-8E4C-8F86-5930-54CE1325E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Preserver of Life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9BC940-27A0-5BD6-DA40-9280E0068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possibility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5D433-662A-4299-E513-A696F97137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Given the chance to rally more forces to the Republican cause …</a:t>
            </a:r>
          </a:p>
          <a:p>
            <a:pPr marL="0" indent="0">
              <a:buNone/>
            </a:pPr>
            <a:r>
              <a:rPr lang="en-US" i="1" dirty="0" err="1"/>
              <a:t>teque</a:t>
            </a:r>
            <a:r>
              <a:rPr lang="en-US" i="1" dirty="0"/>
              <a:t> minor solo, </a:t>
            </a:r>
            <a:r>
              <a:rPr lang="en-US" i="1" dirty="0" err="1"/>
              <a:t>cunctas</a:t>
            </a:r>
            <a:r>
              <a:rPr lang="en-US" i="1" dirty="0"/>
              <a:t> </a:t>
            </a:r>
            <a:r>
              <a:rPr lang="en-US" i="1" dirty="0" err="1"/>
              <a:t>impellere</a:t>
            </a:r>
            <a:r>
              <a:rPr lang="en-US" i="1" dirty="0"/>
              <a:t> 	</a:t>
            </a:r>
            <a:r>
              <a:rPr lang="en-US" i="1" dirty="0" err="1"/>
              <a:t>gentes</a:t>
            </a:r>
            <a:endParaRPr lang="en-US" i="1" dirty="0"/>
          </a:p>
          <a:p>
            <a:pPr marL="0" indent="0">
              <a:buNone/>
            </a:pPr>
            <a:r>
              <a:rPr lang="en-US" i="1" dirty="0" err="1"/>
              <a:t>rursus</a:t>
            </a:r>
            <a:r>
              <a:rPr lang="en-US" i="1" dirty="0"/>
              <a:t> in </a:t>
            </a:r>
            <a:r>
              <a:rPr lang="en-US" i="1" dirty="0" err="1"/>
              <a:t>arma</a:t>
            </a:r>
            <a:r>
              <a:rPr lang="en-US" i="1" dirty="0"/>
              <a:t> </a:t>
            </a:r>
            <a:r>
              <a:rPr lang="en-US" i="1" dirty="0" err="1"/>
              <a:t>potes</a:t>
            </a:r>
            <a:r>
              <a:rPr lang="en-US" i="1" dirty="0"/>
              <a:t>, </a:t>
            </a:r>
            <a:r>
              <a:rPr lang="en-US" i="1" dirty="0" err="1"/>
              <a:t>rursusque</a:t>
            </a:r>
            <a:r>
              <a:rPr lang="en-US" i="1" dirty="0"/>
              <a:t> in fata / </a:t>
            </a:r>
            <a:r>
              <a:rPr lang="en-US" i="1" dirty="0" err="1"/>
              <a:t>redire</a:t>
            </a:r>
            <a:r>
              <a:rPr lang="en-US" i="1" dirty="0"/>
              <a:t>. </a:t>
            </a:r>
            <a:r>
              <a:rPr lang="en-US" dirty="0"/>
              <a:t>(Lucan, 7.718-19)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“And you, inferior to yourself alone, are able to drive all peoples again to arms, and again to return to your destiny.”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352379-1D22-4AE9-AD50-5CBA16379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… and Pompey’s resolution.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E9F62-1528-D104-C4CC-CB6D1CFE9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715000" cy="3684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… he passes it by to avoid destruction in the cause of useless resistance.</a:t>
            </a:r>
          </a:p>
          <a:p>
            <a:pPr marL="0" indent="0">
              <a:buNone/>
            </a:pPr>
            <a:r>
              <a:rPr lang="en-US" i="1" dirty="0"/>
              <a:t>Sed, quid opus </a:t>
            </a:r>
            <a:r>
              <a:rPr lang="en-US" i="1" dirty="0" err="1"/>
              <a:t>victo</a:t>
            </a:r>
            <a:r>
              <a:rPr lang="en-US" i="1" dirty="0"/>
              <a:t> </a:t>
            </a:r>
            <a:r>
              <a:rPr lang="en-US" i="1" dirty="0" err="1"/>
              <a:t>populis</a:t>
            </a:r>
            <a:r>
              <a:rPr lang="en-US" i="1" dirty="0"/>
              <a:t> </a:t>
            </a:r>
            <a:r>
              <a:rPr lang="en-US" i="1" dirty="0" err="1"/>
              <a:t>aut</a:t>
            </a:r>
            <a:r>
              <a:rPr lang="en-US" i="1" dirty="0"/>
              <a:t> </a:t>
            </a:r>
            <a:r>
              <a:rPr lang="en-US" i="1" dirty="0" err="1"/>
              <a:t>urbibus</a:t>
            </a:r>
            <a:r>
              <a:rPr lang="en-US" i="1" dirty="0"/>
              <a:t>? 	</a:t>
            </a:r>
            <a:r>
              <a:rPr lang="en-US" i="1" dirty="0" err="1"/>
              <a:t>inquit</a:t>
            </a:r>
            <a:r>
              <a:rPr lang="en-US" i="1" dirty="0"/>
              <a:t>: / </a:t>
            </a:r>
            <a:r>
              <a:rPr lang="en-US" i="1" dirty="0" err="1"/>
              <a:t>Victori</a:t>
            </a:r>
            <a:r>
              <a:rPr lang="en-US" i="1" dirty="0"/>
              <a:t> </a:t>
            </a:r>
            <a:r>
              <a:rPr lang="en-US" i="1" dirty="0" err="1"/>
              <a:t>praestate</a:t>
            </a:r>
            <a:r>
              <a:rPr lang="en-US" i="1" dirty="0"/>
              <a:t> </a:t>
            </a:r>
            <a:r>
              <a:rPr lang="en-US" i="1" dirty="0" err="1"/>
              <a:t>fidem</a:t>
            </a:r>
            <a:r>
              <a:rPr lang="en-US" i="1" dirty="0"/>
              <a:t>. </a:t>
            </a:r>
            <a:r>
              <a:rPr lang="en-US" dirty="0"/>
              <a:t>(Lucan, 7.720-1)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dirty="0"/>
              <a:t>“‘But what use to the conquered are people and cities?’ he said. ‘Place your trust in the victor.’”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45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7F778-5E2B-4E99-2917-98725574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</a:t>
            </a:r>
            <a:r>
              <a:rPr lang="en-US" i="1" dirty="0"/>
              <a:t>Iliad </a:t>
            </a:r>
            <a:r>
              <a:rPr lang="en-US" dirty="0"/>
              <a:t>(Cowan, 2011)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9E645C-E15D-17F2-7FBF-D68F9C800F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Pompey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4400B-219D-D505-7498-AB3463CA05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lone hope of the Republic</a:t>
            </a:r>
          </a:p>
          <a:p>
            <a:r>
              <a:rPr lang="en-US" dirty="0"/>
              <a:t>Leads his army to defeat by following the advice of others</a:t>
            </a:r>
          </a:p>
          <a:p>
            <a:r>
              <a:rPr lang="en-US" dirty="0"/>
              <a:t>Chooses to lose his personal honor for the sake of communal preservation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2FA51B-E166-81E1-C367-DA42451A4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Hector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8DD395-754D-99AF-B3E9-7732E38A7C4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The lone hope of Troy</a:t>
            </a:r>
          </a:p>
          <a:p>
            <a:r>
              <a:rPr lang="en-US" dirty="0"/>
              <a:t>Leads his army to defeat by ignoring the advice of others</a:t>
            </a:r>
          </a:p>
          <a:p>
            <a:r>
              <a:rPr lang="en-US" dirty="0"/>
              <a:t>Chooses to redeem his personal honor at the cost of communal destruction</a:t>
            </a:r>
          </a:p>
        </p:txBody>
      </p:sp>
    </p:spTree>
    <p:extLst>
      <p:ext uri="{BB962C8B-B14F-4D97-AF65-F5344CB8AC3E}">
        <p14:creationId xmlns:p14="http://schemas.microsoft.com/office/powerpoint/2010/main" val="224830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881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Glorious Flight: Pompey at Pharsalus</vt:lpstr>
      <vt:lpstr>Paradoxical Portrayals</vt:lpstr>
      <vt:lpstr>Lucan’s Purpose</vt:lpstr>
      <vt:lpstr>Abdicating his Status as Warlord</vt:lpstr>
      <vt:lpstr>As a Contrast to Caesar</vt:lpstr>
      <vt:lpstr>As a Contrast to Caesar</vt:lpstr>
      <vt:lpstr>As a Preserver of Life</vt:lpstr>
      <vt:lpstr>As a Preserver of Life</vt:lpstr>
      <vt:lpstr>A Little Iliad (Cowan, 2011)</vt:lpstr>
      <vt:lpstr>The Role of a Leader</vt:lpstr>
      <vt:lpstr>Conclusion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Glorious Flight: Pompey at Pharsalus</dc:title>
  <dc:creator>Charles Dearmore</dc:creator>
  <cp:lastModifiedBy>Charles Dearmore</cp:lastModifiedBy>
  <cp:revision>36</cp:revision>
  <dcterms:created xsi:type="dcterms:W3CDTF">2023-10-22T21:25:45Z</dcterms:created>
  <dcterms:modified xsi:type="dcterms:W3CDTF">2023-10-23T23:37:55Z</dcterms:modified>
</cp:coreProperties>
</file>