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61"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47"/>
    <p:restoredTop sz="94694"/>
  </p:normalViewPr>
  <p:slideViewPr>
    <p:cSldViewPr snapToGrid="0">
      <p:cViewPr varScale="1">
        <p:scale>
          <a:sx n="121" d="100"/>
          <a:sy n="121" d="100"/>
        </p:scale>
        <p:origin x="9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9CDD6F-A57C-D042-853E-C7B8264A6F5D}" type="datetimeFigureOut">
              <a:rPr lang="en-US" smtClean="0"/>
              <a:t>9/14/23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78A077-C46D-1F4E-A4F4-AE9BAD6B34F1}" type="slidenum">
              <a:rPr lang="en-US" smtClean="0"/>
              <a:t>‹#›</a:t>
            </a:fld>
            <a:endParaRPr lang="en-US"/>
          </a:p>
        </p:txBody>
      </p:sp>
    </p:spTree>
    <p:extLst>
      <p:ext uri="{BB962C8B-B14F-4D97-AF65-F5344CB8AC3E}">
        <p14:creationId xmlns:p14="http://schemas.microsoft.com/office/powerpoint/2010/main" val="2355912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ea typeface="Calibri" panose="020F0502020204030204" pitchFamily="34" charset="0"/>
                <a:cs typeface="Times New Roman" panose="02020603050405020304" pitchFamily="18" charset="0"/>
              </a:rPr>
              <a:t>He was painted in the slave market with a plaque, and Trimalchio himself grasping a caduceus and Minerva leading him into Rome. Hence in that manner he had learned to reason, and was made an accountant, all carefully restored by the curious painter with an inscription. In the space where the wall gave out to the door, Mercury snatched him by the chin and raised him up on an elevated platform. Fortuna stood out with a richly overflowing horn and three Fates twisting an allotment of golden wool</a:t>
            </a:r>
            <a:r>
              <a:rPr lang="en-US" sz="1200" dirty="0">
                <a:ea typeface="Calibri" panose="020F0502020204030204" pitchFamily="34" charset="0"/>
                <a:cs typeface="Times New Roman" panose="02020603050405020304" pitchFamily="18" charset="0"/>
              </a:rPr>
              <a:t>.</a:t>
            </a:r>
            <a:endParaRPr lang="en-US" sz="1200" dirty="0"/>
          </a:p>
          <a:p>
            <a:endParaRPr lang="en-US" dirty="0"/>
          </a:p>
        </p:txBody>
      </p:sp>
      <p:sp>
        <p:nvSpPr>
          <p:cNvPr id="4" name="Slide Number Placeholder 3"/>
          <p:cNvSpPr>
            <a:spLocks noGrp="1"/>
          </p:cNvSpPr>
          <p:nvPr>
            <p:ph type="sldNum" sz="quarter" idx="5"/>
          </p:nvPr>
        </p:nvSpPr>
        <p:spPr/>
        <p:txBody>
          <a:bodyPr/>
          <a:lstStyle/>
          <a:p>
            <a:fld id="{2878A077-C46D-1F4E-A4F4-AE9BAD6B34F1}" type="slidenum">
              <a:rPr lang="en-US" smtClean="0"/>
              <a:t>2</a:t>
            </a:fld>
            <a:endParaRPr lang="en-US"/>
          </a:p>
        </p:txBody>
      </p:sp>
    </p:spTree>
    <p:extLst>
      <p:ext uri="{BB962C8B-B14F-4D97-AF65-F5344CB8AC3E}">
        <p14:creationId xmlns:p14="http://schemas.microsoft.com/office/powerpoint/2010/main" val="1837252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Augustales and the connection in the text with the fasces</a:t>
            </a:r>
          </a:p>
          <a:p>
            <a:endParaRPr lang="en-US" dirty="0"/>
          </a:p>
        </p:txBody>
      </p:sp>
      <p:sp>
        <p:nvSpPr>
          <p:cNvPr id="4" name="Slide Number Placeholder 3"/>
          <p:cNvSpPr>
            <a:spLocks noGrp="1"/>
          </p:cNvSpPr>
          <p:nvPr>
            <p:ph type="sldNum" sz="quarter" idx="5"/>
          </p:nvPr>
        </p:nvSpPr>
        <p:spPr/>
        <p:txBody>
          <a:bodyPr/>
          <a:lstStyle/>
          <a:p>
            <a:fld id="{2878A077-C46D-1F4E-A4F4-AE9BAD6B34F1}" type="slidenum">
              <a:rPr lang="en-US" smtClean="0"/>
              <a:t>3</a:t>
            </a:fld>
            <a:endParaRPr lang="en-US"/>
          </a:p>
        </p:txBody>
      </p:sp>
    </p:spTree>
    <p:extLst>
      <p:ext uri="{BB962C8B-B14F-4D97-AF65-F5344CB8AC3E}">
        <p14:creationId xmlns:p14="http://schemas.microsoft.com/office/powerpoint/2010/main" val="3516184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effectLst/>
              </a:rPr>
              <a:t>‘How can you make this man a god who cannot say</a:t>
            </a:r>
            <a:r>
              <a:rPr lang="en-US" sz="1200" dirty="0"/>
              <a:t> </a:t>
            </a:r>
            <a:r>
              <a:rPr lang="en-US" sz="1200" i="1" dirty="0">
                <a:effectLst/>
              </a:rPr>
              <a:t>three words in quick succession?”</a:t>
            </a:r>
          </a:p>
          <a:p>
            <a:endParaRPr lang="en-US" dirty="0"/>
          </a:p>
        </p:txBody>
      </p:sp>
      <p:sp>
        <p:nvSpPr>
          <p:cNvPr id="4" name="Slide Number Placeholder 3"/>
          <p:cNvSpPr>
            <a:spLocks noGrp="1"/>
          </p:cNvSpPr>
          <p:nvPr>
            <p:ph type="sldNum" sz="quarter" idx="5"/>
          </p:nvPr>
        </p:nvSpPr>
        <p:spPr/>
        <p:txBody>
          <a:bodyPr/>
          <a:lstStyle/>
          <a:p>
            <a:fld id="{2878A077-C46D-1F4E-A4F4-AE9BAD6B34F1}" type="slidenum">
              <a:rPr lang="en-US" smtClean="0"/>
              <a:t>5</a:t>
            </a:fld>
            <a:endParaRPr lang="en-US"/>
          </a:p>
        </p:txBody>
      </p:sp>
    </p:spTree>
    <p:extLst>
      <p:ext uri="{BB962C8B-B14F-4D97-AF65-F5344CB8AC3E}">
        <p14:creationId xmlns:p14="http://schemas.microsoft.com/office/powerpoint/2010/main" val="1845759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CC88A-18C4-52FC-736F-1CFDFF90ED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49047C-2533-9421-580C-B8D075FE94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7FE722-12FC-4B93-D967-AA3A314488B6}"/>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5" name="Footer Placeholder 4">
            <a:extLst>
              <a:ext uri="{FF2B5EF4-FFF2-40B4-BE49-F238E27FC236}">
                <a16:creationId xmlns:a16="http://schemas.microsoft.com/office/drawing/2014/main" id="{6121E391-31AE-0AF4-A0A6-CC111E8B73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F1A9D7-79F2-19C1-52EB-F432A7C15A8E}"/>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1645547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E3566-CFCB-84F2-62BB-7C16A3C999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09BC39-962B-AE94-663D-0BC468048D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64872D-7E9D-E647-C858-8587DE80CA95}"/>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5" name="Footer Placeholder 4">
            <a:extLst>
              <a:ext uri="{FF2B5EF4-FFF2-40B4-BE49-F238E27FC236}">
                <a16:creationId xmlns:a16="http://schemas.microsoft.com/office/drawing/2014/main" id="{4762244A-D3C0-E616-C4B1-0F8B8542F5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9AEAF9-C432-24F4-A3AB-E857A685A84D}"/>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393854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21C322-7CC5-9B62-714C-0A747A144D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9D0D7E-CFFF-455A-5437-42A83BB65C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37615F-C8FB-F66C-9488-B674F3E9EC61}"/>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5" name="Footer Placeholder 4">
            <a:extLst>
              <a:ext uri="{FF2B5EF4-FFF2-40B4-BE49-F238E27FC236}">
                <a16:creationId xmlns:a16="http://schemas.microsoft.com/office/drawing/2014/main" id="{B7FA6776-85E0-DF3D-7BC0-2D4251B15E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73819E-8D74-6DB5-0CDF-AF33DCBCB7F2}"/>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862978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54710-5EF9-BD75-C939-89019AEA5E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AA5F6E-38F5-8E72-71CE-87BA7A5A36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8EE07D-09C8-6F54-665C-EF6B17572955}"/>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5" name="Footer Placeholder 4">
            <a:extLst>
              <a:ext uri="{FF2B5EF4-FFF2-40B4-BE49-F238E27FC236}">
                <a16:creationId xmlns:a16="http://schemas.microsoft.com/office/drawing/2014/main" id="{281A2543-EACA-A927-F55D-86CD101E74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1D67A-8382-4015-FB92-D22333EE718F}"/>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21813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0179F-8910-4135-D60D-166619CB18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BECBCE-BF3D-AD33-7D05-E15D123C0F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2183B7-0FA9-39EE-77FB-CEA80CD7186A}"/>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5" name="Footer Placeholder 4">
            <a:extLst>
              <a:ext uri="{FF2B5EF4-FFF2-40B4-BE49-F238E27FC236}">
                <a16:creationId xmlns:a16="http://schemas.microsoft.com/office/drawing/2014/main" id="{D6273BF5-BA83-8A32-B20C-BEDD087B92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915720-D97C-C77E-2645-090434045A0F}"/>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128364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B3C8D-7AB0-BC56-7A2C-8B07B64680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A7D0E6-B7DB-B3B0-C34C-22E00F7AA3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B4549F-0E63-E695-9F9E-EAF8A88444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CC5E49-E1DE-2558-63AA-E32B74FB93D5}"/>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6" name="Footer Placeholder 5">
            <a:extLst>
              <a:ext uri="{FF2B5EF4-FFF2-40B4-BE49-F238E27FC236}">
                <a16:creationId xmlns:a16="http://schemas.microsoft.com/office/drawing/2014/main" id="{6C379F55-32C6-6FB4-22F7-1601002AAD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4EC854-9876-D0D7-2E02-9F8765A7D54A}"/>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2526949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6EAC1-E35C-0CAC-B315-9B91A7EBF2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ED1D73-C540-3D4C-91E7-BFB65C81C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4F67F7-EFC5-D62B-891C-B6A7D4DAB7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7B27B2-575E-A40F-7205-5A7CD31D5A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A00DEA-71D3-358C-2FED-C16283453C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CCBCF1-8EB3-77E7-D9DA-5FED29773FF0}"/>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8" name="Footer Placeholder 7">
            <a:extLst>
              <a:ext uri="{FF2B5EF4-FFF2-40B4-BE49-F238E27FC236}">
                <a16:creationId xmlns:a16="http://schemas.microsoft.com/office/drawing/2014/main" id="{39D02A12-2DCF-0696-9F4A-7F208C3213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85EDAA-6CA8-4A70-A710-45A2E1851136}"/>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4050106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C3F39-F27B-CBEF-B225-A5B5945ADF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9A254F-D04B-6354-8955-8B933A8ADFEA}"/>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4" name="Footer Placeholder 3">
            <a:extLst>
              <a:ext uri="{FF2B5EF4-FFF2-40B4-BE49-F238E27FC236}">
                <a16:creationId xmlns:a16="http://schemas.microsoft.com/office/drawing/2014/main" id="{A4BEE3CA-6F5C-3246-3A69-5CD2EE5BA6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FF9CF5-55EB-022C-6B7F-C8483852738F}"/>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299783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2A0A07-FA1D-221B-4434-9F73001C5C09}"/>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3" name="Footer Placeholder 2">
            <a:extLst>
              <a:ext uri="{FF2B5EF4-FFF2-40B4-BE49-F238E27FC236}">
                <a16:creationId xmlns:a16="http://schemas.microsoft.com/office/drawing/2014/main" id="{B2E3BC62-94E6-9208-2CA0-C6712A1227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FFE600-39D0-481D-92C3-F3FDB5DD1675}"/>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1628003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A91E-982B-9A35-B8D0-B892C506F4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057442-5EAF-A97B-B996-92B9AC9F3B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3888B3-28E9-693A-E1E1-5DDB92E02C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18A3F0-DA2D-B96A-2B7D-B5B45702F06D}"/>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6" name="Footer Placeholder 5">
            <a:extLst>
              <a:ext uri="{FF2B5EF4-FFF2-40B4-BE49-F238E27FC236}">
                <a16:creationId xmlns:a16="http://schemas.microsoft.com/office/drawing/2014/main" id="{2D5F82C9-6499-2B2E-5A24-7D268228E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DFCCE9-F131-8796-5E30-9980D0E2EFDF}"/>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348351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9B3D6-C29F-5A94-A02F-850B63C627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766A20-4001-309D-1DD1-6162DB2992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01A477-60E3-0AE7-729C-10A8E03D23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78604C-E178-21E2-29AC-BB1F97123098}"/>
              </a:ext>
            </a:extLst>
          </p:cNvPr>
          <p:cNvSpPr>
            <a:spLocks noGrp="1"/>
          </p:cNvSpPr>
          <p:nvPr>
            <p:ph type="dt" sz="half" idx="10"/>
          </p:nvPr>
        </p:nvSpPr>
        <p:spPr/>
        <p:txBody>
          <a:bodyPr/>
          <a:lstStyle/>
          <a:p>
            <a:fld id="{C7DBACDB-65EF-B947-A7FD-E06757EB3CFC}" type="datetimeFigureOut">
              <a:rPr lang="en-US" smtClean="0"/>
              <a:t>9/14/23</a:t>
            </a:fld>
            <a:endParaRPr lang="en-US"/>
          </a:p>
        </p:txBody>
      </p:sp>
      <p:sp>
        <p:nvSpPr>
          <p:cNvPr id="6" name="Footer Placeholder 5">
            <a:extLst>
              <a:ext uri="{FF2B5EF4-FFF2-40B4-BE49-F238E27FC236}">
                <a16:creationId xmlns:a16="http://schemas.microsoft.com/office/drawing/2014/main" id="{6AFE72A8-6985-5C46-D607-FFFD36674E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05DE92-2658-9625-735B-235CC404FCA6}"/>
              </a:ext>
            </a:extLst>
          </p:cNvPr>
          <p:cNvSpPr>
            <a:spLocks noGrp="1"/>
          </p:cNvSpPr>
          <p:nvPr>
            <p:ph type="sldNum" sz="quarter" idx="12"/>
          </p:nvPr>
        </p:nvSpPr>
        <p:spPr/>
        <p:txBody>
          <a:bodyPr/>
          <a:lstStyle/>
          <a:p>
            <a:fld id="{EDA20D27-28F7-004C-B426-C5461A818558}" type="slidenum">
              <a:rPr lang="en-US" smtClean="0"/>
              <a:t>‹#›</a:t>
            </a:fld>
            <a:endParaRPr lang="en-US"/>
          </a:p>
        </p:txBody>
      </p:sp>
    </p:spTree>
    <p:extLst>
      <p:ext uri="{BB962C8B-B14F-4D97-AF65-F5344CB8AC3E}">
        <p14:creationId xmlns:p14="http://schemas.microsoft.com/office/powerpoint/2010/main" val="1501358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FA3C8D-281D-574F-91CF-A093887D4E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6A9C2A-DE3D-2428-3375-A429B23DFA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9E907E-9B56-048B-1EDA-6A0C91A812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BACDB-65EF-B947-A7FD-E06757EB3CFC}" type="datetimeFigureOut">
              <a:rPr lang="en-US" smtClean="0"/>
              <a:t>9/14/23</a:t>
            </a:fld>
            <a:endParaRPr lang="en-US"/>
          </a:p>
        </p:txBody>
      </p:sp>
      <p:sp>
        <p:nvSpPr>
          <p:cNvPr id="5" name="Footer Placeholder 4">
            <a:extLst>
              <a:ext uri="{FF2B5EF4-FFF2-40B4-BE49-F238E27FC236}">
                <a16:creationId xmlns:a16="http://schemas.microsoft.com/office/drawing/2014/main" id="{5C636D74-148F-A5CB-3F59-A377BA3CD9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8E8F42-F061-FB85-750A-2FFC64C125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20D27-28F7-004C-B426-C5461A818558}" type="slidenum">
              <a:rPr lang="en-US" smtClean="0"/>
              <a:t>‹#›</a:t>
            </a:fld>
            <a:endParaRPr lang="en-US"/>
          </a:p>
        </p:txBody>
      </p:sp>
    </p:spTree>
    <p:extLst>
      <p:ext uri="{BB962C8B-B14F-4D97-AF65-F5344CB8AC3E}">
        <p14:creationId xmlns:p14="http://schemas.microsoft.com/office/powerpoint/2010/main" val="1663502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E4C4D-5FA3-E0C0-637D-2C1432A32828}"/>
              </a:ext>
            </a:extLst>
          </p:cNvPr>
          <p:cNvSpPr>
            <a:spLocks noGrp="1"/>
          </p:cNvSpPr>
          <p:nvPr>
            <p:ph type="ctrTitle"/>
          </p:nvPr>
        </p:nvSpPr>
        <p:spPr>
          <a:xfrm>
            <a:off x="943707" y="501040"/>
            <a:ext cx="10304585" cy="2927960"/>
          </a:xfrm>
        </p:spPr>
        <p:txBody>
          <a:bodyPr>
            <a:normAutofit/>
          </a:bodyPr>
          <a:lstStyle/>
          <a:p>
            <a:r>
              <a:rPr lang="en-US" dirty="0"/>
              <a:t>The Apotheosis of Trimalchio Compared to the Julio-Claudians’</a:t>
            </a:r>
          </a:p>
        </p:txBody>
      </p:sp>
      <p:sp>
        <p:nvSpPr>
          <p:cNvPr id="3" name="Subtitle 2">
            <a:extLst>
              <a:ext uri="{FF2B5EF4-FFF2-40B4-BE49-F238E27FC236}">
                <a16:creationId xmlns:a16="http://schemas.microsoft.com/office/drawing/2014/main" id="{5860250F-53F0-16EF-CB5F-FE63CA47CF39}"/>
              </a:ext>
            </a:extLst>
          </p:cNvPr>
          <p:cNvSpPr>
            <a:spLocks noGrp="1"/>
          </p:cNvSpPr>
          <p:nvPr>
            <p:ph type="subTitle" idx="1"/>
          </p:nvPr>
        </p:nvSpPr>
        <p:spPr/>
        <p:txBody>
          <a:bodyPr/>
          <a:lstStyle/>
          <a:p>
            <a:r>
              <a:rPr lang="en-US" dirty="0"/>
              <a:t>Griffin Fleischaker</a:t>
            </a:r>
          </a:p>
        </p:txBody>
      </p:sp>
    </p:spTree>
    <p:extLst>
      <p:ext uri="{BB962C8B-B14F-4D97-AF65-F5344CB8AC3E}">
        <p14:creationId xmlns:p14="http://schemas.microsoft.com/office/powerpoint/2010/main" val="4237564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396CC-0ED3-386C-5FC0-FFCCEA710DA8}"/>
              </a:ext>
            </a:extLst>
          </p:cNvPr>
          <p:cNvSpPr>
            <a:spLocks noGrp="1"/>
          </p:cNvSpPr>
          <p:nvPr>
            <p:ph type="title"/>
          </p:nvPr>
        </p:nvSpPr>
        <p:spPr/>
        <p:txBody>
          <a:bodyPr/>
          <a:lstStyle/>
          <a:p>
            <a:r>
              <a:rPr lang="en-US" i="1" dirty="0"/>
              <a:t>Satyricon </a:t>
            </a:r>
            <a:r>
              <a:rPr lang="en-US" dirty="0"/>
              <a:t>29.3-6</a:t>
            </a:r>
          </a:p>
        </p:txBody>
      </p:sp>
      <p:sp>
        <p:nvSpPr>
          <p:cNvPr id="3" name="Content Placeholder 2">
            <a:extLst>
              <a:ext uri="{FF2B5EF4-FFF2-40B4-BE49-F238E27FC236}">
                <a16:creationId xmlns:a16="http://schemas.microsoft.com/office/drawing/2014/main" id="{DA4CBD39-2ECC-F57F-3488-33DFD571197A}"/>
              </a:ext>
            </a:extLst>
          </p:cNvPr>
          <p:cNvSpPr>
            <a:spLocks noGrp="1"/>
          </p:cNvSpPr>
          <p:nvPr>
            <p:ph idx="1"/>
          </p:nvPr>
        </p:nvSpPr>
        <p:spPr/>
        <p:txBody>
          <a:bodyPr>
            <a:normAutofit/>
          </a:bodyPr>
          <a:lstStyle/>
          <a:p>
            <a:r>
              <a:rPr lang="en-US" dirty="0" err="1"/>
              <a:t>Erat</a:t>
            </a:r>
            <a:r>
              <a:rPr lang="en-US" dirty="0"/>
              <a:t> autem </a:t>
            </a:r>
            <a:r>
              <a:rPr lang="en-US" dirty="0" err="1"/>
              <a:t>venalicium</a:t>
            </a:r>
            <a:r>
              <a:rPr lang="en-US" dirty="0"/>
              <a:t> cum </a:t>
            </a:r>
            <a:r>
              <a:rPr lang="en-US" dirty="0" err="1"/>
              <a:t>titulis</a:t>
            </a:r>
            <a:r>
              <a:rPr lang="en-US" dirty="0"/>
              <a:t> </a:t>
            </a:r>
            <a:r>
              <a:rPr lang="en-US" dirty="0" err="1"/>
              <a:t>pictum</a:t>
            </a:r>
            <a:r>
              <a:rPr lang="en-US" dirty="0"/>
              <a:t>, et ipse Trimalchio </a:t>
            </a:r>
            <a:r>
              <a:rPr lang="en-US" dirty="0" err="1"/>
              <a:t>capillatus</a:t>
            </a:r>
            <a:r>
              <a:rPr lang="en-US" dirty="0"/>
              <a:t> </a:t>
            </a:r>
            <a:r>
              <a:rPr lang="en-US" dirty="0" err="1"/>
              <a:t>caduceum</a:t>
            </a:r>
            <a:r>
              <a:rPr lang="en-US" dirty="0"/>
              <a:t> </a:t>
            </a:r>
            <a:r>
              <a:rPr lang="en-US" dirty="0" err="1"/>
              <a:t>tenebat</a:t>
            </a:r>
            <a:r>
              <a:rPr lang="en-US" dirty="0"/>
              <a:t> </a:t>
            </a:r>
            <a:r>
              <a:rPr lang="en-US" b="1" dirty="0" err="1"/>
              <a:t>Minervaque</a:t>
            </a:r>
            <a:r>
              <a:rPr lang="en-US" dirty="0"/>
              <a:t> </a:t>
            </a:r>
            <a:r>
              <a:rPr lang="en-US" dirty="0" err="1"/>
              <a:t>ducente</a:t>
            </a:r>
            <a:r>
              <a:rPr lang="en-US" dirty="0"/>
              <a:t> </a:t>
            </a:r>
            <a:r>
              <a:rPr lang="en-US" dirty="0" err="1"/>
              <a:t>Romam</a:t>
            </a:r>
            <a:r>
              <a:rPr lang="en-US" dirty="0"/>
              <a:t> </a:t>
            </a:r>
            <a:r>
              <a:rPr lang="en-US" b="1" dirty="0" err="1"/>
              <a:t>intrabat</a:t>
            </a:r>
            <a:r>
              <a:rPr lang="en-US" dirty="0"/>
              <a:t>. </a:t>
            </a:r>
            <a:r>
              <a:rPr lang="en-US" dirty="0" err="1"/>
              <a:t>Hinc</a:t>
            </a:r>
            <a:r>
              <a:rPr lang="en-US" dirty="0"/>
              <a:t> </a:t>
            </a:r>
            <a:r>
              <a:rPr lang="en-US" dirty="0" err="1"/>
              <a:t>quemadmodum</a:t>
            </a:r>
            <a:r>
              <a:rPr lang="en-US" dirty="0"/>
              <a:t> </a:t>
            </a:r>
            <a:r>
              <a:rPr lang="en-US" dirty="0" err="1"/>
              <a:t>ratiocinari</a:t>
            </a:r>
            <a:r>
              <a:rPr lang="en-US" dirty="0"/>
              <a:t> </a:t>
            </a:r>
            <a:r>
              <a:rPr lang="en-US" dirty="0" err="1"/>
              <a:t>didicisset</a:t>
            </a:r>
            <a:r>
              <a:rPr lang="en-US" dirty="0"/>
              <a:t>, </a:t>
            </a:r>
            <a:r>
              <a:rPr lang="en-US" dirty="0" err="1"/>
              <a:t>denique</a:t>
            </a:r>
            <a:r>
              <a:rPr lang="en-US" dirty="0"/>
              <a:t> dispensator </a:t>
            </a:r>
            <a:r>
              <a:rPr lang="en-US" dirty="0" err="1"/>
              <a:t>factus</a:t>
            </a:r>
            <a:r>
              <a:rPr lang="en-US" dirty="0"/>
              <a:t> </a:t>
            </a:r>
            <a:r>
              <a:rPr lang="en-US" dirty="0" err="1"/>
              <a:t>esset</a:t>
            </a:r>
            <a:r>
              <a:rPr lang="en-US" dirty="0"/>
              <a:t>, omnia </a:t>
            </a:r>
            <a:r>
              <a:rPr lang="en-US" dirty="0" err="1"/>
              <a:t>diligenter</a:t>
            </a:r>
            <a:r>
              <a:rPr lang="en-US" dirty="0"/>
              <a:t> </a:t>
            </a:r>
            <a:r>
              <a:rPr lang="en-US" dirty="0" err="1"/>
              <a:t>curiosus</a:t>
            </a:r>
            <a:r>
              <a:rPr lang="en-US" dirty="0"/>
              <a:t> </a:t>
            </a:r>
            <a:r>
              <a:rPr lang="en-US" dirty="0" err="1"/>
              <a:t>pictor</a:t>
            </a:r>
            <a:r>
              <a:rPr lang="en-US" dirty="0"/>
              <a:t> cum </a:t>
            </a:r>
            <a:r>
              <a:rPr lang="en-US" dirty="0" err="1"/>
              <a:t>inscriptione</a:t>
            </a:r>
            <a:r>
              <a:rPr lang="en-US" dirty="0"/>
              <a:t> </a:t>
            </a:r>
            <a:r>
              <a:rPr lang="en-US" b="1" dirty="0" err="1"/>
              <a:t>reddiderat</a:t>
            </a:r>
            <a:r>
              <a:rPr lang="en-US" dirty="0"/>
              <a:t>. In </a:t>
            </a:r>
            <a:r>
              <a:rPr lang="en-US" dirty="0" err="1"/>
              <a:t>deficiente</a:t>
            </a:r>
            <a:r>
              <a:rPr lang="en-US" dirty="0"/>
              <a:t> </a:t>
            </a:r>
            <a:r>
              <a:rPr lang="en-US" dirty="0" err="1"/>
              <a:t>vero</a:t>
            </a:r>
            <a:r>
              <a:rPr lang="en-US" dirty="0"/>
              <a:t> </a:t>
            </a:r>
            <a:r>
              <a:rPr lang="en-US" dirty="0" err="1"/>
              <a:t>iam</a:t>
            </a:r>
            <a:r>
              <a:rPr lang="en-US" dirty="0"/>
              <a:t> </a:t>
            </a:r>
            <a:r>
              <a:rPr lang="en-US" dirty="0" err="1"/>
              <a:t>porticu</a:t>
            </a:r>
            <a:r>
              <a:rPr lang="en-US" dirty="0"/>
              <a:t> </a:t>
            </a:r>
            <a:r>
              <a:rPr lang="en-US" dirty="0" err="1"/>
              <a:t>levatum</a:t>
            </a:r>
            <a:r>
              <a:rPr lang="en-US" dirty="0"/>
              <a:t> mento in tribunal </a:t>
            </a:r>
            <a:r>
              <a:rPr lang="en-US" dirty="0" err="1"/>
              <a:t>excelsum</a:t>
            </a:r>
            <a:r>
              <a:rPr lang="en-US" dirty="0"/>
              <a:t> </a:t>
            </a:r>
            <a:r>
              <a:rPr lang="en-US" b="1" dirty="0"/>
              <a:t>Mercurius</a:t>
            </a:r>
            <a:r>
              <a:rPr lang="en-US" dirty="0"/>
              <a:t> </a:t>
            </a:r>
            <a:r>
              <a:rPr lang="en-US" b="1" dirty="0" err="1"/>
              <a:t>rapiebat</a:t>
            </a:r>
            <a:r>
              <a:rPr lang="en-US" dirty="0"/>
              <a:t>. </a:t>
            </a:r>
            <a:r>
              <a:rPr lang="en-US" dirty="0" err="1"/>
              <a:t>Praesto</a:t>
            </a:r>
            <a:r>
              <a:rPr lang="en-US" dirty="0"/>
              <a:t> </a:t>
            </a:r>
            <a:r>
              <a:rPr lang="en-US" dirty="0" err="1"/>
              <a:t>erat</a:t>
            </a:r>
            <a:r>
              <a:rPr lang="en-US" dirty="0"/>
              <a:t> </a:t>
            </a:r>
            <a:r>
              <a:rPr lang="en-US" b="1" dirty="0"/>
              <a:t>Fortuna</a:t>
            </a:r>
            <a:r>
              <a:rPr lang="en-US" dirty="0"/>
              <a:t> </a:t>
            </a:r>
            <a:r>
              <a:rPr lang="en-US" dirty="0" err="1"/>
              <a:t>cornu</a:t>
            </a:r>
            <a:r>
              <a:rPr lang="en-US" dirty="0"/>
              <a:t> </a:t>
            </a:r>
            <a:r>
              <a:rPr lang="en-US" dirty="0" err="1"/>
              <a:t>abundanti</a:t>
            </a:r>
            <a:r>
              <a:rPr lang="en-US" dirty="0"/>
              <a:t> </a:t>
            </a:r>
            <a:r>
              <a:rPr lang="en-US" dirty="0" err="1"/>
              <a:t>copiosa</a:t>
            </a:r>
            <a:r>
              <a:rPr lang="en-US" dirty="0"/>
              <a:t> et </a:t>
            </a:r>
            <a:r>
              <a:rPr lang="en-US" dirty="0" err="1"/>
              <a:t>tres</a:t>
            </a:r>
            <a:r>
              <a:rPr lang="en-US" dirty="0"/>
              <a:t> </a:t>
            </a:r>
            <a:r>
              <a:rPr lang="en-US" b="1" dirty="0" err="1"/>
              <a:t>Parcae</a:t>
            </a:r>
            <a:r>
              <a:rPr lang="en-US" dirty="0"/>
              <a:t> </a:t>
            </a:r>
            <a:r>
              <a:rPr lang="en-US" dirty="0" err="1"/>
              <a:t>aurea</a:t>
            </a:r>
            <a:r>
              <a:rPr lang="en-US" dirty="0"/>
              <a:t> </a:t>
            </a:r>
            <a:r>
              <a:rPr lang="en-US" dirty="0" err="1"/>
              <a:t>pensa</a:t>
            </a:r>
            <a:r>
              <a:rPr lang="en-US" dirty="0"/>
              <a:t> </a:t>
            </a:r>
            <a:r>
              <a:rPr lang="en-US" dirty="0" err="1"/>
              <a:t>torquentes</a:t>
            </a:r>
            <a:r>
              <a:rPr lang="en-US" dirty="0"/>
              <a:t>.</a:t>
            </a:r>
          </a:p>
        </p:txBody>
      </p:sp>
    </p:spTree>
    <p:extLst>
      <p:ext uri="{BB962C8B-B14F-4D97-AF65-F5344CB8AC3E}">
        <p14:creationId xmlns:p14="http://schemas.microsoft.com/office/powerpoint/2010/main" val="320094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202547-BD4E-C1A7-30FF-BAB7F4BFD83E}"/>
              </a:ext>
            </a:extLst>
          </p:cNvPr>
          <p:cNvSpPr>
            <a:spLocks noGrp="1"/>
          </p:cNvSpPr>
          <p:nvPr>
            <p:ph type="title"/>
          </p:nvPr>
        </p:nvSpPr>
        <p:spPr>
          <a:xfrm>
            <a:off x="836679" y="723898"/>
            <a:ext cx="6002110" cy="1495425"/>
          </a:xfrm>
        </p:spPr>
        <p:txBody>
          <a:bodyPr vert="horz" lIns="91440" tIns="45720" rIns="91440" bIns="45720" rtlCol="0" anchor="ctr">
            <a:normAutofit/>
          </a:bodyPr>
          <a:lstStyle/>
          <a:p>
            <a:r>
              <a:rPr lang="en-US" sz="4000" dirty="0"/>
              <a:t>The Apotheosis of Augustus</a:t>
            </a:r>
          </a:p>
        </p:txBody>
      </p:sp>
      <p:sp>
        <p:nvSpPr>
          <p:cNvPr id="3" name="Content Placeholder 2">
            <a:extLst>
              <a:ext uri="{FF2B5EF4-FFF2-40B4-BE49-F238E27FC236}">
                <a16:creationId xmlns:a16="http://schemas.microsoft.com/office/drawing/2014/main" id="{E92E9115-EB17-BB89-A41D-ED851B1C138F}"/>
              </a:ext>
            </a:extLst>
          </p:cNvPr>
          <p:cNvSpPr>
            <a:spLocks noGrp="1"/>
          </p:cNvSpPr>
          <p:nvPr>
            <p:ph sz="half" idx="1"/>
          </p:nvPr>
        </p:nvSpPr>
        <p:spPr>
          <a:xfrm>
            <a:off x="836680" y="2405067"/>
            <a:ext cx="6002110" cy="3729034"/>
          </a:xfrm>
        </p:spPr>
        <p:txBody>
          <a:bodyPr vert="horz" lIns="91440" tIns="45720" rIns="91440" bIns="45720" rtlCol="0">
            <a:normAutofit/>
          </a:bodyPr>
          <a:lstStyle/>
          <a:p>
            <a:r>
              <a:rPr lang="en-US" sz="2400" dirty="0"/>
              <a:t>Augustales: Imperial cult to the deified Augustus formed in the 1</a:t>
            </a:r>
            <a:r>
              <a:rPr lang="en-US" sz="2400" baseline="30000" dirty="0"/>
              <a:t>st</a:t>
            </a:r>
            <a:r>
              <a:rPr lang="en-US" sz="2400" dirty="0"/>
              <a:t> century BCE</a:t>
            </a:r>
          </a:p>
          <a:p>
            <a:pPr lvl="1"/>
            <a:r>
              <a:rPr lang="en-US" sz="2000" dirty="0"/>
              <a:t>They worshipped a deified Augustus in the provinces away from Rome during his life.</a:t>
            </a:r>
          </a:p>
          <a:p>
            <a:r>
              <a:rPr lang="en-US" sz="2400" dirty="0"/>
              <a:t>Gemma </a:t>
            </a:r>
            <a:r>
              <a:rPr lang="en-US" sz="2400" dirty="0" err="1"/>
              <a:t>Augustea</a:t>
            </a:r>
            <a:r>
              <a:rPr lang="en-US" sz="2400" dirty="0"/>
              <a:t>: reign of Tiberius</a:t>
            </a:r>
          </a:p>
          <a:p>
            <a:pPr lvl="1"/>
            <a:r>
              <a:rPr lang="en-US" sz="2000" dirty="0"/>
              <a:t>Image source: </a:t>
            </a:r>
            <a:r>
              <a:rPr lang="en-US" sz="2000" dirty="0" err="1"/>
              <a:t>Kunsthistorisches</a:t>
            </a:r>
            <a:r>
              <a:rPr lang="en-US" sz="2000" dirty="0"/>
              <a:t> Museum, Vienna</a:t>
            </a:r>
          </a:p>
        </p:txBody>
      </p:sp>
      <p:pic>
        <p:nvPicPr>
          <p:cNvPr id="1026" name="Picture 2">
            <a:extLst>
              <a:ext uri="{FF2B5EF4-FFF2-40B4-BE49-F238E27FC236}">
                <a16:creationId xmlns:a16="http://schemas.microsoft.com/office/drawing/2014/main" id="{9B5AA40C-F060-5172-F473-1C9BE5A7322D}"/>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5689" r="5589" b="2"/>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80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4B8BE-1C2D-C921-7251-11FF4CEAF50D}"/>
              </a:ext>
            </a:extLst>
          </p:cNvPr>
          <p:cNvSpPr>
            <a:spLocks noGrp="1"/>
          </p:cNvSpPr>
          <p:nvPr>
            <p:ph type="title"/>
          </p:nvPr>
        </p:nvSpPr>
        <p:spPr/>
        <p:txBody>
          <a:bodyPr/>
          <a:lstStyle/>
          <a:p>
            <a:r>
              <a:rPr lang="en-US" dirty="0"/>
              <a:t>The Apotheosis of Augustus (cont.)</a:t>
            </a:r>
          </a:p>
        </p:txBody>
      </p:sp>
      <p:sp>
        <p:nvSpPr>
          <p:cNvPr id="3" name="Content Placeholder 2">
            <a:extLst>
              <a:ext uri="{FF2B5EF4-FFF2-40B4-BE49-F238E27FC236}">
                <a16:creationId xmlns:a16="http://schemas.microsoft.com/office/drawing/2014/main" id="{2E34D74A-C869-5F28-1E5A-16B32389E3CA}"/>
              </a:ext>
            </a:extLst>
          </p:cNvPr>
          <p:cNvSpPr>
            <a:spLocks noGrp="1"/>
          </p:cNvSpPr>
          <p:nvPr>
            <p:ph sz="half" idx="1"/>
          </p:nvPr>
        </p:nvSpPr>
        <p:spPr/>
        <p:txBody>
          <a:bodyPr/>
          <a:lstStyle/>
          <a:p>
            <a:r>
              <a:rPr lang="en-US" sz="2400" dirty="0" err="1"/>
              <a:t>Tractatum</a:t>
            </a:r>
            <a:r>
              <a:rPr lang="en-US" sz="2400" dirty="0"/>
              <a:t> </a:t>
            </a:r>
            <a:r>
              <a:rPr lang="en-US" sz="2400" dirty="0" err="1"/>
              <a:t>etiam</a:t>
            </a:r>
            <a:r>
              <a:rPr lang="en-US" sz="2400" dirty="0"/>
              <a:t> in </a:t>
            </a:r>
            <a:r>
              <a:rPr lang="en-US" sz="2400" dirty="0" err="1"/>
              <a:t>senatu</a:t>
            </a:r>
            <a:r>
              <a:rPr lang="en-US" sz="2400" dirty="0"/>
              <a:t> an, </a:t>
            </a:r>
            <a:r>
              <a:rPr lang="en-US" sz="2400" dirty="0" err="1"/>
              <a:t>quia</a:t>
            </a:r>
            <a:r>
              <a:rPr lang="en-US" sz="2400" dirty="0"/>
              <a:t> </a:t>
            </a:r>
            <a:r>
              <a:rPr lang="en-US" sz="2400" dirty="0" err="1"/>
              <a:t>condidisset</a:t>
            </a:r>
            <a:r>
              <a:rPr lang="en-US" sz="2400" dirty="0"/>
              <a:t> imperium, Romulus </a:t>
            </a:r>
            <a:r>
              <a:rPr lang="en-US" sz="2400" dirty="0" err="1"/>
              <a:t>vocaretur</a:t>
            </a:r>
            <a:r>
              <a:rPr lang="en-US" sz="2400" dirty="0"/>
              <a:t>; sed </a:t>
            </a:r>
            <a:r>
              <a:rPr lang="en-US" sz="2400" dirty="0" err="1"/>
              <a:t>sanctius</a:t>
            </a:r>
            <a:r>
              <a:rPr lang="en-US" sz="2400" dirty="0"/>
              <a:t> et </a:t>
            </a:r>
            <a:r>
              <a:rPr lang="en-US" sz="2400" dirty="0" err="1"/>
              <a:t>reverentius</a:t>
            </a:r>
            <a:r>
              <a:rPr lang="en-US" sz="2400" dirty="0"/>
              <a:t> </a:t>
            </a:r>
            <a:r>
              <a:rPr lang="en-US" sz="2400" dirty="0" err="1"/>
              <a:t>visum</a:t>
            </a:r>
            <a:r>
              <a:rPr lang="en-US" sz="2400" dirty="0"/>
              <a:t> </a:t>
            </a:r>
            <a:r>
              <a:rPr lang="en-US" sz="2400" dirty="0" err="1"/>
              <a:t>est</a:t>
            </a:r>
            <a:r>
              <a:rPr lang="en-US" sz="2400" dirty="0"/>
              <a:t> </a:t>
            </a:r>
            <a:r>
              <a:rPr lang="en-US" sz="2400" dirty="0" err="1"/>
              <a:t>nomen</a:t>
            </a:r>
            <a:r>
              <a:rPr lang="en-US" sz="2400" dirty="0"/>
              <a:t> </a:t>
            </a:r>
            <a:r>
              <a:rPr lang="en-US" sz="2400" dirty="0" err="1"/>
              <a:t>Augusti</a:t>
            </a:r>
            <a:r>
              <a:rPr lang="en-US" sz="2400" dirty="0"/>
              <a:t>, </a:t>
            </a:r>
            <a:r>
              <a:rPr lang="en-US" sz="2400" dirty="0" err="1"/>
              <a:t>ut</a:t>
            </a:r>
            <a:r>
              <a:rPr lang="en-US" sz="2400" dirty="0"/>
              <a:t> scilicet </a:t>
            </a:r>
            <a:r>
              <a:rPr lang="en-US" sz="2400" dirty="0" err="1"/>
              <a:t>iam</a:t>
            </a:r>
            <a:r>
              <a:rPr lang="en-US" sz="2400" dirty="0"/>
              <a:t> tum, </a:t>
            </a:r>
            <a:r>
              <a:rPr lang="en-US" sz="2400" dirty="0" err="1"/>
              <a:t>dum</a:t>
            </a:r>
            <a:r>
              <a:rPr lang="en-US" sz="2400" dirty="0"/>
              <a:t> </a:t>
            </a:r>
            <a:r>
              <a:rPr lang="en-US" sz="2400" dirty="0" err="1"/>
              <a:t>colit</a:t>
            </a:r>
            <a:r>
              <a:rPr lang="en-US" sz="2400" dirty="0"/>
              <a:t> </a:t>
            </a:r>
            <a:r>
              <a:rPr lang="en-US" sz="2400" dirty="0" err="1"/>
              <a:t>terras</a:t>
            </a:r>
            <a:r>
              <a:rPr lang="en-US" sz="2400" dirty="0"/>
              <a:t>, ipso </a:t>
            </a:r>
            <a:r>
              <a:rPr lang="en-US" sz="2400" dirty="0" err="1"/>
              <a:t>nomine</a:t>
            </a:r>
            <a:r>
              <a:rPr lang="en-US" sz="2400" dirty="0"/>
              <a:t> et </a:t>
            </a:r>
            <a:r>
              <a:rPr lang="en-US" sz="2400" dirty="0" err="1"/>
              <a:t>titulo</a:t>
            </a:r>
            <a:r>
              <a:rPr lang="en-US" sz="2400" dirty="0"/>
              <a:t> </a:t>
            </a:r>
            <a:r>
              <a:rPr lang="en-US" sz="2400" dirty="0" err="1"/>
              <a:t>consecraretur</a:t>
            </a:r>
            <a:r>
              <a:rPr lang="en-US" sz="2400" dirty="0"/>
              <a:t> … </a:t>
            </a:r>
          </a:p>
          <a:p>
            <a:pPr lvl="1"/>
            <a:r>
              <a:rPr lang="en-US" sz="1200" dirty="0">
                <a:solidFill>
                  <a:srgbClr val="000000"/>
                </a:solidFill>
                <a:effectLst/>
              </a:rPr>
              <a:t> </a:t>
            </a:r>
            <a:r>
              <a:rPr lang="en-US" sz="2000" dirty="0" err="1">
                <a:solidFill>
                  <a:srgbClr val="000000"/>
                </a:solidFill>
                <a:effectLst/>
              </a:rPr>
              <a:t>Florus</a:t>
            </a:r>
            <a:r>
              <a:rPr lang="en-US" sz="2000" dirty="0">
                <a:solidFill>
                  <a:srgbClr val="000000"/>
                </a:solidFill>
                <a:effectLst/>
              </a:rPr>
              <a:t>, </a:t>
            </a:r>
            <a:r>
              <a:rPr lang="en-US" sz="2000" i="1" dirty="0">
                <a:solidFill>
                  <a:srgbClr val="000000"/>
                </a:solidFill>
                <a:effectLst/>
              </a:rPr>
              <a:t>Epitome Rerum Romanorum</a:t>
            </a:r>
            <a:r>
              <a:rPr lang="en-US" sz="2000" dirty="0">
                <a:solidFill>
                  <a:srgbClr val="000000"/>
                </a:solidFill>
                <a:effectLst/>
              </a:rPr>
              <a:t>, 2.34.66</a:t>
            </a:r>
          </a:p>
          <a:p>
            <a:endParaRPr lang="en-US" dirty="0"/>
          </a:p>
        </p:txBody>
      </p:sp>
      <p:sp>
        <p:nvSpPr>
          <p:cNvPr id="4" name="Content Placeholder 3">
            <a:extLst>
              <a:ext uri="{FF2B5EF4-FFF2-40B4-BE49-F238E27FC236}">
                <a16:creationId xmlns:a16="http://schemas.microsoft.com/office/drawing/2014/main" id="{2B63C389-7848-C2D3-96D6-E9345F9A7191}"/>
              </a:ext>
            </a:extLst>
          </p:cNvPr>
          <p:cNvSpPr>
            <a:spLocks noGrp="1"/>
          </p:cNvSpPr>
          <p:nvPr>
            <p:ph sz="half" idx="2"/>
          </p:nvPr>
        </p:nvSpPr>
        <p:spPr/>
        <p:txBody>
          <a:bodyPr/>
          <a:lstStyle/>
          <a:p>
            <a:pPr marL="0" indent="0">
              <a:buNone/>
            </a:pPr>
            <a:r>
              <a:rPr lang="en-US" sz="2400" dirty="0"/>
              <a:t>“I</a:t>
            </a:r>
            <a:r>
              <a:rPr lang="en-US" sz="2400" dirty="0">
                <a:solidFill>
                  <a:srgbClr val="000000"/>
                </a:solidFill>
                <a:effectLst/>
              </a:rPr>
              <a:t>t was also discussed in the senate if he should not be called Romulus, because he had established the empire; but the name of Augustus was deemed more holy and venerable, in order that, while he still lived on earth, he might be given a name and a title which raised him to the rank of a deity.”</a:t>
            </a:r>
          </a:p>
          <a:p>
            <a:pPr lvl="1"/>
            <a:endParaRPr lang="en-US" dirty="0"/>
          </a:p>
        </p:txBody>
      </p:sp>
    </p:spTree>
    <p:extLst>
      <p:ext uri="{BB962C8B-B14F-4D97-AF65-F5344CB8AC3E}">
        <p14:creationId xmlns:p14="http://schemas.microsoft.com/office/powerpoint/2010/main" val="273243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9EE1F6-1F7E-3CEB-DC6F-A899F8AF432B}"/>
              </a:ext>
            </a:extLst>
          </p:cNvPr>
          <p:cNvSpPr>
            <a:spLocks noGrp="1"/>
          </p:cNvSpPr>
          <p:nvPr>
            <p:ph type="title"/>
          </p:nvPr>
        </p:nvSpPr>
        <p:spPr>
          <a:xfrm>
            <a:off x="836680" y="498267"/>
            <a:ext cx="6002110" cy="1495425"/>
          </a:xfrm>
        </p:spPr>
        <p:txBody>
          <a:bodyPr vert="horz" lIns="91440" tIns="45720" rIns="91440" bIns="45720" rtlCol="0" anchor="ctr">
            <a:normAutofit/>
          </a:bodyPr>
          <a:lstStyle/>
          <a:p>
            <a:r>
              <a:rPr lang="en-US" sz="4000" dirty="0"/>
              <a:t>The Apotheosis of Claudius</a:t>
            </a:r>
          </a:p>
        </p:txBody>
      </p:sp>
      <p:sp>
        <p:nvSpPr>
          <p:cNvPr id="3" name="Content Placeholder 2">
            <a:extLst>
              <a:ext uri="{FF2B5EF4-FFF2-40B4-BE49-F238E27FC236}">
                <a16:creationId xmlns:a16="http://schemas.microsoft.com/office/drawing/2014/main" id="{58F921D9-30F7-C326-9476-7C78851D09A8}"/>
              </a:ext>
            </a:extLst>
          </p:cNvPr>
          <p:cNvSpPr>
            <a:spLocks noGrp="1"/>
          </p:cNvSpPr>
          <p:nvPr>
            <p:ph sz="half" idx="1"/>
          </p:nvPr>
        </p:nvSpPr>
        <p:spPr>
          <a:xfrm>
            <a:off x="836680" y="1864426"/>
            <a:ext cx="6002110" cy="4993573"/>
          </a:xfrm>
        </p:spPr>
        <p:txBody>
          <a:bodyPr vert="horz" lIns="91440" tIns="45720" rIns="91440" bIns="45720" rtlCol="0">
            <a:normAutofit lnSpcReduction="10000"/>
          </a:bodyPr>
          <a:lstStyle/>
          <a:p>
            <a:r>
              <a:rPr lang="en-US" sz="2400" dirty="0"/>
              <a:t>Ad </a:t>
            </a:r>
            <a:r>
              <a:rPr lang="en-US" sz="2400" dirty="0" err="1"/>
              <a:t>summam</a:t>
            </a:r>
            <a:r>
              <a:rPr lang="en-US" sz="2400" dirty="0"/>
              <a:t>, </a:t>
            </a:r>
            <a:r>
              <a:rPr lang="en-US" sz="2400" dirty="0" err="1"/>
              <a:t>tria</a:t>
            </a:r>
            <a:r>
              <a:rPr lang="en-US" sz="2400" dirty="0"/>
              <a:t> </a:t>
            </a:r>
            <a:r>
              <a:rPr lang="en-US" sz="2400" dirty="0" err="1"/>
              <a:t>verba</a:t>
            </a:r>
            <a:r>
              <a:rPr lang="en-US" sz="2400" dirty="0"/>
              <a:t> cito </a:t>
            </a:r>
            <a:r>
              <a:rPr lang="en-US" sz="2400" dirty="0" err="1"/>
              <a:t>dicat</a:t>
            </a:r>
            <a:r>
              <a:rPr lang="en-US" sz="2400" dirty="0"/>
              <a:t> et </a:t>
            </a:r>
            <a:r>
              <a:rPr lang="en-US" sz="2400" dirty="0" err="1"/>
              <a:t>servum</a:t>
            </a:r>
            <a:r>
              <a:rPr lang="en-US" sz="2400" dirty="0"/>
              <a:t> me ducat. </a:t>
            </a:r>
            <a:r>
              <a:rPr lang="en-US" sz="2400" dirty="0" err="1"/>
              <a:t>Hunc</a:t>
            </a:r>
            <a:r>
              <a:rPr lang="en-US" sz="2400" dirty="0"/>
              <a:t> </a:t>
            </a:r>
            <a:r>
              <a:rPr lang="en-US" sz="2400" dirty="0" err="1"/>
              <a:t>deum</a:t>
            </a:r>
            <a:r>
              <a:rPr lang="en-US" sz="2400" dirty="0"/>
              <a:t> </a:t>
            </a:r>
            <a:r>
              <a:rPr lang="en-US" sz="2400" dirty="0" err="1"/>
              <a:t>quis</a:t>
            </a:r>
            <a:r>
              <a:rPr lang="en-US" sz="2400" dirty="0"/>
              <a:t> </a:t>
            </a:r>
            <a:r>
              <a:rPr lang="en-US" sz="2400" dirty="0" err="1"/>
              <a:t>colet</a:t>
            </a:r>
            <a:r>
              <a:rPr lang="en-US" sz="2400" dirty="0"/>
              <a:t>?</a:t>
            </a:r>
          </a:p>
          <a:p>
            <a:pPr marL="457200" lvl="1" indent="0">
              <a:buNone/>
            </a:pPr>
            <a:r>
              <a:rPr lang="en-US" sz="2000" dirty="0"/>
              <a:t>“To sum it up, have him say three words quickly and have him lead me as a slave. Who will worship this god?”</a:t>
            </a:r>
            <a:endParaRPr lang="en-US" sz="2000" dirty="0">
              <a:effectLst/>
            </a:endParaRPr>
          </a:p>
          <a:p>
            <a:pPr lvl="1"/>
            <a:r>
              <a:rPr lang="en-US" sz="2000" dirty="0">
                <a:solidFill>
                  <a:srgbClr val="222222"/>
                </a:solidFill>
              </a:rPr>
              <a:t>Seneca, </a:t>
            </a:r>
            <a:r>
              <a:rPr lang="en-US" sz="2000" i="1" dirty="0" err="1">
                <a:solidFill>
                  <a:srgbClr val="222222"/>
                </a:solidFill>
              </a:rPr>
              <a:t>Apocolocyntosis</a:t>
            </a:r>
            <a:r>
              <a:rPr lang="en-US" i="1" dirty="0">
                <a:solidFill>
                  <a:srgbClr val="222222"/>
                </a:solidFill>
              </a:rPr>
              <a:t> </a:t>
            </a:r>
            <a:r>
              <a:rPr lang="en-US" sz="2000" dirty="0">
                <a:solidFill>
                  <a:srgbClr val="222222"/>
                </a:solidFill>
              </a:rPr>
              <a:t>11.3</a:t>
            </a:r>
          </a:p>
          <a:p>
            <a:pPr lvl="1"/>
            <a:r>
              <a:rPr lang="en-US" sz="2000" dirty="0"/>
              <a:t>Trimalchio is depicted as the opposite of this</a:t>
            </a:r>
          </a:p>
          <a:p>
            <a:r>
              <a:rPr lang="en-US" sz="2400" dirty="0" err="1"/>
              <a:t>Caelestesque</a:t>
            </a:r>
            <a:r>
              <a:rPr lang="en-US" sz="2400" dirty="0"/>
              <a:t> </a:t>
            </a:r>
            <a:r>
              <a:rPr lang="en-US" sz="2400" dirty="0" err="1"/>
              <a:t>honores</a:t>
            </a:r>
            <a:r>
              <a:rPr lang="en-US" sz="2400" dirty="0"/>
              <a:t> Claudio </a:t>
            </a:r>
            <a:r>
              <a:rPr lang="en-US" sz="2400" dirty="0" err="1"/>
              <a:t>decernuntur</a:t>
            </a:r>
            <a:r>
              <a:rPr lang="en-US" sz="2400" dirty="0"/>
              <a:t> et </a:t>
            </a:r>
            <a:r>
              <a:rPr lang="en-US" sz="2400" dirty="0" err="1"/>
              <a:t>funeris</a:t>
            </a:r>
            <a:r>
              <a:rPr lang="en-US" sz="2400" dirty="0"/>
              <a:t> </a:t>
            </a:r>
            <a:r>
              <a:rPr lang="en-US" sz="2400" dirty="0" err="1"/>
              <a:t>sollemne</a:t>
            </a:r>
            <a:r>
              <a:rPr lang="en-US" sz="2400" dirty="0"/>
              <a:t> </a:t>
            </a:r>
            <a:r>
              <a:rPr lang="en-US" sz="2400" dirty="0" err="1"/>
              <a:t>perinde</a:t>
            </a:r>
            <a:r>
              <a:rPr lang="en-US" sz="2400" dirty="0"/>
              <a:t> ac divo Augusto </a:t>
            </a:r>
            <a:r>
              <a:rPr lang="en-US" sz="2400" dirty="0" err="1"/>
              <a:t>celebratur</a:t>
            </a:r>
            <a:r>
              <a:rPr lang="en-US" sz="2400" dirty="0"/>
              <a:t>…</a:t>
            </a:r>
          </a:p>
          <a:p>
            <a:pPr marL="457200" lvl="1" indent="0">
              <a:buNone/>
            </a:pPr>
            <a:r>
              <a:rPr lang="en-US" sz="2000" dirty="0"/>
              <a:t>“And the heavenly honors are decreed to Claudius and this solemn funeral is celebrated in the way of the divine Augustus …”</a:t>
            </a:r>
          </a:p>
          <a:p>
            <a:pPr lvl="1"/>
            <a:r>
              <a:rPr lang="en-US" sz="2000" dirty="0"/>
              <a:t>Tacitus, </a:t>
            </a:r>
            <a:r>
              <a:rPr lang="en-US" sz="2000" i="1" dirty="0"/>
              <a:t>Annales</a:t>
            </a:r>
            <a:r>
              <a:rPr lang="en-US" sz="2000" dirty="0"/>
              <a:t>, 12.69</a:t>
            </a:r>
          </a:p>
          <a:p>
            <a:r>
              <a:rPr lang="en-US" sz="2400" dirty="0">
                <a:effectLst/>
              </a:rPr>
              <a:t>The Deification of Claudius</a:t>
            </a:r>
          </a:p>
          <a:p>
            <a:pPr lvl="1"/>
            <a:r>
              <a:rPr lang="en-US" sz="2000" dirty="0">
                <a:effectLst/>
              </a:rPr>
              <a:t>Image </a:t>
            </a:r>
            <a:r>
              <a:rPr lang="en-US" sz="2000" dirty="0"/>
              <a:t>source: The Vatican Museums, Vatican City</a:t>
            </a:r>
          </a:p>
          <a:p>
            <a:pPr marL="0" indent="0">
              <a:buNone/>
            </a:pPr>
            <a:endParaRPr lang="en-US" sz="2400" dirty="0">
              <a:effectLst/>
            </a:endParaRPr>
          </a:p>
        </p:txBody>
      </p:sp>
      <p:pic>
        <p:nvPicPr>
          <p:cNvPr id="2050" name="Picture 2">
            <a:extLst>
              <a:ext uri="{FF2B5EF4-FFF2-40B4-BE49-F238E27FC236}">
                <a16:creationId xmlns:a16="http://schemas.microsoft.com/office/drawing/2014/main" id="{F4E678A9-C824-D0A8-06C3-4FEAA2EC769B}"/>
              </a:ext>
            </a:extLst>
          </p:cNvPr>
          <p:cNvPicPr>
            <a:picLocks noGrp="1" noChangeAspect="1" noChangeArrowheads="1"/>
          </p:cNvPicPr>
          <p:nvPr>
            <p:ph sz="half" idx="2"/>
          </p:nvPr>
        </p:nvPicPr>
        <p:blipFill>
          <a:blip r:embed="rId3"/>
          <a:srcRect l="1264" r="1264"/>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8782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F0A29-4CD4-4A68-5F5C-B4C7AF5BA5CD}"/>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C3E536FD-9FCD-C1A2-E998-B0C6F070A302}"/>
              </a:ext>
            </a:extLst>
          </p:cNvPr>
          <p:cNvSpPr>
            <a:spLocks noGrp="1"/>
          </p:cNvSpPr>
          <p:nvPr>
            <p:ph idx="1"/>
          </p:nvPr>
        </p:nvSpPr>
        <p:spPr/>
        <p:txBody>
          <a:bodyPr>
            <a:normAutofit fontScale="62500" lnSpcReduction="20000"/>
          </a:bodyPr>
          <a:lstStyle/>
          <a:p>
            <a:r>
              <a:rPr lang="en-US" b="0" i="0" dirty="0" err="1">
                <a:solidFill>
                  <a:srgbClr val="222222"/>
                </a:solidFill>
                <a:effectLst/>
              </a:rPr>
              <a:t>Battistella</a:t>
            </a:r>
            <a:r>
              <a:rPr lang="en-US" b="0" i="0" dirty="0">
                <a:solidFill>
                  <a:srgbClr val="222222"/>
                </a:solidFill>
                <a:effectLst/>
              </a:rPr>
              <a:t> , C. 2006. “</a:t>
            </a:r>
            <a:r>
              <a:rPr lang="en-US" b="0" i="0" dirty="0" err="1">
                <a:solidFill>
                  <a:srgbClr val="222222"/>
                </a:solidFill>
                <a:effectLst/>
              </a:rPr>
              <a:t>Trimalchio's</a:t>
            </a:r>
            <a:r>
              <a:rPr lang="en-US" b="0" i="0" dirty="0">
                <a:solidFill>
                  <a:srgbClr val="222222"/>
                </a:solidFill>
                <a:effectLst/>
              </a:rPr>
              <a:t> 'Kidnapping': Mythological and Iconographic Memory in Petr. </a:t>
            </a:r>
            <a:r>
              <a:rPr lang="en-US" b="0" i="1" dirty="0">
                <a:solidFill>
                  <a:srgbClr val="222222"/>
                </a:solidFill>
                <a:effectLst/>
              </a:rPr>
              <a:t>Sat</a:t>
            </a:r>
            <a:r>
              <a:rPr lang="en-US" b="0" i="0" dirty="0">
                <a:solidFill>
                  <a:srgbClr val="222222"/>
                </a:solidFill>
                <a:effectLst/>
              </a:rPr>
              <a:t>. 29.5.” </a:t>
            </a:r>
            <a:r>
              <a:rPr lang="en-US" b="0" i="1" dirty="0">
                <a:solidFill>
                  <a:srgbClr val="222222"/>
                </a:solidFill>
                <a:effectLst/>
              </a:rPr>
              <a:t>Mnemosyne</a:t>
            </a:r>
            <a:r>
              <a:rPr lang="en-US" b="0" i="0" dirty="0">
                <a:solidFill>
                  <a:srgbClr val="222222"/>
                </a:solidFill>
                <a:effectLst/>
              </a:rPr>
              <a:t> 59. 427-33.</a:t>
            </a:r>
            <a:endParaRPr lang="en-US" dirty="0"/>
          </a:p>
          <a:p>
            <a:r>
              <a:rPr lang="en-US" b="0" i="0" dirty="0" err="1">
                <a:solidFill>
                  <a:srgbClr val="222222"/>
                </a:solidFill>
                <a:effectLst/>
              </a:rPr>
              <a:t>Bodel</a:t>
            </a:r>
            <a:r>
              <a:rPr lang="en-US" b="0" i="0" dirty="0">
                <a:solidFill>
                  <a:srgbClr val="222222"/>
                </a:solidFill>
                <a:effectLst/>
              </a:rPr>
              <a:t>, J. 2016. “Death and Social Death in Ancient Rome.” In </a:t>
            </a:r>
            <a:r>
              <a:rPr lang="en-US" b="0" i="1" dirty="0">
                <a:solidFill>
                  <a:srgbClr val="222222"/>
                </a:solidFill>
                <a:effectLst/>
              </a:rPr>
              <a:t>J. </a:t>
            </a:r>
            <a:r>
              <a:rPr lang="en-US" b="0" i="1" dirty="0" err="1">
                <a:solidFill>
                  <a:srgbClr val="222222"/>
                </a:solidFill>
                <a:effectLst/>
              </a:rPr>
              <a:t>Bodel</a:t>
            </a:r>
            <a:r>
              <a:rPr lang="en-US" b="0" i="1" dirty="0">
                <a:solidFill>
                  <a:srgbClr val="222222"/>
                </a:solidFill>
                <a:effectLst/>
              </a:rPr>
              <a:t> and W. </a:t>
            </a:r>
            <a:r>
              <a:rPr lang="en-US" b="0" i="1" dirty="0" err="1">
                <a:solidFill>
                  <a:srgbClr val="222222"/>
                </a:solidFill>
                <a:effectLst/>
              </a:rPr>
              <a:t>Scheidel</a:t>
            </a:r>
            <a:r>
              <a:rPr lang="en-US" b="0" i="1" dirty="0">
                <a:solidFill>
                  <a:srgbClr val="222222"/>
                </a:solidFill>
                <a:effectLst/>
              </a:rPr>
              <a:t> </a:t>
            </a:r>
            <a:r>
              <a:rPr lang="en-US" b="0" dirty="0">
                <a:solidFill>
                  <a:srgbClr val="222222"/>
                </a:solidFill>
                <a:effectLst/>
              </a:rPr>
              <a:t>(eds.), </a:t>
            </a:r>
            <a:r>
              <a:rPr lang="en-US" b="0" i="1" dirty="0">
                <a:solidFill>
                  <a:srgbClr val="222222"/>
                </a:solidFill>
                <a:effectLst/>
              </a:rPr>
              <a:t>On Human Bondage: After Slavery and Social Death </a:t>
            </a:r>
            <a:r>
              <a:rPr lang="en-US" b="0" i="0" dirty="0">
                <a:solidFill>
                  <a:srgbClr val="222222"/>
                </a:solidFill>
                <a:effectLst/>
              </a:rPr>
              <a:t>(Malden, MA), 81-108.</a:t>
            </a:r>
          </a:p>
          <a:p>
            <a:r>
              <a:rPr lang="en-US" b="0" i="0" dirty="0">
                <a:solidFill>
                  <a:srgbClr val="222222"/>
                </a:solidFill>
                <a:effectLst/>
              </a:rPr>
              <a:t>Fishwick, D. 1992. “On the Temple of Divus ‘Augustus.” </a:t>
            </a:r>
            <a:r>
              <a:rPr lang="en-US" b="0" i="1" dirty="0">
                <a:solidFill>
                  <a:srgbClr val="222222"/>
                </a:solidFill>
                <a:effectLst/>
              </a:rPr>
              <a:t>Phoenix</a:t>
            </a:r>
            <a:r>
              <a:rPr lang="en-US" b="0" dirty="0">
                <a:solidFill>
                  <a:srgbClr val="222222"/>
                </a:solidFill>
                <a:effectLst/>
              </a:rPr>
              <a:t>: 232-55.</a:t>
            </a:r>
            <a:endParaRPr lang="en-US" b="0" i="0" dirty="0">
              <a:solidFill>
                <a:srgbClr val="222222"/>
              </a:solidFill>
              <a:effectLst/>
            </a:endParaRPr>
          </a:p>
          <a:p>
            <a:r>
              <a:rPr lang="en-US" dirty="0"/>
              <a:t>Fishwick, D. 2002. “The Deification of Claudius.” </a:t>
            </a:r>
            <a:r>
              <a:rPr lang="en-US" i="1" dirty="0"/>
              <a:t>The Classical Quarterly </a:t>
            </a:r>
            <a:r>
              <a:rPr lang="en-US" dirty="0"/>
              <a:t>52: 341-9.</a:t>
            </a:r>
            <a:endParaRPr lang="en-US" i="1" dirty="0"/>
          </a:p>
          <a:p>
            <a:r>
              <a:rPr lang="en-US" b="0" i="0" dirty="0">
                <a:solidFill>
                  <a:srgbClr val="222222"/>
                </a:solidFill>
                <a:effectLst/>
              </a:rPr>
              <a:t>Hackworth Petersen, L. 2015. “</a:t>
            </a:r>
            <a:r>
              <a:rPr lang="en-US" b="0" i="1" dirty="0">
                <a:solidFill>
                  <a:srgbClr val="222222"/>
                </a:solidFill>
                <a:effectLst/>
              </a:rPr>
              <a:t>’</a:t>
            </a:r>
            <a:r>
              <a:rPr lang="en-US" b="0" i="1" dirty="0" err="1">
                <a:solidFill>
                  <a:srgbClr val="222222"/>
                </a:solidFill>
                <a:effectLst/>
              </a:rPr>
              <a:t>Arte</a:t>
            </a:r>
            <a:r>
              <a:rPr lang="en-US" b="0" i="1" dirty="0">
                <a:solidFill>
                  <a:srgbClr val="222222"/>
                </a:solidFill>
                <a:effectLst/>
              </a:rPr>
              <a:t> </a:t>
            </a:r>
            <a:r>
              <a:rPr lang="en-US" b="0" i="1" dirty="0" err="1">
                <a:solidFill>
                  <a:srgbClr val="222222"/>
                </a:solidFill>
                <a:effectLst/>
              </a:rPr>
              <a:t>Plebea</a:t>
            </a:r>
            <a:r>
              <a:rPr lang="en-US" b="0" i="0" dirty="0">
                <a:solidFill>
                  <a:srgbClr val="222222"/>
                </a:solidFill>
                <a:effectLst/>
              </a:rPr>
              <a:t> and Non-elite Roman Art.” In </a:t>
            </a:r>
            <a:r>
              <a:rPr lang="en-US" b="0" i="1" dirty="0">
                <a:solidFill>
                  <a:srgbClr val="222222"/>
                </a:solidFill>
                <a:effectLst/>
              </a:rPr>
              <a:t>B.A. Borg </a:t>
            </a:r>
            <a:r>
              <a:rPr lang="en-US" b="0" dirty="0">
                <a:solidFill>
                  <a:srgbClr val="222222"/>
                </a:solidFill>
                <a:effectLst/>
              </a:rPr>
              <a:t>(ed.), </a:t>
            </a:r>
            <a:r>
              <a:rPr lang="en-US" b="0" i="1" dirty="0">
                <a:solidFill>
                  <a:srgbClr val="222222"/>
                </a:solidFill>
                <a:effectLst/>
              </a:rPr>
              <a:t>A Companion to Roman Art</a:t>
            </a:r>
            <a:r>
              <a:rPr lang="en-US" b="0" i="0" dirty="0">
                <a:solidFill>
                  <a:srgbClr val="222222"/>
                </a:solidFill>
                <a:effectLst/>
              </a:rPr>
              <a:t> (Malden, MA), 214-30.</a:t>
            </a:r>
            <a:endParaRPr lang="en-US" dirty="0"/>
          </a:p>
          <a:p>
            <a:r>
              <a:rPr lang="en-US" b="0" i="0" dirty="0" err="1">
                <a:solidFill>
                  <a:srgbClr val="222222"/>
                </a:solidFill>
                <a:effectLst/>
              </a:rPr>
              <a:t>Hübner</a:t>
            </a:r>
            <a:r>
              <a:rPr lang="en-US" b="0" i="0" dirty="0">
                <a:solidFill>
                  <a:srgbClr val="222222"/>
                </a:solidFill>
                <a:effectLst/>
              </a:rPr>
              <a:t>, W. 2003. “Trimalchio </a:t>
            </a:r>
            <a:r>
              <a:rPr lang="en-US" b="0" i="0" dirty="0" err="1">
                <a:solidFill>
                  <a:srgbClr val="222222"/>
                </a:solidFill>
                <a:effectLst/>
              </a:rPr>
              <a:t>Mercurialis</a:t>
            </a:r>
            <a:r>
              <a:rPr lang="en-US" b="0" i="0" dirty="0">
                <a:solidFill>
                  <a:srgbClr val="222222"/>
                </a:solidFill>
                <a:effectLst/>
              </a:rPr>
              <a:t>.” </a:t>
            </a:r>
            <a:r>
              <a:rPr lang="en-US" dirty="0">
                <a:solidFill>
                  <a:srgbClr val="222222"/>
                </a:solidFill>
              </a:rPr>
              <a:t>I</a:t>
            </a:r>
            <a:r>
              <a:rPr lang="en-US" b="0" i="0" dirty="0">
                <a:solidFill>
                  <a:srgbClr val="222222"/>
                </a:solidFill>
                <a:effectLst/>
              </a:rPr>
              <a:t>n D. </a:t>
            </a:r>
            <a:r>
              <a:rPr lang="en-US" b="0" i="0" dirty="0" err="1">
                <a:solidFill>
                  <a:srgbClr val="222222"/>
                </a:solidFill>
                <a:effectLst/>
              </a:rPr>
              <a:t>Accorinti</a:t>
            </a:r>
            <a:r>
              <a:rPr lang="en-US" b="0" i="0" dirty="0">
                <a:solidFill>
                  <a:srgbClr val="222222"/>
                </a:solidFill>
                <a:effectLst/>
              </a:rPr>
              <a:t> and P. </a:t>
            </a:r>
            <a:r>
              <a:rPr lang="en-US" b="0" i="0" dirty="0" err="1">
                <a:solidFill>
                  <a:srgbClr val="222222"/>
                </a:solidFill>
                <a:effectLst/>
              </a:rPr>
              <a:t>Chuvin</a:t>
            </a:r>
            <a:r>
              <a:rPr lang="en-US" b="0" i="0" dirty="0">
                <a:solidFill>
                  <a:srgbClr val="222222"/>
                </a:solidFill>
                <a:effectLst/>
              </a:rPr>
              <a:t> (eds.), </a:t>
            </a:r>
            <a:r>
              <a:rPr lang="en-US" b="0" i="1" dirty="0">
                <a:solidFill>
                  <a:srgbClr val="222222"/>
                </a:solidFill>
                <a:effectLst/>
              </a:rPr>
              <a:t>Des </a:t>
            </a:r>
            <a:r>
              <a:rPr lang="en-US" b="0" i="1" dirty="0" err="1">
                <a:solidFill>
                  <a:srgbClr val="222222"/>
                </a:solidFill>
                <a:effectLst/>
              </a:rPr>
              <a:t>Géants</a:t>
            </a:r>
            <a:r>
              <a:rPr lang="en-US" b="0" i="1" dirty="0">
                <a:solidFill>
                  <a:srgbClr val="222222"/>
                </a:solidFill>
                <a:effectLst/>
              </a:rPr>
              <a:t> </a:t>
            </a:r>
            <a:r>
              <a:rPr lang="en-US" b="0" i="1" dirty="0" err="1">
                <a:solidFill>
                  <a:srgbClr val="222222"/>
                </a:solidFill>
                <a:effectLst/>
              </a:rPr>
              <a:t>à</a:t>
            </a:r>
            <a:r>
              <a:rPr lang="en-US" b="0" i="1" dirty="0">
                <a:solidFill>
                  <a:srgbClr val="222222"/>
                </a:solidFill>
                <a:effectLst/>
              </a:rPr>
              <a:t> </a:t>
            </a:r>
            <a:r>
              <a:rPr lang="en-US" b="0" i="1" dirty="0" err="1">
                <a:solidFill>
                  <a:srgbClr val="222222"/>
                </a:solidFill>
                <a:effectLst/>
              </a:rPr>
              <a:t>Dionysos</a:t>
            </a:r>
            <a:r>
              <a:rPr lang="en-US" b="0" i="1" dirty="0">
                <a:solidFill>
                  <a:srgbClr val="222222"/>
                </a:solidFill>
                <a:effectLst/>
              </a:rPr>
              <a:t>: Mélanges </a:t>
            </a:r>
            <a:r>
              <a:rPr lang="en-US" b="0" i="1" dirty="0" err="1">
                <a:solidFill>
                  <a:srgbClr val="222222"/>
                </a:solidFill>
                <a:effectLst/>
              </a:rPr>
              <a:t>offerts</a:t>
            </a:r>
            <a:r>
              <a:rPr lang="en-US" b="0" i="1" dirty="0">
                <a:solidFill>
                  <a:srgbClr val="222222"/>
                </a:solidFill>
                <a:effectLst/>
              </a:rPr>
              <a:t> </a:t>
            </a:r>
            <a:r>
              <a:rPr lang="en-US" b="0" i="1" dirty="0" err="1">
                <a:solidFill>
                  <a:srgbClr val="222222"/>
                </a:solidFill>
                <a:effectLst/>
              </a:rPr>
              <a:t>à</a:t>
            </a:r>
            <a:r>
              <a:rPr lang="en-US" b="0" i="1" dirty="0">
                <a:solidFill>
                  <a:srgbClr val="222222"/>
                </a:solidFill>
                <a:effectLst/>
              </a:rPr>
              <a:t> Francis </a:t>
            </a:r>
            <a:r>
              <a:rPr lang="en-US" b="0" i="1" dirty="0" err="1">
                <a:solidFill>
                  <a:srgbClr val="222222"/>
                </a:solidFill>
                <a:effectLst/>
              </a:rPr>
              <a:t>Vian</a:t>
            </a:r>
            <a:r>
              <a:rPr lang="en-US" b="0" i="0" dirty="0">
                <a:solidFill>
                  <a:srgbClr val="222222"/>
                </a:solidFill>
                <a:effectLst/>
              </a:rPr>
              <a:t> (Alessandria), 75-94.</a:t>
            </a:r>
            <a:endParaRPr lang="en-US" dirty="0"/>
          </a:p>
          <a:p>
            <a:r>
              <a:rPr lang="en-US" b="0" i="0" dirty="0">
                <a:solidFill>
                  <a:srgbClr val="222222"/>
                </a:solidFill>
                <a:effectLst/>
              </a:rPr>
              <a:t>Neumann, G. 1999. “Petron, </a:t>
            </a:r>
            <a:r>
              <a:rPr lang="en-US" b="0" i="1" dirty="0" err="1">
                <a:solidFill>
                  <a:srgbClr val="222222"/>
                </a:solidFill>
                <a:effectLst/>
              </a:rPr>
              <a:t>Satyrica</a:t>
            </a:r>
            <a:r>
              <a:rPr lang="en-US" b="0" i="0" dirty="0">
                <a:solidFill>
                  <a:srgbClr val="222222"/>
                </a:solidFill>
                <a:effectLst/>
              </a:rPr>
              <a:t> c. 29, 5”, </a:t>
            </a:r>
            <a:r>
              <a:rPr lang="en-US" b="0" i="1" dirty="0" err="1">
                <a:solidFill>
                  <a:srgbClr val="222222"/>
                </a:solidFill>
                <a:effectLst/>
              </a:rPr>
              <a:t>Würzburger</a:t>
            </a:r>
            <a:r>
              <a:rPr lang="en-US" b="0" i="1" dirty="0">
                <a:solidFill>
                  <a:srgbClr val="222222"/>
                </a:solidFill>
                <a:effectLst/>
              </a:rPr>
              <a:t> </a:t>
            </a:r>
            <a:r>
              <a:rPr lang="en-US" b="0" i="1" dirty="0" err="1">
                <a:solidFill>
                  <a:srgbClr val="222222"/>
                </a:solidFill>
                <a:effectLst/>
              </a:rPr>
              <a:t>Jahrbücher</a:t>
            </a:r>
            <a:r>
              <a:rPr lang="en-US" b="0" i="1" dirty="0">
                <a:solidFill>
                  <a:srgbClr val="222222"/>
                </a:solidFill>
                <a:effectLst/>
              </a:rPr>
              <a:t> für die </a:t>
            </a:r>
            <a:r>
              <a:rPr lang="en-US" b="0" i="1" dirty="0" err="1">
                <a:solidFill>
                  <a:srgbClr val="222222"/>
                </a:solidFill>
                <a:effectLst/>
              </a:rPr>
              <a:t>Altertumswissenschaft</a:t>
            </a:r>
            <a:r>
              <a:rPr lang="en-US" b="0" i="0" dirty="0">
                <a:solidFill>
                  <a:srgbClr val="222222"/>
                </a:solidFill>
                <a:effectLst/>
              </a:rPr>
              <a:t> 23: 115-22.</a:t>
            </a:r>
          </a:p>
          <a:p>
            <a:r>
              <a:rPr lang="en-US" dirty="0">
                <a:solidFill>
                  <a:srgbClr val="222222"/>
                </a:solidFill>
              </a:rPr>
              <a:t>Paschalis, M. 2009. “Seneca’s </a:t>
            </a:r>
            <a:r>
              <a:rPr lang="en-US" i="1" dirty="0" err="1">
                <a:solidFill>
                  <a:srgbClr val="222222"/>
                </a:solidFill>
              </a:rPr>
              <a:t>Apocolocyntosis</a:t>
            </a:r>
            <a:r>
              <a:rPr lang="en-US" i="1" dirty="0">
                <a:solidFill>
                  <a:srgbClr val="222222"/>
                </a:solidFill>
              </a:rPr>
              <a:t> </a:t>
            </a:r>
            <a:r>
              <a:rPr lang="en-US" dirty="0">
                <a:solidFill>
                  <a:srgbClr val="222222"/>
                </a:solidFill>
              </a:rPr>
              <a:t>and Petronius’ </a:t>
            </a:r>
            <a:r>
              <a:rPr lang="en-US" i="1" dirty="0">
                <a:solidFill>
                  <a:srgbClr val="222222"/>
                </a:solidFill>
              </a:rPr>
              <a:t>Satyricon</a:t>
            </a:r>
            <a:r>
              <a:rPr lang="en-US" dirty="0">
                <a:solidFill>
                  <a:srgbClr val="222222"/>
                </a:solidFill>
              </a:rPr>
              <a:t>.” In M. Paschalis et al. (eds.), </a:t>
            </a:r>
            <a:r>
              <a:rPr lang="en-US" i="1" dirty="0">
                <a:solidFill>
                  <a:srgbClr val="222222"/>
                </a:solidFill>
              </a:rPr>
              <a:t>Readers and Writers in the Ancient Novel</a:t>
            </a:r>
            <a:r>
              <a:rPr lang="en-US" dirty="0">
                <a:solidFill>
                  <a:srgbClr val="222222"/>
                </a:solidFill>
              </a:rPr>
              <a:t> (Groningen), 1012: 102-14.</a:t>
            </a:r>
          </a:p>
          <a:p>
            <a:r>
              <a:rPr lang="en-US" dirty="0" err="1">
                <a:solidFill>
                  <a:srgbClr val="222222"/>
                </a:solidFill>
              </a:rPr>
              <a:t>Zanker</a:t>
            </a:r>
            <a:r>
              <a:rPr lang="en-US" dirty="0">
                <a:solidFill>
                  <a:srgbClr val="222222"/>
                </a:solidFill>
              </a:rPr>
              <a:t>, P. 1990. </a:t>
            </a:r>
            <a:r>
              <a:rPr lang="en-US" i="1" dirty="0">
                <a:solidFill>
                  <a:srgbClr val="222222"/>
                </a:solidFill>
              </a:rPr>
              <a:t>The Power of Images in the Age of Augustus</a:t>
            </a:r>
            <a:r>
              <a:rPr lang="en-US" dirty="0">
                <a:solidFill>
                  <a:srgbClr val="222222"/>
                </a:solidFill>
              </a:rPr>
              <a:t>. Ann Arbor: University of Michigan Press.</a:t>
            </a:r>
            <a:endParaRPr lang="en-US" dirty="0"/>
          </a:p>
        </p:txBody>
      </p:sp>
    </p:spTree>
    <p:extLst>
      <p:ext uri="{BB962C8B-B14F-4D97-AF65-F5344CB8AC3E}">
        <p14:creationId xmlns:p14="http://schemas.microsoft.com/office/powerpoint/2010/main" val="1866198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{43FDB790-F0BE-F94C-9412-5641B9AD649A}tf10001069</Template>
  <TotalTime>2542</TotalTime>
  <Words>745</Words>
  <Application>Microsoft Macintosh PowerPoint</Application>
  <PresentationFormat>Widescreen</PresentationFormat>
  <Paragraphs>39</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The Apotheosis of Trimalchio Compared to the Julio-Claudians’</vt:lpstr>
      <vt:lpstr>Satyricon 29.3-6</vt:lpstr>
      <vt:lpstr>The Apotheosis of Augustus</vt:lpstr>
      <vt:lpstr>The Apotheosis of Augustus (cont.)</vt:lpstr>
      <vt:lpstr>The Apotheosis of Claudius</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Apotheosis of Trimalchio Compared to the Julio-Claudians</dc:title>
  <dc:creator>Griffin Fleischaker (Alum)</dc:creator>
  <cp:lastModifiedBy>Christenson, David M - (christed)</cp:lastModifiedBy>
  <cp:revision>25</cp:revision>
  <dcterms:created xsi:type="dcterms:W3CDTF">2023-09-12T22:23:50Z</dcterms:created>
  <dcterms:modified xsi:type="dcterms:W3CDTF">2023-09-14T18:08:45Z</dcterms:modified>
</cp:coreProperties>
</file>