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Proxima Nova" panose="02000506030000020004" pitchFamily="2"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6A194D-7ADB-AF88-9450-FB689C265A6D}" name="Christenson, David M - (christed)" initials="DC" userId="S::christed@email.arizona.edu::3dea3cc3-4faf-47ac-8113-f1c8cdd189b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455412dbaf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455412dbaf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455412dbaf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455412dbaf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455412dbaf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455412dbaf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455412dba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455412dba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455412dbaf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455412dbaf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455412dbaf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455412dbaf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2455412dbaf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2455412dbaf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455412dba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2455412dba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455412dbaf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455412dbaf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455412dbaf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2455412dbaf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455412dbaf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455412dbaf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1" name="Google Shape;11;p2"/>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Google Shape;12;p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6" name="Google Shape;16;p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7" name="Google Shape;37;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41" name="Google Shape;41;p9"/>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47" name="Google Shape;47;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i="1" dirty="0">
                <a:solidFill>
                  <a:schemeClr val="bg1"/>
                </a:solidFill>
              </a:rPr>
              <a:t>Katabasis</a:t>
            </a:r>
            <a:r>
              <a:rPr lang="en" dirty="0"/>
              <a:t> in the </a:t>
            </a:r>
            <a:r>
              <a:rPr lang="en" i="1" dirty="0">
                <a:solidFill>
                  <a:schemeClr val="bg1"/>
                </a:solidFill>
              </a:rPr>
              <a:t>Cena</a:t>
            </a:r>
            <a:endParaRPr i="1" dirty="0">
              <a:solidFill>
                <a:schemeClr val="bg1"/>
              </a:solidFill>
            </a:endParaRPr>
          </a:p>
        </p:txBody>
      </p:sp>
      <p:sp>
        <p:nvSpPr>
          <p:cNvPr id="60" name="Google Shape;60;p13"/>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By Garrett Hanson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311700" y="68300"/>
            <a:ext cx="8520600" cy="949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Not All Piña Coladas: Escape from The Underworld and The Labyrinth</a:t>
            </a:r>
            <a:endParaRPr/>
          </a:p>
        </p:txBody>
      </p:sp>
      <p:sp>
        <p:nvSpPr>
          <p:cNvPr id="122" name="Google Shape;122;p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tx1"/>
                </a:solidFill>
              </a:rPr>
              <a:t>. . . tandem </a:t>
            </a:r>
            <a:r>
              <a:rPr lang="en" b="1" dirty="0" err="1">
                <a:solidFill>
                  <a:schemeClr val="tx1"/>
                </a:solidFill>
              </a:rPr>
              <a:t>expliciti</a:t>
            </a:r>
            <a:r>
              <a:rPr lang="en" b="1" dirty="0">
                <a:solidFill>
                  <a:schemeClr val="tx1"/>
                </a:solidFill>
              </a:rPr>
              <a:t> </a:t>
            </a:r>
            <a:r>
              <a:rPr lang="en" b="1" dirty="0" err="1">
                <a:solidFill>
                  <a:schemeClr val="tx1"/>
                </a:solidFill>
              </a:rPr>
              <a:t>acumine</a:t>
            </a:r>
            <a:r>
              <a:rPr lang="en" b="1" dirty="0">
                <a:solidFill>
                  <a:schemeClr val="tx1"/>
                </a:solidFill>
              </a:rPr>
              <a:t> </a:t>
            </a:r>
            <a:r>
              <a:rPr lang="en" b="1" dirty="0" err="1">
                <a:solidFill>
                  <a:schemeClr val="tx1"/>
                </a:solidFill>
              </a:rPr>
              <a:t>Gitonis</a:t>
            </a:r>
            <a:r>
              <a:rPr lang="en" dirty="0">
                <a:solidFill>
                  <a:schemeClr val="tx1"/>
                </a:solidFill>
              </a:rPr>
              <a:t> </a:t>
            </a:r>
            <a:r>
              <a:rPr lang="en" dirty="0" err="1">
                <a:solidFill>
                  <a:schemeClr val="tx1"/>
                </a:solidFill>
              </a:rPr>
              <a:t>sumus</a:t>
            </a:r>
            <a:r>
              <a:rPr lang="en" dirty="0">
                <a:solidFill>
                  <a:schemeClr val="tx1"/>
                </a:solidFill>
              </a:rPr>
              <a:t>. </a:t>
            </a:r>
            <a:r>
              <a:rPr lang="en" dirty="0" err="1">
                <a:solidFill>
                  <a:schemeClr val="tx1"/>
                </a:solidFill>
              </a:rPr>
              <a:t>prudens</a:t>
            </a:r>
            <a:r>
              <a:rPr lang="en" dirty="0">
                <a:solidFill>
                  <a:schemeClr val="tx1"/>
                </a:solidFill>
              </a:rPr>
              <a:t> </a:t>
            </a:r>
            <a:r>
              <a:rPr lang="en" dirty="0" err="1">
                <a:solidFill>
                  <a:schemeClr val="tx1"/>
                </a:solidFill>
              </a:rPr>
              <a:t>enim</a:t>
            </a:r>
            <a:r>
              <a:rPr lang="en" dirty="0">
                <a:solidFill>
                  <a:schemeClr val="tx1"/>
                </a:solidFill>
              </a:rPr>
              <a:t> </a:t>
            </a:r>
            <a:r>
              <a:rPr lang="en" dirty="0" err="1">
                <a:solidFill>
                  <a:schemeClr val="tx1"/>
                </a:solidFill>
              </a:rPr>
              <a:t>pridie</a:t>
            </a:r>
            <a:r>
              <a:rPr lang="en" dirty="0">
                <a:solidFill>
                  <a:schemeClr val="tx1"/>
                </a:solidFill>
              </a:rPr>
              <a:t>, cum luce </a:t>
            </a:r>
            <a:r>
              <a:rPr lang="en" dirty="0" err="1">
                <a:solidFill>
                  <a:schemeClr val="tx1"/>
                </a:solidFill>
              </a:rPr>
              <a:t>etiam</a:t>
            </a:r>
            <a:r>
              <a:rPr lang="en" dirty="0">
                <a:solidFill>
                  <a:schemeClr val="tx1"/>
                </a:solidFill>
              </a:rPr>
              <a:t> </a:t>
            </a:r>
            <a:r>
              <a:rPr lang="en" dirty="0" err="1">
                <a:solidFill>
                  <a:schemeClr val="tx1"/>
                </a:solidFill>
              </a:rPr>
              <a:t>clara</a:t>
            </a:r>
            <a:r>
              <a:rPr lang="en" dirty="0">
                <a:solidFill>
                  <a:schemeClr val="tx1"/>
                </a:solidFill>
              </a:rPr>
              <a:t> </a:t>
            </a:r>
            <a:r>
              <a:rPr lang="en" dirty="0" err="1">
                <a:solidFill>
                  <a:schemeClr val="tx1"/>
                </a:solidFill>
              </a:rPr>
              <a:t>timeret</a:t>
            </a:r>
            <a:r>
              <a:rPr lang="en" dirty="0">
                <a:solidFill>
                  <a:schemeClr val="tx1"/>
                </a:solidFill>
              </a:rPr>
              <a:t> </a:t>
            </a:r>
            <a:r>
              <a:rPr lang="en" dirty="0" err="1">
                <a:solidFill>
                  <a:schemeClr val="tx1"/>
                </a:solidFill>
              </a:rPr>
              <a:t>errorem</a:t>
            </a:r>
            <a:r>
              <a:rPr lang="en" dirty="0">
                <a:solidFill>
                  <a:schemeClr val="tx1"/>
                </a:solidFill>
              </a:rPr>
              <a:t>, </a:t>
            </a:r>
            <a:r>
              <a:rPr lang="en" b="1" dirty="0">
                <a:solidFill>
                  <a:schemeClr val="tx1"/>
                </a:solidFill>
              </a:rPr>
              <a:t>omnes </a:t>
            </a:r>
            <a:r>
              <a:rPr lang="en" b="1" dirty="0" err="1">
                <a:solidFill>
                  <a:schemeClr val="tx1"/>
                </a:solidFill>
              </a:rPr>
              <a:t>pilas</a:t>
            </a:r>
            <a:r>
              <a:rPr lang="en" b="1" dirty="0">
                <a:solidFill>
                  <a:schemeClr val="tx1"/>
                </a:solidFill>
              </a:rPr>
              <a:t> </a:t>
            </a:r>
            <a:r>
              <a:rPr lang="en" b="1" dirty="0" err="1">
                <a:solidFill>
                  <a:schemeClr val="tx1"/>
                </a:solidFill>
              </a:rPr>
              <a:t>columnasque</a:t>
            </a:r>
            <a:r>
              <a:rPr lang="en" b="1" dirty="0">
                <a:solidFill>
                  <a:schemeClr val="tx1"/>
                </a:solidFill>
              </a:rPr>
              <a:t> </a:t>
            </a:r>
            <a:r>
              <a:rPr lang="en" b="1" dirty="0" err="1">
                <a:solidFill>
                  <a:schemeClr val="tx1"/>
                </a:solidFill>
              </a:rPr>
              <a:t>notaverat</a:t>
            </a:r>
            <a:r>
              <a:rPr lang="en" b="1" dirty="0">
                <a:solidFill>
                  <a:schemeClr val="tx1"/>
                </a:solidFill>
              </a:rPr>
              <a:t> </a:t>
            </a:r>
            <a:r>
              <a:rPr lang="en" b="1" dirty="0" err="1">
                <a:solidFill>
                  <a:schemeClr val="tx1"/>
                </a:solidFill>
              </a:rPr>
              <a:t>creta</a:t>
            </a:r>
            <a:r>
              <a:rPr lang="en" b="1" dirty="0">
                <a:solidFill>
                  <a:schemeClr val="tx1"/>
                </a:solidFill>
              </a:rPr>
              <a:t>, </a:t>
            </a:r>
            <a:r>
              <a:rPr lang="en" b="1" dirty="0" err="1">
                <a:solidFill>
                  <a:schemeClr val="tx1"/>
                </a:solidFill>
              </a:rPr>
              <a:t>quae</a:t>
            </a:r>
            <a:r>
              <a:rPr lang="en" b="1" dirty="0">
                <a:solidFill>
                  <a:schemeClr val="tx1"/>
                </a:solidFill>
              </a:rPr>
              <a:t> </a:t>
            </a:r>
            <a:r>
              <a:rPr lang="en" b="1" dirty="0" err="1">
                <a:solidFill>
                  <a:schemeClr val="tx1"/>
                </a:solidFill>
              </a:rPr>
              <a:t>lineamenta</a:t>
            </a:r>
            <a:r>
              <a:rPr lang="en" dirty="0">
                <a:solidFill>
                  <a:schemeClr val="tx1"/>
                </a:solidFill>
              </a:rPr>
              <a:t> </a:t>
            </a:r>
            <a:r>
              <a:rPr lang="en" b="1" dirty="0" err="1">
                <a:solidFill>
                  <a:schemeClr val="tx1"/>
                </a:solidFill>
              </a:rPr>
              <a:t>evicerunt</a:t>
            </a:r>
            <a:r>
              <a:rPr lang="en" b="1" dirty="0">
                <a:solidFill>
                  <a:schemeClr val="tx1"/>
                </a:solidFill>
              </a:rPr>
              <a:t> </a:t>
            </a:r>
            <a:r>
              <a:rPr lang="en" b="1" dirty="0" err="1">
                <a:solidFill>
                  <a:schemeClr val="tx1"/>
                </a:solidFill>
              </a:rPr>
              <a:t>spississimam</a:t>
            </a:r>
            <a:r>
              <a:rPr lang="en" b="1" dirty="0">
                <a:solidFill>
                  <a:schemeClr val="tx1"/>
                </a:solidFill>
              </a:rPr>
              <a:t> </a:t>
            </a:r>
            <a:r>
              <a:rPr lang="en" b="1" dirty="0" err="1">
                <a:solidFill>
                  <a:schemeClr val="tx1"/>
                </a:solidFill>
              </a:rPr>
              <a:t>noctem</a:t>
            </a:r>
            <a:r>
              <a:rPr lang="en" dirty="0">
                <a:solidFill>
                  <a:schemeClr val="tx1"/>
                </a:solidFill>
              </a:rPr>
              <a:t>, et </a:t>
            </a:r>
            <a:r>
              <a:rPr lang="en" dirty="0" err="1">
                <a:solidFill>
                  <a:schemeClr val="tx1"/>
                </a:solidFill>
              </a:rPr>
              <a:t>notabili</a:t>
            </a:r>
            <a:r>
              <a:rPr lang="en" dirty="0">
                <a:solidFill>
                  <a:schemeClr val="tx1"/>
                </a:solidFill>
              </a:rPr>
              <a:t> </a:t>
            </a:r>
            <a:r>
              <a:rPr lang="en" dirty="0" err="1">
                <a:solidFill>
                  <a:schemeClr val="tx1"/>
                </a:solidFill>
              </a:rPr>
              <a:t>candore</a:t>
            </a:r>
            <a:r>
              <a:rPr lang="en" dirty="0">
                <a:solidFill>
                  <a:schemeClr val="tx1"/>
                </a:solidFill>
              </a:rPr>
              <a:t> </a:t>
            </a:r>
            <a:r>
              <a:rPr lang="en" dirty="0" err="1">
                <a:solidFill>
                  <a:schemeClr val="tx1"/>
                </a:solidFill>
              </a:rPr>
              <a:t>ostenderunt</a:t>
            </a:r>
            <a:r>
              <a:rPr lang="en" dirty="0">
                <a:solidFill>
                  <a:schemeClr val="tx1"/>
                </a:solidFill>
              </a:rPr>
              <a:t> </a:t>
            </a:r>
            <a:r>
              <a:rPr lang="en" dirty="0" err="1">
                <a:solidFill>
                  <a:schemeClr val="tx1"/>
                </a:solidFill>
              </a:rPr>
              <a:t>errantibus</a:t>
            </a:r>
            <a:r>
              <a:rPr lang="en" dirty="0">
                <a:solidFill>
                  <a:schemeClr val="tx1"/>
                </a:solidFill>
              </a:rPr>
              <a:t> </a:t>
            </a:r>
            <a:r>
              <a:rPr lang="en" dirty="0" err="1">
                <a:solidFill>
                  <a:schemeClr val="tx1"/>
                </a:solidFill>
              </a:rPr>
              <a:t>viam</a:t>
            </a:r>
            <a:r>
              <a:rPr lang="en" dirty="0">
                <a:solidFill>
                  <a:schemeClr val="tx1"/>
                </a:solidFill>
              </a:rPr>
              <a:t>. (</a:t>
            </a:r>
            <a:r>
              <a:rPr lang="en" i="1" dirty="0">
                <a:solidFill>
                  <a:schemeClr val="tx1"/>
                </a:solidFill>
              </a:rPr>
              <a:t>Sat</a:t>
            </a:r>
            <a:r>
              <a:rPr lang="en" dirty="0">
                <a:solidFill>
                  <a:schemeClr val="tx1"/>
                </a:solidFill>
              </a:rPr>
              <a:t>. 79.3-5)</a:t>
            </a:r>
            <a:endParaRPr dirty="0">
              <a:solidFill>
                <a:schemeClr val="tx1"/>
              </a:solidFill>
            </a:endParaRPr>
          </a:p>
          <a:p>
            <a:pPr marL="0" lvl="0" indent="0" algn="l" rtl="0">
              <a:spcBef>
                <a:spcPts val="1200"/>
              </a:spcBef>
              <a:spcAft>
                <a:spcPts val="1200"/>
              </a:spcAft>
              <a:buNone/>
            </a:pPr>
            <a:endParaRPr dirty="0"/>
          </a:p>
        </p:txBody>
      </p:sp>
      <p:sp>
        <p:nvSpPr>
          <p:cNvPr id="123" name="Google Shape;123;p22"/>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tx1"/>
                </a:solidFill>
              </a:rPr>
              <a:t>“. . . </a:t>
            </a:r>
            <a:r>
              <a:rPr lang="en-US" dirty="0">
                <a:solidFill>
                  <a:schemeClr val="tx1"/>
                </a:solidFill>
              </a:rPr>
              <a:t>a</a:t>
            </a:r>
            <a:r>
              <a:rPr lang="en" dirty="0">
                <a:solidFill>
                  <a:schemeClr val="tx1"/>
                </a:solidFill>
              </a:rPr>
              <a:t>t last we were saved by the wit of </a:t>
            </a:r>
            <a:r>
              <a:rPr lang="en" dirty="0" err="1">
                <a:solidFill>
                  <a:schemeClr val="tx1"/>
                </a:solidFill>
              </a:rPr>
              <a:t>Giton</a:t>
            </a:r>
            <a:r>
              <a:rPr lang="en" dirty="0">
                <a:solidFill>
                  <a:schemeClr val="tx1"/>
                </a:solidFill>
              </a:rPr>
              <a:t>. Indeed, being smart the day before, since even in clear light he feared getting lost, he had marked all of the pillars and columns with chalk, which lines conquered the most thick night, and with remarkable radiance revealed the path for us wanderers.”</a:t>
            </a:r>
            <a:endParaRPr dirty="0">
              <a:solidFill>
                <a:schemeClr val="tx1"/>
              </a:solidFill>
            </a:endParaRPr>
          </a:p>
          <a:p>
            <a:pPr marL="0" lvl="0" indent="0" algn="l" rtl="0">
              <a:spcBef>
                <a:spcPts val="1200"/>
              </a:spcBef>
              <a:spcAft>
                <a:spcPts val="120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Bibliography</a:t>
            </a:r>
            <a:endParaRPr/>
          </a:p>
        </p:txBody>
      </p:sp>
      <p:sp>
        <p:nvSpPr>
          <p:cNvPr id="129" name="Google Shape;129;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275"/>
              <a:buNone/>
            </a:pPr>
            <a:r>
              <a:rPr lang="en" sz="1400" dirty="0">
                <a:solidFill>
                  <a:schemeClr val="tx1"/>
                </a:solidFill>
              </a:rPr>
              <a:t>Arrowsmith, W. 1966. “Luxury and Death in the </a:t>
            </a:r>
            <a:r>
              <a:rPr lang="en" sz="1400" i="1" dirty="0">
                <a:solidFill>
                  <a:schemeClr val="tx1"/>
                </a:solidFill>
              </a:rPr>
              <a:t>Satyricon</a:t>
            </a:r>
            <a:r>
              <a:rPr lang="en" sz="1400" dirty="0">
                <a:solidFill>
                  <a:schemeClr val="tx1"/>
                </a:solidFill>
              </a:rPr>
              <a:t>.” </a:t>
            </a:r>
            <a:r>
              <a:rPr lang="en" sz="1400" i="1" dirty="0">
                <a:solidFill>
                  <a:schemeClr val="tx1"/>
                </a:solidFill>
              </a:rPr>
              <a:t>Arion: A Journal of Humanities and the Classics</a:t>
            </a:r>
            <a:r>
              <a:rPr lang="en" sz="1400" dirty="0">
                <a:solidFill>
                  <a:schemeClr val="tx1"/>
                </a:solidFill>
              </a:rPr>
              <a:t> 5: 304-31.</a:t>
            </a:r>
            <a:endParaRPr sz="1400" dirty="0">
              <a:solidFill>
                <a:schemeClr val="tx1"/>
              </a:solidFill>
            </a:endParaRPr>
          </a:p>
          <a:p>
            <a:pPr marL="0" lvl="0" indent="0" algn="l" rtl="0">
              <a:lnSpc>
                <a:spcPct val="95000"/>
              </a:lnSpc>
              <a:spcBef>
                <a:spcPts val="1200"/>
              </a:spcBef>
              <a:spcAft>
                <a:spcPts val="0"/>
              </a:spcAft>
              <a:buSzPts val="275"/>
              <a:buNone/>
            </a:pPr>
            <a:r>
              <a:rPr lang="en" sz="1400" dirty="0">
                <a:solidFill>
                  <a:schemeClr val="tx1"/>
                </a:solidFill>
              </a:rPr>
              <a:t>Beck, R. 1975. “</a:t>
            </a:r>
            <a:r>
              <a:rPr lang="en" sz="1400" dirty="0" err="1">
                <a:solidFill>
                  <a:schemeClr val="tx1"/>
                </a:solidFill>
              </a:rPr>
              <a:t>Encolpius</a:t>
            </a:r>
            <a:r>
              <a:rPr lang="en" sz="1400" dirty="0">
                <a:solidFill>
                  <a:schemeClr val="tx1"/>
                </a:solidFill>
              </a:rPr>
              <a:t> at the </a:t>
            </a:r>
            <a:r>
              <a:rPr lang="en" sz="1400" i="1" dirty="0">
                <a:solidFill>
                  <a:schemeClr val="tx1"/>
                </a:solidFill>
              </a:rPr>
              <a:t>Cena</a:t>
            </a:r>
            <a:r>
              <a:rPr lang="en" sz="1400" dirty="0">
                <a:solidFill>
                  <a:schemeClr val="tx1"/>
                </a:solidFill>
              </a:rPr>
              <a:t>.” </a:t>
            </a:r>
            <a:r>
              <a:rPr lang="en" sz="1400" i="1" dirty="0">
                <a:solidFill>
                  <a:schemeClr val="tx1"/>
                </a:solidFill>
              </a:rPr>
              <a:t>Phoenix</a:t>
            </a:r>
            <a:r>
              <a:rPr lang="en" sz="1400" dirty="0">
                <a:solidFill>
                  <a:schemeClr val="tx1"/>
                </a:solidFill>
              </a:rPr>
              <a:t> 29: 271-83.</a:t>
            </a:r>
            <a:endParaRPr sz="1400" dirty="0">
              <a:solidFill>
                <a:schemeClr val="tx1"/>
              </a:solidFill>
            </a:endParaRPr>
          </a:p>
          <a:p>
            <a:pPr marL="0" lvl="0" indent="0" algn="l" rtl="0">
              <a:lnSpc>
                <a:spcPct val="95000"/>
              </a:lnSpc>
              <a:spcBef>
                <a:spcPts val="1200"/>
              </a:spcBef>
              <a:spcAft>
                <a:spcPts val="0"/>
              </a:spcAft>
              <a:buSzPts val="275"/>
              <a:buNone/>
            </a:pPr>
            <a:r>
              <a:rPr lang="en" sz="1400" dirty="0">
                <a:solidFill>
                  <a:schemeClr val="tx1"/>
                </a:solidFill>
              </a:rPr>
              <a:t>Blythe, B. 2018. “Apples to Apples: Forbidden Fruit in Petronius’s </a:t>
            </a:r>
            <a:r>
              <a:rPr lang="en" sz="1400" i="1" dirty="0">
                <a:solidFill>
                  <a:schemeClr val="tx1"/>
                </a:solidFill>
              </a:rPr>
              <a:t>Cena </a:t>
            </a:r>
            <a:r>
              <a:rPr lang="en" sz="1400" i="1" dirty="0" err="1">
                <a:solidFill>
                  <a:schemeClr val="tx1"/>
                </a:solidFill>
              </a:rPr>
              <a:t>Trimalchionis</a:t>
            </a:r>
            <a:r>
              <a:rPr lang="en" sz="1400" dirty="0">
                <a:solidFill>
                  <a:schemeClr val="tx1"/>
                </a:solidFill>
              </a:rPr>
              <a:t>.” </a:t>
            </a:r>
            <a:r>
              <a:rPr lang="en" sz="1400" i="1" dirty="0">
                <a:solidFill>
                  <a:schemeClr val="tx1"/>
                </a:solidFill>
              </a:rPr>
              <a:t>Transactions of t</a:t>
            </a:r>
            <a:r>
              <a:rPr lang="en-US" sz="1400" i="1" dirty="0">
                <a:solidFill>
                  <a:schemeClr val="tx1"/>
                </a:solidFill>
              </a:rPr>
              <a:t>he</a:t>
            </a:r>
            <a:r>
              <a:rPr lang="en" sz="1400" i="1" dirty="0">
                <a:solidFill>
                  <a:schemeClr val="tx1"/>
                </a:solidFill>
              </a:rPr>
              <a:t> American Philological Association</a:t>
            </a:r>
            <a:r>
              <a:rPr lang="en" sz="1400" dirty="0">
                <a:solidFill>
                  <a:schemeClr val="tx1"/>
                </a:solidFill>
              </a:rPr>
              <a:t> 148: 393-419.</a:t>
            </a:r>
            <a:endParaRPr sz="1400" dirty="0">
              <a:solidFill>
                <a:schemeClr val="tx1"/>
              </a:solidFill>
            </a:endParaRPr>
          </a:p>
          <a:p>
            <a:pPr marL="0" lvl="0" indent="0" algn="l" rtl="0">
              <a:lnSpc>
                <a:spcPct val="95000"/>
              </a:lnSpc>
              <a:spcBef>
                <a:spcPts val="1200"/>
              </a:spcBef>
              <a:spcAft>
                <a:spcPts val="0"/>
              </a:spcAft>
              <a:buSzPts val="275"/>
              <a:buNone/>
            </a:pPr>
            <a:r>
              <a:rPr lang="en" sz="1400" dirty="0">
                <a:solidFill>
                  <a:schemeClr val="tx1"/>
                </a:solidFill>
              </a:rPr>
              <a:t>Blythe, B. 2020. “Petronius’ Talking Birds: Mimicry and Death in the </a:t>
            </a:r>
            <a:r>
              <a:rPr lang="en" sz="1400" i="1" dirty="0">
                <a:solidFill>
                  <a:schemeClr val="tx1"/>
                </a:solidFill>
              </a:rPr>
              <a:t>Cena </a:t>
            </a:r>
            <a:r>
              <a:rPr lang="en" sz="1400" i="1" dirty="0" err="1">
                <a:solidFill>
                  <a:schemeClr val="tx1"/>
                </a:solidFill>
              </a:rPr>
              <a:t>Trimalchionis</a:t>
            </a:r>
            <a:r>
              <a:rPr lang="en" sz="1400" dirty="0">
                <a:solidFill>
                  <a:schemeClr val="tx1"/>
                </a:solidFill>
              </a:rPr>
              <a:t>.” </a:t>
            </a:r>
            <a:r>
              <a:rPr lang="en" sz="1400" i="1" dirty="0">
                <a:solidFill>
                  <a:schemeClr val="tx1"/>
                </a:solidFill>
              </a:rPr>
              <a:t>Classical Philology</a:t>
            </a:r>
            <a:r>
              <a:rPr lang="en" sz="1400" dirty="0">
                <a:solidFill>
                  <a:schemeClr val="tx1"/>
                </a:solidFill>
              </a:rPr>
              <a:t> 115: 47-69.</a:t>
            </a:r>
            <a:endParaRPr sz="1400" dirty="0">
              <a:solidFill>
                <a:schemeClr val="tx1"/>
              </a:solidFill>
            </a:endParaRPr>
          </a:p>
          <a:p>
            <a:pPr marL="0" lvl="0" indent="0" algn="l" rtl="0">
              <a:lnSpc>
                <a:spcPct val="95000"/>
              </a:lnSpc>
              <a:spcBef>
                <a:spcPts val="1200"/>
              </a:spcBef>
              <a:spcAft>
                <a:spcPts val="0"/>
              </a:spcAft>
              <a:buSzPts val="275"/>
              <a:buNone/>
            </a:pPr>
            <a:r>
              <a:rPr lang="en" sz="1400" dirty="0" err="1">
                <a:solidFill>
                  <a:schemeClr val="tx1"/>
                </a:solidFill>
              </a:rPr>
              <a:t>Bodel</a:t>
            </a:r>
            <a:r>
              <a:rPr lang="en" sz="1400" dirty="0">
                <a:solidFill>
                  <a:schemeClr val="tx1"/>
                </a:solidFill>
              </a:rPr>
              <a:t>, John. 1994. “</a:t>
            </a:r>
            <a:r>
              <a:rPr lang="en" sz="1400" dirty="0" err="1">
                <a:solidFill>
                  <a:schemeClr val="tx1"/>
                </a:solidFill>
              </a:rPr>
              <a:t>Trimalchio’s</a:t>
            </a:r>
            <a:r>
              <a:rPr lang="en" sz="1400" dirty="0">
                <a:solidFill>
                  <a:schemeClr val="tx1"/>
                </a:solidFill>
              </a:rPr>
              <a:t> Underworld” In </a:t>
            </a:r>
            <a:r>
              <a:rPr lang="en" sz="1400" i="1" dirty="0">
                <a:solidFill>
                  <a:schemeClr val="tx1"/>
                </a:solidFill>
              </a:rPr>
              <a:t>The Search for the Ancient Novel</a:t>
            </a:r>
            <a:r>
              <a:rPr lang="en" sz="1400" dirty="0">
                <a:solidFill>
                  <a:schemeClr val="tx1"/>
                </a:solidFill>
              </a:rPr>
              <a:t>, ed. J. Tatum, 237-59. Baltimore; London: The Johns Hopkins University Press.</a:t>
            </a:r>
            <a:endParaRPr sz="1400" dirty="0">
              <a:solidFill>
                <a:schemeClr val="tx1"/>
              </a:solidFill>
            </a:endParaRPr>
          </a:p>
          <a:p>
            <a:pPr marL="0" lvl="0" indent="0" algn="l" rtl="0">
              <a:lnSpc>
                <a:spcPct val="95000"/>
              </a:lnSpc>
              <a:spcBef>
                <a:spcPts val="1200"/>
              </a:spcBef>
              <a:spcAft>
                <a:spcPts val="0"/>
              </a:spcAft>
              <a:buSzPts val="275"/>
              <a:buNone/>
            </a:pPr>
            <a:r>
              <a:rPr lang="en" sz="1400" dirty="0" err="1">
                <a:solidFill>
                  <a:schemeClr val="tx1"/>
                </a:solidFill>
              </a:rPr>
              <a:t>Bodel</a:t>
            </a:r>
            <a:r>
              <a:rPr lang="en" sz="1400" dirty="0">
                <a:solidFill>
                  <a:schemeClr val="tx1"/>
                </a:solidFill>
              </a:rPr>
              <a:t>, John. 1999. “The </a:t>
            </a:r>
            <a:r>
              <a:rPr lang="en" sz="1400" i="1" dirty="0">
                <a:solidFill>
                  <a:schemeClr val="tx1"/>
                </a:solidFill>
              </a:rPr>
              <a:t>Cena </a:t>
            </a:r>
            <a:r>
              <a:rPr lang="en" sz="1400" i="1" dirty="0" err="1">
                <a:solidFill>
                  <a:schemeClr val="tx1"/>
                </a:solidFill>
              </a:rPr>
              <a:t>Trimalchionis</a:t>
            </a:r>
            <a:r>
              <a:rPr lang="en" sz="1400" dirty="0">
                <a:solidFill>
                  <a:schemeClr val="tx1"/>
                </a:solidFill>
              </a:rPr>
              <a:t>.” In </a:t>
            </a:r>
            <a:r>
              <a:rPr lang="en" sz="1400" i="1" dirty="0">
                <a:solidFill>
                  <a:schemeClr val="tx1"/>
                </a:solidFill>
              </a:rPr>
              <a:t>Latin Fiction: The Latin Novel in Context</a:t>
            </a:r>
            <a:r>
              <a:rPr lang="en" sz="1400" dirty="0">
                <a:solidFill>
                  <a:schemeClr val="tx1"/>
                </a:solidFill>
              </a:rPr>
              <a:t>, ed. H. Hofmann, 38-51. London; New York: </a:t>
            </a:r>
            <a:r>
              <a:rPr lang="en" sz="1400">
                <a:solidFill>
                  <a:schemeClr val="tx1"/>
                </a:solidFill>
              </a:rPr>
              <a:t>Routledge.</a:t>
            </a:r>
            <a:endParaRPr sz="1400" dirty="0"/>
          </a:p>
          <a:p>
            <a:pPr marL="0" lvl="0" indent="0" algn="l" rtl="0">
              <a:lnSpc>
                <a:spcPct val="95000"/>
              </a:lnSpc>
              <a:spcBef>
                <a:spcPts val="1200"/>
              </a:spcBef>
              <a:spcAft>
                <a:spcPts val="1200"/>
              </a:spcAft>
              <a:buSzPts val="275"/>
              <a:buNone/>
            </a:pPr>
            <a:endParaRPr sz="45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Bibliography </a:t>
            </a:r>
            <a:r>
              <a:rPr lang="en" dirty="0">
                <a:solidFill>
                  <a:schemeClr val="tx1"/>
                </a:solidFill>
              </a:rPr>
              <a:t>(cont.)</a:t>
            </a:r>
            <a:endParaRPr dirty="0">
              <a:solidFill>
                <a:schemeClr val="tx1"/>
              </a:solidFill>
            </a:endParaRPr>
          </a:p>
        </p:txBody>
      </p:sp>
      <p:sp>
        <p:nvSpPr>
          <p:cNvPr id="135" name="Google Shape;135;p24"/>
          <p:cNvSpPr txBox="1">
            <a:spLocks noGrp="1"/>
          </p:cNvSpPr>
          <p:nvPr>
            <p:ph type="body" idx="1"/>
          </p:nvPr>
        </p:nvSpPr>
        <p:spPr>
          <a:xfrm>
            <a:off x="311700" y="1152475"/>
            <a:ext cx="8520600" cy="36006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SzPts val="275"/>
              <a:buNone/>
            </a:pPr>
            <a:r>
              <a:rPr lang="en" sz="1400" dirty="0">
                <a:solidFill>
                  <a:schemeClr val="tx1"/>
                </a:solidFill>
              </a:rPr>
              <a:t>Courtney, E. 1987. “Petronius and the Underworld.” </a:t>
            </a:r>
            <a:r>
              <a:rPr lang="en" sz="1400" i="1" dirty="0">
                <a:solidFill>
                  <a:schemeClr val="tx1"/>
                </a:solidFill>
              </a:rPr>
              <a:t>The American Journal of Philology </a:t>
            </a:r>
            <a:r>
              <a:rPr lang="en" sz="1400" dirty="0">
                <a:solidFill>
                  <a:schemeClr val="tx1"/>
                </a:solidFill>
              </a:rPr>
              <a:t>108: 408-10.</a:t>
            </a:r>
            <a:endParaRPr sz="1400" dirty="0">
              <a:solidFill>
                <a:schemeClr val="tx1"/>
              </a:solidFill>
            </a:endParaRPr>
          </a:p>
          <a:p>
            <a:pPr marL="0" lvl="0" indent="0" algn="l" rtl="0">
              <a:lnSpc>
                <a:spcPct val="95000"/>
              </a:lnSpc>
              <a:spcBef>
                <a:spcPts val="1200"/>
              </a:spcBef>
              <a:spcAft>
                <a:spcPts val="0"/>
              </a:spcAft>
              <a:buSzPts val="275"/>
              <a:buNone/>
            </a:pPr>
            <a:r>
              <a:rPr lang="en" sz="1400" dirty="0">
                <a:solidFill>
                  <a:schemeClr val="tx1"/>
                </a:solidFill>
              </a:rPr>
              <a:t>Holmes, D. 2008. “Practicing Death in Petronius' </a:t>
            </a:r>
            <a:r>
              <a:rPr lang="en" sz="1400" i="1" dirty="0">
                <a:solidFill>
                  <a:schemeClr val="tx1"/>
                </a:solidFill>
              </a:rPr>
              <a:t>Cena </a:t>
            </a:r>
            <a:r>
              <a:rPr lang="en" sz="1400" i="1" dirty="0" err="1">
                <a:solidFill>
                  <a:schemeClr val="tx1"/>
                </a:solidFill>
              </a:rPr>
              <a:t>Trimalchionis</a:t>
            </a:r>
            <a:r>
              <a:rPr lang="en" sz="1400" i="1" dirty="0">
                <a:solidFill>
                  <a:schemeClr val="tx1"/>
                </a:solidFill>
              </a:rPr>
              <a:t> </a:t>
            </a:r>
            <a:r>
              <a:rPr lang="en" sz="1400" dirty="0">
                <a:solidFill>
                  <a:schemeClr val="tx1"/>
                </a:solidFill>
              </a:rPr>
              <a:t>and Plato's </a:t>
            </a:r>
            <a:r>
              <a:rPr lang="en" sz="1400" i="1" dirty="0">
                <a:solidFill>
                  <a:schemeClr val="tx1"/>
                </a:solidFill>
              </a:rPr>
              <a:t>Phaedo</a:t>
            </a:r>
            <a:r>
              <a:rPr lang="en" sz="1400" dirty="0">
                <a:solidFill>
                  <a:schemeClr val="tx1"/>
                </a:solidFill>
              </a:rPr>
              <a:t>.” </a:t>
            </a:r>
            <a:r>
              <a:rPr lang="en" sz="1400" i="1" dirty="0">
                <a:solidFill>
                  <a:schemeClr val="tx1"/>
                </a:solidFill>
              </a:rPr>
              <a:t>The Classical Journal</a:t>
            </a:r>
            <a:r>
              <a:rPr lang="en" sz="1400" dirty="0">
                <a:solidFill>
                  <a:schemeClr val="tx1"/>
                </a:solidFill>
              </a:rPr>
              <a:t> 104: 43-57.</a:t>
            </a:r>
            <a:endParaRPr sz="1400" dirty="0">
              <a:solidFill>
                <a:schemeClr val="tx1"/>
              </a:solidFill>
            </a:endParaRPr>
          </a:p>
          <a:p>
            <a:pPr marL="0" lvl="0" indent="0" algn="l" rtl="0">
              <a:lnSpc>
                <a:spcPct val="95000"/>
              </a:lnSpc>
              <a:spcBef>
                <a:spcPts val="1200"/>
              </a:spcBef>
              <a:spcAft>
                <a:spcPts val="0"/>
              </a:spcAft>
              <a:buSzPts val="275"/>
              <a:buNone/>
            </a:pPr>
            <a:r>
              <a:rPr lang="en" sz="1400" dirty="0">
                <a:solidFill>
                  <a:schemeClr val="tx1"/>
                </a:solidFill>
              </a:rPr>
              <a:t>Mordine, M. 2013. “Odyssean Adventures in the </a:t>
            </a:r>
            <a:r>
              <a:rPr lang="en" sz="1400" i="1" dirty="0">
                <a:solidFill>
                  <a:schemeClr val="tx1"/>
                </a:solidFill>
              </a:rPr>
              <a:t>Cena </a:t>
            </a:r>
            <a:r>
              <a:rPr lang="en" sz="1400" i="1" dirty="0" err="1">
                <a:solidFill>
                  <a:schemeClr val="tx1"/>
                </a:solidFill>
              </a:rPr>
              <a:t>Trimalchionis</a:t>
            </a:r>
            <a:r>
              <a:rPr lang="en" sz="1400" dirty="0">
                <a:solidFill>
                  <a:schemeClr val="tx1"/>
                </a:solidFill>
              </a:rPr>
              <a:t>.” </a:t>
            </a:r>
            <a:r>
              <a:rPr lang="en" sz="1400" i="1" dirty="0">
                <a:solidFill>
                  <a:schemeClr val="tx1"/>
                </a:solidFill>
              </a:rPr>
              <a:t>Classical Antiquity </a:t>
            </a:r>
            <a:r>
              <a:rPr lang="en" sz="1400" dirty="0">
                <a:solidFill>
                  <a:schemeClr val="tx1"/>
                </a:solidFill>
              </a:rPr>
              <a:t>32: 176-99.</a:t>
            </a:r>
            <a:endParaRPr sz="1400" dirty="0">
              <a:solidFill>
                <a:schemeClr val="tx1"/>
              </a:solidFill>
            </a:endParaRPr>
          </a:p>
          <a:p>
            <a:pPr marL="0" lvl="0" indent="0" algn="l" rtl="0">
              <a:lnSpc>
                <a:spcPct val="95000"/>
              </a:lnSpc>
              <a:spcBef>
                <a:spcPts val="1200"/>
              </a:spcBef>
              <a:spcAft>
                <a:spcPts val="0"/>
              </a:spcAft>
              <a:buSzPts val="275"/>
              <a:buNone/>
            </a:pPr>
            <a:r>
              <a:rPr lang="en" sz="1400" dirty="0">
                <a:solidFill>
                  <a:schemeClr val="tx1"/>
                </a:solidFill>
              </a:rPr>
              <a:t>Paschalis, M. 2009. “Seneca’s </a:t>
            </a:r>
            <a:r>
              <a:rPr lang="en" sz="1400" i="1" dirty="0" err="1">
                <a:solidFill>
                  <a:schemeClr val="tx1"/>
                </a:solidFill>
              </a:rPr>
              <a:t>Apocolocyntosis</a:t>
            </a:r>
            <a:r>
              <a:rPr lang="en" sz="1400" dirty="0">
                <a:solidFill>
                  <a:schemeClr val="tx1"/>
                </a:solidFill>
              </a:rPr>
              <a:t> and Petronius’ </a:t>
            </a:r>
            <a:r>
              <a:rPr lang="en" sz="1400" i="1" dirty="0">
                <a:solidFill>
                  <a:schemeClr val="tx1"/>
                </a:solidFill>
              </a:rPr>
              <a:t>Satyricon</a:t>
            </a:r>
            <a:r>
              <a:rPr lang="en" sz="1400" dirty="0">
                <a:solidFill>
                  <a:schemeClr val="tx1"/>
                </a:solidFill>
              </a:rPr>
              <a:t>.” In </a:t>
            </a:r>
            <a:r>
              <a:rPr lang="en" sz="1400" i="1" dirty="0">
                <a:solidFill>
                  <a:schemeClr val="tx1"/>
                </a:solidFill>
              </a:rPr>
              <a:t>Readers and Writers in the Ancient Novel</a:t>
            </a:r>
            <a:r>
              <a:rPr lang="en" sz="1400" dirty="0">
                <a:solidFill>
                  <a:schemeClr val="tx1"/>
                </a:solidFill>
              </a:rPr>
              <a:t>, ed. M. </a:t>
            </a:r>
            <a:r>
              <a:rPr lang="en" sz="1400" dirty="0" err="1">
                <a:solidFill>
                  <a:schemeClr val="tx1"/>
                </a:solidFill>
              </a:rPr>
              <a:t>Pashcalis</a:t>
            </a:r>
            <a:r>
              <a:rPr lang="en" sz="1400" dirty="0">
                <a:solidFill>
                  <a:schemeClr val="tx1"/>
                </a:solidFill>
              </a:rPr>
              <a:t>, S. </a:t>
            </a:r>
            <a:r>
              <a:rPr lang="en" sz="1400" dirty="0" err="1">
                <a:solidFill>
                  <a:schemeClr val="tx1"/>
                </a:solidFill>
              </a:rPr>
              <a:t>Panayotakis</a:t>
            </a:r>
            <a:r>
              <a:rPr lang="en" sz="1400" dirty="0">
                <a:solidFill>
                  <a:schemeClr val="tx1"/>
                </a:solidFill>
              </a:rPr>
              <a:t> and G. Schmeling, 102-14. Groningen, </a:t>
            </a:r>
            <a:r>
              <a:rPr lang="en" sz="1400" dirty="0" err="1">
                <a:solidFill>
                  <a:schemeClr val="tx1"/>
                </a:solidFill>
              </a:rPr>
              <a:t>Barkhuis</a:t>
            </a:r>
            <a:r>
              <a:rPr lang="en" sz="1400" dirty="0">
                <a:solidFill>
                  <a:schemeClr val="tx1"/>
                </a:solidFill>
              </a:rPr>
              <a:t>.</a:t>
            </a:r>
            <a:endParaRPr sz="1400" dirty="0">
              <a:solidFill>
                <a:schemeClr val="tx1"/>
              </a:solidFill>
            </a:endParaRPr>
          </a:p>
          <a:p>
            <a:pPr marL="0" lvl="0" indent="0" algn="l" rtl="0">
              <a:lnSpc>
                <a:spcPct val="95000"/>
              </a:lnSpc>
              <a:spcBef>
                <a:spcPts val="0"/>
              </a:spcBef>
              <a:spcAft>
                <a:spcPts val="0"/>
              </a:spcAft>
              <a:buSzPts val="275"/>
              <a:buNone/>
            </a:pPr>
            <a:endParaRPr lang="en-US" sz="1400" dirty="0">
              <a:solidFill>
                <a:schemeClr val="tx1"/>
              </a:solidFill>
            </a:endParaRPr>
          </a:p>
          <a:p>
            <a:pPr marL="0" lvl="0" indent="0" algn="l" rtl="0">
              <a:lnSpc>
                <a:spcPct val="95000"/>
              </a:lnSpc>
              <a:spcBef>
                <a:spcPts val="0"/>
              </a:spcBef>
              <a:spcAft>
                <a:spcPts val="0"/>
              </a:spcAft>
              <a:buSzPts val="275"/>
              <a:buNone/>
            </a:pPr>
            <a:r>
              <a:rPr lang="en-US" sz="1400" dirty="0">
                <a:solidFill>
                  <a:schemeClr val="tx1"/>
                </a:solidFill>
              </a:rPr>
              <a:t>Saylor, C. 1987. “Funeral Games : the Significance of Games in the </a:t>
            </a:r>
            <a:r>
              <a:rPr lang="en-US" sz="1400" i="1" dirty="0">
                <a:solidFill>
                  <a:schemeClr val="tx1"/>
                </a:solidFill>
              </a:rPr>
              <a:t>Cena </a:t>
            </a:r>
            <a:r>
              <a:rPr lang="en-US" sz="1400" i="1" dirty="0" err="1">
                <a:solidFill>
                  <a:schemeClr val="tx1"/>
                </a:solidFill>
              </a:rPr>
              <a:t>Trimalchionis</a:t>
            </a:r>
            <a:r>
              <a:rPr lang="en-US" sz="1400" dirty="0">
                <a:solidFill>
                  <a:schemeClr val="tx1"/>
                </a:solidFill>
              </a:rPr>
              <a:t>.” </a:t>
            </a:r>
            <a:r>
              <a:rPr lang="en-US" sz="1400" i="1" dirty="0" err="1">
                <a:solidFill>
                  <a:schemeClr val="tx1"/>
                </a:solidFill>
              </a:rPr>
              <a:t>Latomus</a:t>
            </a:r>
            <a:r>
              <a:rPr lang="en-US" sz="1400" dirty="0">
                <a:solidFill>
                  <a:schemeClr val="tx1"/>
                </a:solidFill>
              </a:rPr>
              <a:t> 46: 593-602.</a:t>
            </a:r>
          </a:p>
          <a:p>
            <a:pPr marL="0" lvl="0" indent="0" algn="l" rtl="0">
              <a:lnSpc>
                <a:spcPct val="95000"/>
              </a:lnSpc>
              <a:spcBef>
                <a:spcPts val="1200"/>
              </a:spcBef>
              <a:spcAft>
                <a:spcPts val="1200"/>
              </a:spcAft>
              <a:buSzPts val="275"/>
              <a:buNone/>
            </a:pPr>
            <a:r>
              <a:rPr lang="en-US" sz="1400" dirty="0" err="1">
                <a:solidFill>
                  <a:schemeClr val="tx1"/>
                </a:solidFill>
              </a:rPr>
              <a:t>Schwazer</a:t>
            </a:r>
            <a:r>
              <a:rPr lang="en-US" sz="1400" dirty="0">
                <a:solidFill>
                  <a:schemeClr val="tx1"/>
                </a:solidFill>
              </a:rPr>
              <a:t>, O. 2018. “</a:t>
            </a:r>
            <a:r>
              <a:rPr lang="en-US" sz="1400" dirty="0" err="1">
                <a:solidFill>
                  <a:schemeClr val="tx1"/>
                </a:solidFill>
              </a:rPr>
              <a:t>Encolpius</a:t>
            </a:r>
            <a:r>
              <a:rPr lang="en-US" sz="1400" dirty="0">
                <a:solidFill>
                  <a:schemeClr val="tx1"/>
                </a:solidFill>
              </a:rPr>
              <a:t>’ </a:t>
            </a:r>
            <a:r>
              <a:rPr lang="el-GR" sz="1400" dirty="0">
                <a:solidFill>
                  <a:schemeClr val="tx1"/>
                </a:solidFill>
              </a:rPr>
              <a:t>ϰατάβασις, </a:t>
            </a:r>
            <a:r>
              <a:rPr lang="en-US" sz="1400" dirty="0" err="1">
                <a:solidFill>
                  <a:schemeClr val="tx1"/>
                </a:solidFill>
              </a:rPr>
              <a:t>Trimalchio’s</a:t>
            </a:r>
            <a:r>
              <a:rPr lang="en-US" sz="1400" dirty="0">
                <a:solidFill>
                  <a:schemeClr val="tx1"/>
                </a:solidFill>
              </a:rPr>
              <a:t> Dog, and Vergil’s </a:t>
            </a:r>
            <a:r>
              <a:rPr lang="en-US" sz="1400" i="1" dirty="0">
                <a:solidFill>
                  <a:schemeClr val="tx1"/>
                </a:solidFill>
              </a:rPr>
              <a:t>Aeneid (</a:t>
            </a:r>
            <a:r>
              <a:rPr lang="en-US" sz="1400" dirty="0">
                <a:solidFill>
                  <a:schemeClr val="tx1"/>
                </a:solidFill>
              </a:rPr>
              <a:t>Petr. </a:t>
            </a:r>
            <a:r>
              <a:rPr lang="en-US" sz="1400" i="1" dirty="0">
                <a:solidFill>
                  <a:schemeClr val="tx1"/>
                </a:solidFill>
              </a:rPr>
              <a:t>Sat</a:t>
            </a:r>
            <a:r>
              <a:rPr lang="en-US" sz="1400" dirty="0">
                <a:solidFill>
                  <a:schemeClr val="tx1"/>
                </a:solidFill>
              </a:rPr>
              <a:t>. 72.7-10).” </a:t>
            </a:r>
            <a:r>
              <a:rPr lang="en-US" sz="1400" i="1" dirty="0">
                <a:solidFill>
                  <a:schemeClr val="tx1"/>
                </a:solidFill>
              </a:rPr>
              <a:t>Mnemosyne</a:t>
            </a:r>
            <a:r>
              <a:rPr lang="en-US" sz="1400" dirty="0">
                <a:solidFill>
                  <a:schemeClr val="tx1"/>
                </a:solidFill>
              </a:rPr>
              <a:t> 71: 1067-73.</a:t>
            </a:r>
          </a:p>
          <a:p>
            <a:pPr marL="0" lvl="0" indent="0" algn="l" rtl="0">
              <a:lnSpc>
                <a:spcPct val="95000"/>
              </a:lnSpc>
              <a:spcBef>
                <a:spcPts val="1200"/>
              </a:spcBef>
              <a:spcAft>
                <a:spcPts val="0"/>
              </a:spcAft>
              <a:buSzPts val="275"/>
              <a:buNone/>
            </a:pPr>
            <a:endParaRPr sz="1400" dirty="0"/>
          </a:p>
          <a:p>
            <a:pPr marL="0" lvl="0" indent="0" algn="l" rtl="0">
              <a:lnSpc>
                <a:spcPct val="95000"/>
              </a:lnSpc>
              <a:spcBef>
                <a:spcPts val="1200"/>
              </a:spcBef>
              <a:spcAft>
                <a:spcPts val="1200"/>
              </a:spcAft>
              <a:buSzPts val="275"/>
              <a:buNone/>
            </a:pPr>
            <a:endParaRPr sz="4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Trimalchio: A Man Obsessed with Death </a:t>
            </a:r>
            <a:endParaRPr/>
          </a:p>
        </p:txBody>
      </p:sp>
      <p:sp>
        <p:nvSpPr>
          <p:cNvPr id="66" name="Google Shape;66;p14"/>
          <p:cNvSpPr txBox="1">
            <a:spLocks noGrp="1"/>
          </p:cNvSpPr>
          <p:nvPr>
            <p:ph type="body" idx="1"/>
          </p:nvPr>
        </p:nvSpPr>
        <p:spPr>
          <a:xfrm>
            <a:off x="311700" y="1152475"/>
            <a:ext cx="3999900" cy="3909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dirty="0">
                <a:solidFill>
                  <a:schemeClr val="tx1"/>
                </a:solidFill>
              </a:rPr>
              <a:t>horologium </a:t>
            </a:r>
            <a:r>
              <a:rPr lang="en" dirty="0">
                <a:solidFill>
                  <a:schemeClr val="tx1"/>
                </a:solidFill>
              </a:rPr>
              <a:t>in </a:t>
            </a:r>
            <a:r>
              <a:rPr lang="en" dirty="0" err="1">
                <a:solidFill>
                  <a:schemeClr val="tx1"/>
                </a:solidFill>
              </a:rPr>
              <a:t>triclinio</a:t>
            </a:r>
            <a:r>
              <a:rPr lang="en" dirty="0">
                <a:solidFill>
                  <a:schemeClr val="tx1"/>
                </a:solidFill>
              </a:rPr>
              <a:t> et </a:t>
            </a:r>
            <a:r>
              <a:rPr lang="en" dirty="0" err="1">
                <a:solidFill>
                  <a:schemeClr val="tx1"/>
                </a:solidFill>
              </a:rPr>
              <a:t>bucinatorem</a:t>
            </a:r>
            <a:r>
              <a:rPr lang="en" dirty="0">
                <a:solidFill>
                  <a:schemeClr val="tx1"/>
                </a:solidFill>
              </a:rPr>
              <a:t> </a:t>
            </a:r>
            <a:r>
              <a:rPr lang="en" dirty="0" err="1">
                <a:solidFill>
                  <a:schemeClr val="tx1"/>
                </a:solidFill>
              </a:rPr>
              <a:t>habet</a:t>
            </a:r>
            <a:r>
              <a:rPr lang="en" dirty="0">
                <a:solidFill>
                  <a:schemeClr val="tx1"/>
                </a:solidFill>
              </a:rPr>
              <a:t> </a:t>
            </a:r>
            <a:r>
              <a:rPr lang="en" dirty="0" err="1">
                <a:solidFill>
                  <a:schemeClr val="tx1"/>
                </a:solidFill>
              </a:rPr>
              <a:t>subornatum</a:t>
            </a:r>
            <a:r>
              <a:rPr lang="en" dirty="0">
                <a:solidFill>
                  <a:schemeClr val="tx1"/>
                </a:solidFill>
              </a:rPr>
              <a:t>, </a:t>
            </a:r>
            <a:r>
              <a:rPr lang="en" dirty="0" err="1">
                <a:solidFill>
                  <a:schemeClr val="tx1"/>
                </a:solidFill>
              </a:rPr>
              <a:t>ut</a:t>
            </a:r>
            <a:r>
              <a:rPr lang="en" dirty="0">
                <a:solidFill>
                  <a:schemeClr val="tx1"/>
                </a:solidFill>
              </a:rPr>
              <a:t> </a:t>
            </a:r>
            <a:r>
              <a:rPr lang="en" dirty="0" err="1">
                <a:solidFill>
                  <a:schemeClr val="tx1"/>
                </a:solidFill>
              </a:rPr>
              <a:t>subinde</a:t>
            </a:r>
            <a:r>
              <a:rPr lang="en" dirty="0">
                <a:solidFill>
                  <a:schemeClr val="tx1"/>
                </a:solidFill>
              </a:rPr>
              <a:t> </a:t>
            </a:r>
            <a:r>
              <a:rPr lang="en" dirty="0" err="1">
                <a:solidFill>
                  <a:schemeClr val="tx1"/>
                </a:solidFill>
              </a:rPr>
              <a:t>sciat</a:t>
            </a:r>
            <a:r>
              <a:rPr lang="en" dirty="0">
                <a:solidFill>
                  <a:schemeClr val="tx1"/>
                </a:solidFill>
              </a:rPr>
              <a:t> quantum de vita </a:t>
            </a:r>
            <a:r>
              <a:rPr lang="en" b="1" dirty="0" err="1">
                <a:solidFill>
                  <a:schemeClr val="tx1"/>
                </a:solidFill>
              </a:rPr>
              <a:t>perdiderit</a:t>
            </a:r>
            <a:r>
              <a:rPr lang="en" b="1" dirty="0">
                <a:solidFill>
                  <a:schemeClr val="tx1"/>
                </a:solidFill>
              </a:rPr>
              <a:t>.</a:t>
            </a:r>
            <a:r>
              <a:rPr lang="en" dirty="0">
                <a:solidFill>
                  <a:schemeClr val="tx1"/>
                </a:solidFill>
              </a:rPr>
              <a:t> (</a:t>
            </a:r>
            <a:r>
              <a:rPr lang="en" i="1" dirty="0">
                <a:solidFill>
                  <a:schemeClr val="tx1"/>
                </a:solidFill>
              </a:rPr>
              <a:t>Sat</a:t>
            </a:r>
            <a:r>
              <a:rPr lang="en" dirty="0">
                <a:solidFill>
                  <a:schemeClr val="tx1"/>
                </a:solidFill>
              </a:rPr>
              <a:t>. 26.9-10) </a:t>
            </a:r>
            <a:endParaRPr dirty="0">
              <a:solidFill>
                <a:schemeClr val="tx1"/>
              </a:solidFill>
            </a:endParaRPr>
          </a:p>
          <a:p>
            <a:pPr marL="0" lvl="0" indent="0" algn="l" rtl="0">
              <a:spcBef>
                <a:spcPts val="1200"/>
              </a:spcBef>
              <a:spcAft>
                <a:spcPts val="0"/>
              </a:spcAft>
              <a:buNone/>
            </a:pPr>
            <a:r>
              <a:rPr lang="en" dirty="0">
                <a:solidFill>
                  <a:schemeClr val="tx1"/>
                </a:solidFill>
              </a:rPr>
              <a:t>et, </a:t>
            </a:r>
            <a:r>
              <a:rPr lang="en" dirty="0" err="1">
                <a:solidFill>
                  <a:schemeClr val="tx1"/>
                </a:solidFill>
              </a:rPr>
              <a:t>quod</a:t>
            </a:r>
            <a:r>
              <a:rPr lang="en" dirty="0">
                <a:solidFill>
                  <a:schemeClr val="tx1"/>
                </a:solidFill>
              </a:rPr>
              <a:t> vobis non </a:t>
            </a:r>
            <a:r>
              <a:rPr lang="en" dirty="0" err="1">
                <a:solidFill>
                  <a:schemeClr val="tx1"/>
                </a:solidFill>
              </a:rPr>
              <a:t>dixerim</a:t>
            </a:r>
            <a:r>
              <a:rPr lang="en" dirty="0">
                <a:solidFill>
                  <a:schemeClr val="tx1"/>
                </a:solidFill>
              </a:rPr>
              <a:t>, </a:t>
            </a:r>
            <a:r>
              <a:rPr lang="en" dirty="0" err="1">
                <a:solidFill>
                  <a:schemeClr val="tx1"/>
                </a:solidFill>
              </a:rPr>
              <a:t>etiam</a:t>
            </a:r>
            <a:r>
              <a:rPr lang="en" dirty="0">
                <a:solidFill>
                  <a:schemeClr val="tx1"/>
                </a:solidFill>
              </a:rPr>
              <a:t> </a:t>
            </a:r>
            <a:r>
              <a:rPr lang="en" dirty="0" err="1">
                <a:solidFill>
                  <a:schemeClr val="tx1"/>
                </a:solidFill>
              </a:rPr>
              <a:t>nunc</a:t>
            </a:r>
            <a:r>
              <a:rPr lang="en" dirty="0">
                <a:solidFill>
                  <a:schemeClr val="tx1"/>
                </a:solidFill>
              </a:rPr>
              <a:t> mi </a:t>
            </a:r>
            <a:r>
              <a:rPr lang="en" dirty="0" err="1">
                <a:solidFill>
                  <a:schemeClr val="tx1"/>
                </a:solidFill>
              </a:rPr>
              <a:t>restare</a:t>
            </a:r>
            <a:r>
              <a:rPr lang="en" dirty="0">
                <a:solidFill>
                  <a:schemeClr val="tx1"/>
                </a:solidFill>
              </a:rPr>
              <a:t> </a:t>
            </a:r>
            <a:r>
              <a:rPr lang="en" b="1" dirty="0">
                <a:solidFill>
                  <a:schemeClr val="tx1"/>
                </a:solidFill>
              </a:rPr>
              <a:t>vitae </a:t>
            </a:r>
            <a:r>
              <a:rPr lang="en" b="1" dirty="0" err="1">
                <a:solidFill>
                  <a:schemeClr val="tx1"/>
                </a:solidFill>
              </a:rPr>
              <a:t>annos</a:t>
            </a:r>
            <a:r>
              <a:rPr lang="en" b="1" dirty="0">
                <a:solidFill>
                  <a:schemeClr val="tx1"/>
                </a:solidFill>
              </a:rPr>
              <a:t> </a:t>
            </a:r>
            <a:r>
              <a:rPr lang="en" b="1" dirty="0" err="1">
                <a:solidFill>
                  <a:schemeClr val="tx1"/>
                </a:solidFill>
              </a:rPr>
              <a:t>triginta</a:t>
            </a:r>
            <a:r>
              <a:rPr lang="en" b="1" dirty="0">
                <a:solidFill>
                  <a:schemeClr val="tx1"/>
                </a:solidFill>
              </a:rPr>
              <a:t> et menses </a:t>
            </a:r>
            <a:r>
              <a:rPr lang="en" b="1" dirty="0" err="1">
                <a:solidFill>
                  <a:schemeClr val="tx1"/>
                </a:solidFill>
              </a:rPr>
              <a:t>quattuor</a:t>
            </a:r>
            <a:r>
              <a:rPr lang="en" b="1" dirty="0">
                <a:solidFill>
                  <a:schemeClr val="tx1"/>
                </a:solidFill>
              </a:rPr>
              <a:t> et dies duos</a:t>
            </a:r>
            <a:r>
              <a:rPr lang="en" dirty="0">
                <a:solidFill>
                  <a:schemeClr val="tx1"/>
                </a:solidFill>
              </a:rPr>
              <a:t>. </a:t>
            </a:r>
            <a:r>
              <a:rPr lang="en" dirty="0" err="1">
                <a:solidFill>
                  <a:schemeClr val="tx1"/>
                </a:solidFill>
              </a:rPr>
              <a:t>praeterea</a:t>
            </a:r>
            <a:r>
              <a:rPr lang="en" dirty="0">
                <a:solidFill>
                  <a:schemeClr val="tx1"/>
                </a:solidFill>
              </a:rPr>
              <a:t> cito </a:t>
            </a:r>
            <a:r>
              <a:rPr lang="en" dirty="0" err="1">
                <a:solidFill>
                  <a:schemeClr val="tx1"/>
                </a:solidFill>
              </a:rPr>
              <a:t>accipiam</a:t>
            </a:r>
            <a:r>
              <a:rPr lang="en" dirty="0">
                <a:solidFill>
                  <a:schemeClr val="tx1"/>
                </a:solidFill>
              </a:rPr>
              <a:t> </a:t>
            </a:r>
            <a:r>
              <a:rPr lang="en" dirty="0" err="1">
                <a:solidFill>
                  <a:schemeClr val="tx1"/>
                </a:solidFill>
              </a:rPr>
              <a:t>hereditatem</a:t>
            </a:r>
            <a:r>
              <a:rPr lang="en" dirty="0">
                <a:solidFill>
                  <a:schemeClr val="tx1"/>
                </a:solidFill>
              </a:rPr>
              <a:t>. </a:t>
            </a:r>
            <a:r>
              <a:rPr lang="en" b="1" dirty="0">
                <a:solidFill>
                  <a:schemeClr val="tx1"/>
                </a:solidFill>
              </a:rPr>
              <a:t>hoc mihi dicit </a:t>
            </a:r>
            <a:r>
              <a:rPr lang="en" b="1" dirty="0" err="1">
                <a:solidFill>
                  <a:schemeClr val="tx1"/>
                </a:solidFill>
              </a:rPr>
              <a:t>fatus</a:t>
            </a:r>
            <a:r>
              <a:rPr lang="en" b="1" dirty="0">
                <a:solidFill>
                  <a:schemeClr val="tx1"/>
                </a:solidFill>
              </a:rPr>
              <a:t> meus. </a:t>
            </a:r>
            <a:r>
              <a:rPr lang="en" dirty="0">
                <a:solidFill>
                  <a:schemeClr val="tx1"/>
                </a:solidFill>
              </a:rPr>
              <a:t>(</a:t>
            </a:r>
            <a:r>
              <a:rPr lang="en" i="1" dirty="0">
                <a:solidFill>
                  <a:schemeClr val="tx1"/>
                </a:solidFill>
              </a:rPr>
              <a:t>Sat</a:t>
            </a:r>
            <a:r>
              <a:rPr lang="en" dirty="0">
                <a:solidFill>
                  <a:schemeClr val="tx1"/>
                </a:solidFill>
              </a:rPr>
              <a:t>. 77.2)</a:t>
            </a:r>
            <a:endParaRPr dirty="0">
              <a:solidFill>
                <a:schemeClr val="tx1"/>
              </a:solidFill>
            </a:endParaRPr>
          </a:p>
          <a:p>
            <a:pPr marL="0" lvl="0" indent="0" algn="l" rtl="0">
              <a:spcBef>
                <a:spcPts val="1200"/>
              </a:spcBef>
              <a:spcAft>
                <a:spcPts val="1200"/>
              </a:spcAft>
              <a:buNone/>
            </a:pPr>
            <a:endParaRPr dirty="0"/>
          </a:p>
        </p:txBody>
      </p:sp>
      <p:sp>
        <p:nvSpPr>
          <p:cNvPr id="67" name="Google Shape;67;p14"/>
          <p:cNvSpPr txBox="1">
            <a:spLocks noGrp="1"/>
          </p:cNvSpPr>
          <p:nvPr>
            <p:ph type="body" idx="2"/>
          </p:nvPr>
        </p:nvSpPr>
        <p:spPr>
          <a:xfrm>
            <a:off x="4691921" y="1152475"/>
            <a:ext cx="4347148"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pt-BR" b="0" i="0" dirty="0">
                <a:solidFill>
                  <a:srgbClr val="242424"/>
                </a:solidFill>
                <a:effectLst/>
                <a:latin typeface="Proxima Nova" panose="020B0604020202020204" charset="0"/>
              </a:rPr>
              <a:t>'</a:t>
            </a:r>
            <a:r>
              <a:rPr lang="pt-BR" b="0" i="0" dirty="0" err="1">
                <a:solidFill>
                  <a:srgbClr val="242424"/>
                </a:solidFill>
                <a:effectLst/>
                <a:latin typeface="Proxima Nova" panose="020B0604020202020204" charset="0"/>
              </a:rPr>
              <a:t>eheu</a:t>
            </a:r>
            <a:r>
              <a:rPr lang="pt-BR" b="0" i="0" dirty="0">
                <a:solidFill>
                  <a:srgbClr val="242424"/>
                </a:solidFill>
                <a:effectLst/>
                <a:latin typeface="Proxima Nova" panose="020B0604020202020204" charset="0"/>
              </a:rPr>
              <a:t> nos miseros, quam totus homuncio nil est!</a:t>
            </a:r>
            <a:br>
              <a:rPr lang="pt-BR" b="0" i="0" dirty="0">
                <a:solidFill>
                  <a:srgbClr val="242424"/>
                </a:solidFill>
                <a:effectLst/>
                <a:latin typeface="Proxima Nova" panose="020B0604020202020204" charset="0"/>
              </a:rPr>
            </a:br>
            <a:r>
              <a:rPr lang="en-US" b="0" i="0" dirty="0">
                <a:solidFill>
                  <a:srgbClr val="242424"/>
                </a:solidFill>
                <a:effectLst/>
                <a:latin typeface="Proxima Nova" panose="020B0604020202020204" charset="0"/>
              </a:rPr>
              <a:t>sic </a:t>
            </a:r>
            <a:r>
              <a:rPr lang="en-US" b="0" i="0" dirty="0" err="1">
                <a:solidFill>
                  <a:srgbClr val="242424"/>
                </a:solidFill>
                <a:effectLst/>
                <a:latin typeface="Proxima Nova" panose="020B0604020202020204" charset="0"/>
              </a:rPr>
              <a:t>erimus</a:t>
            </a:r>
            <a:r>
              <a:rPr lang="en-US" b="0" i="0" dirty="0">
                <a:solidFill>
                  <a:srgbClr val="242424"/>
                </a:solidFill>
                <a:effectLst/>
                <a:latin typeface="Proxima Nova" panose="020B0604020202020204" charset="0"/>
              </a:rPr>
              <a:t> </a:t>
            </a:r>
            <a:r>
              <a:rPr lang="en-US" b="0" i="0" dirty="0" err="1">
                <a:solidFill>
                  <a:srgbClr val="242424"/>
                </a:solidFill>
                <a:effectLst/>
                <a:latin typeface="Proxima Nova" panose="020B0604020202020204" charset="0"/>
              </a:rPr>
              <a:t>cuncti</a:t>
            </a:r>
            <a:r>
              <a:rPr lang="en-US" b="0" i="0" dirty="0">
                <a:solidFill>
                  <a:srgbClr val="242424"/>
                </a:solidFill>
                <a:effectLst/>
                <a:latin typeface="Proxima Nova" panose="020B0604020202020204" charset="0"/>
              </a:rPr>
              <a:t>, </a:t>
            </a:r>
            <a:r>
              <a:rPr lang="en-US" b="0" i="0" dirty="0" err="1">
                <a:solidFill>
                  <a:srgbClr val="242424"/>
                </a:solidFill>
                <a:effectLst/>
                <a:latin typeface="Proxima Nova" panose="020B0604020202020204" charset="0"/>
              </a:rPr>
              <a:t>postquam</a:t>
            </a:r>
            <a:r>
              <a:rPr lang="en-US" b="0" i="0" dirty="0">
                <a:solidFill>
                  <a:srgbClr val="242424"/>
                </a:solidFill>
                <a:effectLst/>
                <a:latin typeface="Proxima Nova" panose="020B0604020202020204" charset="0"/>
              </a:rPr>
              <a:t> </a:t>
            </a:r>
            <a:r>
              <a:rPr lang="en-US" b="0" i="0" dirty="0" err="1">
                <a:solidFill>
                  <a:srgbClr val="242424"/>
                </a:solidFill>
                <a:effectLst/>
                <a:latin typeface="Proxima Nova" panose="020B0604020202020204" charset="0"/>
              </a:rPr>
              <a:t>nos</a:t>
            </a:r>
            <a:r>
              <a:rPr lang="en-US" b="0" i="0" dirty="0">
                <a:solidFill>
                  <a:srgbClr val="242424"/>
                </a:solidFill>
                <a:effectLst/>
                <a:latin typeface="Proxima Nova" panose="020B0604020202020204" charset="0"/>
              </a:rPr>
              <a:t> </a:t>
            </a:r>
            <a:r>
              <a:rPr lang="en-US" b="0" i="0" dirty="0" err="1">
                <a:solidFill>
                  <a:srgbClr val="242424"/>
                </a:solidFill>
                <a:effectLst/>
                <a:latin typeface="Proxima Nova" panose="020B0604020202020204" charset="0"/>
              </a:rPr>
              <a:t>auferet</a:t>
            </a:r>
            <a:r>
              <a:rPr lang="en-US" b="0" i="0" dirty="0">
                <a:solidFill>
                  <a:srgbClr val="242424"/>
                </a:solidFill>
                <a:effectLst/>
                <a:latin typeface="Proxima Nova" panose="020B0604020202020204" charset="0"/>
              </a:rPr>
              <a:t> Orcus.</a:t>
            </a:r>
            <a:br>
              <a:rPr lang="en-US" b="0" i="0" dirty="0">
                <a:solidFill>
                  <a:srgbClr val="242424"/>
                </a:solidFill>
                <a:effectLst/>
                <a:latin typeface="Proxima Nova" panose="020B0604020202020204" charset="0"/>
              </a:rPr>
            </a:br>
            <a:r>
              <a:rPr lang="en-US" b="0" i="0" dirty="0">
                <a:solidFill>
                  <a:srgbClr val="242424"/>
                </a:solidFill>
                <a:effectLst/>
                <a:latin typeface="Proxima Nova" panose="020B0604020202020204" charset="0"/>
              </a:rPr>
              <a:t>   </a:t>
            </a:r>
            <a:r>
              <a:rPr lang="pt-BR" b="0" i="0" dirty="0">
                <a:solidFill>
                  <a:srgbClr val="242424"/>
                </a:solidFill>
                <a:effectLst/>
                <a:latin typeface="Proxima Nova" panose="020B0604020202020204" charset="0"/>
              </a:rPr>
              <a:t>ergo vivamus, dum licet esse bene.’ </a:t>
            </a:r>
            <a:r>
              <a:rPr lang="en-US" dirty="0">
                <a:solidFill>
                  <a:schemeClr val="tx1"/>
                </a:solidFill>
                <a:latin typeface="Proxima Nova" panose="020B0604020202020204" charset="0"/>
              </a:rPr>
              <a:t>(</a:t>
            </a:r>
            <a:r>
              <a:rPr lang="en-US" i="1" dirty="0">
                <a:solidFill>
                  <a:schemeClr val="tx1"/>
                </a:solidFill>
                <a:latin typeface="Proxima Nova" panose="020B0604020202020204" charset="0"/>
              </a:rPr>
              <a:t>Sat</a:t>
            </a:r>
            <a:r>
              <a:rPr lang="en-US" dirty="0">
                <a:solidFill>
                  <a:schemeClr val="tx1"/>
                </a:solidFill>
                <a:latin typeface="Proxima Nova" panose="020B0604020202020204" charset="0"/>
              </a:rPr>
              <a:t>. 34.10)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Going Down and Going In: The Beginning of the Katabasis</a:t>
            </a:r>
            <a:endParaRPr/>
          </a:p>
        </p:txBody>
      </p:sp>
      <p:sp>
        <p:nvSpPr>
          <p:cNvPr id="73" name="Google Shape;73;p1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lnSpc>
                <a:spcPct val="105000"/>
              </a:lnSpc>
              <a:spcBef>
                <a:spcPts val="0"/>
              </a:spcBef>
              <a:spcAft>
                <a:spcPts val="0"/>
              </a:spcAft>
              <a:buNone/>
            </a:pPr>
            <a:r>
              <a:rPr lang="en" dirty="0" err="1">
                <a:solidFill>
                  <a:schemeClr val="tx1"/>
                </a:solidFill>
              </a:rPr>
              <a:t>hinc</a:t>
            </a:r>
            <a:r>
              <a:rPr lang="en" dirty="0">
                <a:solidFill>
                  <a:schemeClr val="tx1"/>
                </a:solidFill>
              </a:rPr>
              <a:t> </a:t>
            </a:r>
            <a:r>
              <a:rPr lang="en" dirty="0" err="1">
                <a:solidFill>
                  <a:schemeClr val="tx1"/>
                </a:solidFill>
              </a:rPr>
              <a:t>involutus</a:t>
            </a:r>
            <a:r>
              <a:rPr lang="en" dirty="0">
                <a:solidFill>
                  <a:schemeClr val="tx1"/>
                </a:solidFill>
              </a:rPr>
              <a:t> </a:t>
            </a:r>
            <a:r>
              <a:rPr lang="en" dirty="0" err="1">
                <a:solidFill>
                  <a:schemeClr val="tx1"/>
                </a:solidFill>
              </a:rPr>
              <a:t>coccina</a:t>
            </a:r>
            <a:r>
              <a:rPr lang="en" dirty="0">
                <a:solidFill>
                  <a:schemeClr val="tx1"/>
                </a:solidFill>
              </a:rPr>
              <a:t> </a:t>
            </a:r>
            <a:r>
              <a:rPr lang="en" dirty="0" err="1">
                <a:solidFill>
                  <a:schemeClr val="tx1"/>
                </a:solidFill>
              </a:rPr>
              <a:t>gausapa</a:t>
            </a:r>
            <a:r>
              <a:rPr lang="en" dirty="0">
                <a:solidFill>
                  <a:schemeClr val="tx1"/>
                </a:solidFill>
              </a:rPr>
              <a:t> </a:t>
            </a:r>
            <a:r>
              <a:rPr lang="en" b="1" dirty="0" err="1">
                <a:solidFill>
                  <a:schemeClr val="tx1"/>
                </a:solidFill>
              </a:rPr>
              <a:t>lecticae</a:t>
            </a:r>
            <a:r>
              <a:rPr lang="en" b="1" dirty="0">
                <a:solidFill>
                  <a:schemeClr val="tx1"/>
                </a:solidFill>
              </a:rPr>
              <a:t> </a:t>
            </a:r>
            <a:r>
              <a:rPr lang="en" b="1" dirty="0" err="1">
                <a:solidFill>
                  <a:schemeClr val="tx1"/>
                </a:solidFill>
              </a:rPr>
              <a:t>impositus</a:t>
            </a:r>
            <a:r>
              <a:rPr lang="en" b="1" dirty="0">
                <a:solidFill>
                  <a:schemeClr val="tx1"/>
                </a:solidFill>
              </a:rPr>
              <a:t> </a:t>
            </a:r>
            <a:r>
              <a:rPr lang="en" b="1" dirty="0" err="1">
                <a:solidFill>
                  <a:schemeClr val="tx1"/>
                </a:solidFill>
              </a:rPr>
              <a:t>est</a:t>
            </a:r>
            <a:r>
              <a:rPr lang="en" b="1" dirty="0">
                <a:solidFill>
                  <a:schemeClr val="tx1"/>
                </a:solidFill>
              </a:rPr>
              <a:t> . . .</a:t>
            </a:r>
            <a:r>
              <a:rPr lang="en" dirty="0">
                <a:solidFill>
                  <a:schemeClr val="tx1"/>
                </a:solidFill>
              </a:rPr>
              <a:t> cum ergo </a:t>
            </a:r>
            <a:r>
              <a:rPr lang="en" dirty="0" err="1">
                <a:solidFill>
                  <a:schemeClr val="tx1"/>
                </a:solidFill>
              </a:rPr>
              <a:t>auferretur</a:t>
            </a:r>
            <a:r>
              <a:rPr lang="en" dirty="0">
                <a:solidFill>
                  <a:schemeClr val="tx1"/>
                </a:solidFill>
              </a:rPr>
              <a:t>, ad caput </a:t>
            </a:r>
            <a:r>
              <a:rPr lang="en" dirty="0" err="1">
                <a:solidFill>
                  <a:schemeClr val="tx1"/>
                </a:solidFill>
              </a:rPr>
              <a:t>eius</a:t>
            </a:r>
            <a:r>
              <a:rPr lang="en" dirty="0">
                <a:solidFill>
                  <a:schemeClr val="tx1"/>
                </a:solidFill>
              </a:rPr>
              <a:t> cum </a:t>
            </a:r>
            <a:r>
              <a:rPr lang="en" b="1" dirty="0">
                <a:solidFill>
                  <a:schemeClr val="tx1"/>
                </a:solidFill>
              </a:rPr>
              <a:t>minimis </a:t>
            </a:r>
            <a:r>
              <a:rPr lang="en" b="1" dirty="0" err="1">
                <a:solidFill>
                  <a:schemeClr val="tx1"/>
                </a:solidFill>
              </a:rPr>
              <a:t>symphoniacus</a:t>
            </a:r>
            <a:r>
              <a:rPr lang="en" b="1" dirty="0">
                <a:solidFill>
                  <a:schemeClr val="tx1"/>
                </a:solidFill>
              </a:rPr>
              <a:t> </a:t>
            </a:r>
            <a:r>
              <a:rPr lang="en" b="1" dirty="0" err="1">
                <a:solidFill>
                  <a:schemeClr val="tx1"/>
                </a:solidFill>
              </a:rPr>
              <a:t>tibiis</a:t>
            </a:r>
            <a:r>
              <a:rPr lang="en" b="1" dirty="0">
                <a:solidFill>
                  <a:schemeClr val="tx1"/>
                </a:solidFill>
              </a:rPr>
              <a:t> accessit</a:t>
            </a:r>
            <a:r>
              <a:rPr lang="en" dirty="0">
                <a:solidFill>
                  <a:schemeClr val="tx1"/>
                </a:solidFill>
              </a:rPr>
              <a:t> et </a:t>
            </a:r>
            <a:r>
              <a:rPr lang="en" dirty="0" err="1">
                <a:solidFill>
                  <a:schemeClr val="tx1"/>
                </a:solidFill>
              </a:rPr>
              <a:t>tamquam</a:t>
            </a:r>
            <a:r>
              <a:rPr lang="en" dirty="0">
                <a:solidFill>
                  <a:schemeClr val="tx1"/>
                </a:solidFill>
              </a:rPr>
              <a:t> in </a:t>
            </a:r>
            <a:r>
              <a:rPr lang="en" dirty="0" err="1">
                <a:solidFill>
                  <a:schemeClr val="tx1"/>
                </a:solidFill>
              </a:rPr>
              <a:t>aurem</a:t>
            </a:r>
            <a:r>
              <a:rPr lang="en" dirty="0">
                <a:solidFill>
                  <a:schemeClr val="tx1"/>
                </a:solidFill>
              </a:rPr>
              <a:t> </a:t>
            </a:r>
            <a:r>
              <a:rPr lang="en" dirty="0" err="1">
                <a:solidFill>
                  <a:schemeClr val="tx1"/>
                </a:solidFill>
              </a:rPr>
              <a:t>aliquid</a:t>
            </a:r>
            <a:r>
              <a:rPr lang="en" dirty="0">
                <a:solidFill>
                  <a:schemeClr val="tx1"/>
                </a:solidFill>
              </a:rPr>
              <a:t> </a:t>
            </a:r>
            <a:r>
              <a:rPr lang="en" dirty="0" err="1">
                <a:solidFill>
                  <a:schemeClr val="tx1"/>
                </a:solidFill>
              </a:rPr>
              <a:t>secreto</a:t>
            </a:r>
            <a:r>
              <a:rPr lang="en" dirty="0">
                <a:solidFill>
                  <a:schemeClr val="tx1"/>
                </a:solidFill>
              </a:rPr>
              <a:t> </a:t>
            </a:r>
            <a:r>
              <a:rPr lang="en" dirty="0" err="1">
                <a:solidFill>
                  <a:schemeClr val="tx1"/>
                </a:solidFill>
              </a:rPr>
              <a:t>diceret</a:t>
            </a:r>
            <a:r>
              <a:rPr lang="en" dirty="0">
                <a:solidFill>
                  <a:schemeClr val="tx1"/>
                </a:solidFill>
              </a:rPr>
              <a:t>, toto </a:t>
            </a:r>
            <a:r>
              <a:rPr lang="en" dirty="0" err="1">
                <a:solidFill>
                  <a:schemeClr val="tx1"/>
                </a:solidFill>
              </a:rPr>
              <a:t>itinere</a:t>
            </a:r>
            <a:r>
              <a:rPr lang="en" dirty="0">
                <a:solidFill>
                  <a:schemeClr val="tx1"/>
                </a:solidFill>
              </a:rPr>
              <a:t> </a:t>
            </a:r>
            <a:r>
              <a:rPr lang="en" dirty="0" err="1">
                <a:solidFill>
                  <a:schemeClr val="tx1"/>
                </a:solidFill>
              </a:rPr>
              <a:t>cantavit</a:t>
            </a:r>
            <a:r>
              <a:rPr lang="en" dirty="0">
                <a:solidFill>
                  <a:schemeClr val="tx1"/>
                </a:solidFill>
              </a:rPr>
              <a:t>. (</a:t>
            </a:r>
            <a:r>
              <a:rPr lang="en" i="1" dirty="0">
                <a:solidFill>
                  <a:schemeClr val="tx1"/>
                </a:solidFill>
              </a:rPr>
              <a:t>Sat</a:t>
            </a:r>
            <a:r>
              <a:rPr lang="en" dirty="0">
                <a:solidFill>
                  <a:schemeClr val="tx1"/>
                </a:solidFill>
              </a:rPr>
              <a:t>. 28.4-5)</a:t>
            </a:r>
            <a:endParaRPr dirty="0">
              <a:solidFill>
                <a:schemeClr val="tx1"/>
              </a:solidFill>
            </a:endParaRPr>
          </a:p>
          <a:p>
            <a:pPr marL="0" lvl="0" indent="0" algn="l" rtl="0">
              <a:lnSpc>
                <a:spcPct val="105000"/>
              </a:lnSpc>
              <a:spcBef>
                <a:spcPts val="1200"/>
              </a:spcBef>
              <a:spcAft>
                <a:spcPts val="1200"/>
              </a:spcAft>
              <a:buNone/>
            </a:pPr>
            <a:r>
              <a:rPr lang="en" dirty="0">
                <a:solidFill>
                  <a:schemeClr val="tx1"/>
                </a:solidFill>
              </a:rPr>
              <a:t>in </a:t>
            </a:r>
            <a:r>
              <a:rPr lang="en" dirty="0" err="1">
                <a:solidFill>
                  <a:schemeClr val="tx1"/>
                </a:solidFill>
              </a:rPr>
              <a:t>aditu</a:t>
            </a:r>
            <a:r>
              <a:rPr lang="en" dirty="0">
                <a:solidFill>
                  <a:schemeClr val="tx1"/>
                </a:solidFill>
              </a:rPr>
              <a:t> autem ipso </a:t>
            </a:r>
            <a:r>
              <a:rPr lang="en" dirty="0" err="1">
                <a:solidFill>
                  <a:schemeClr val="tx1"/>
                </a:solidFill>
              </a:rPr>
              <a:t>stabat</a:t>
            </a:r>
            <a:r>
              <a:rPr lang="en" dirty="0">
                <a:solidFill>
                  <a:schemeClr val="tx1"/>
                </a:solidFill>
              </a:rPr>
              <a:t> </a:t>
            </a:r>
            <a:r>
              <a:rPr lang="en" b="1" dirty="0" err="1">
                <a:solidFill>
                  <a:schemeClr val="tx1"/>
                </a:solidFill>
              </a:rPr>
              <a:t>ostiarius</a:t>
            </a:r>
            <a:r>
              <a:rPr lang="en" b="1" dirty="0">
                <a:solidFill>
                  <a:schemeClr val="tx1"/>
                </a:solidFill>
              </a:rPr>
              <a:t> </a:t>
            </a:r>
            <a:r>
              <a:rPr lang="en" b="1" dirty="0" err="1">
                <a:solidFill>
                  <a:schemeClr val="tx1"/>
                </a:solidFill>
              </a:rPr>
              <a:t>prasinatus</a:t>
            </a:r>
            <a:r>
              <a:rPr lang="en" b="1" dirty="0">
                <a:solidFill>
                  <a:schemeClr val="tx1"/>
                </a:solidFill>
              </a:rPr>
              <a:t>, </a:t>
            </a:r>
            <a:r>
              <a:rPr lang="en" b="1" dirty="0" err="1">
                <a:solidFill>
                  <a:schemeClr val="tx1"/>
                </a:solidFill>
              </a:rPr>
              <a:t>cerasino</a:t>
            </a:r>
            <a:r>
              <a:rPr lang="en" b="1" dirty="0">
                <a:solidFill>
                  <a:schemeClr val="tx1"/>
                </a:solidFill>
              </a:rPr>
              <a:t> </a:t>
            </a:r>
            <a:r>
              <a:rPr lang="en" b="1" dirty="0" err="1">
                <a:solidFill>
                  <a:schemeClr val="tx1"/>
                </a:solidFill>
              </a:rPr>
              <a:t>succinctus</a:t>
            </a:r>
            <a:r>
              <a:rPr lang="en" b="1" dirty="0">
                <a:solidFill>
                  <a:schemeClr val="tx1"/>
                </a:solidFill>
              </a:rPr>
              <a:t> </a:t>
            </a:r>
            <a:r>
              <a:rPr lang="en" b="1" dirty="0" err="1">
                <a:solidFill>
                  <a:schemeClr val="tx1"/>
                </a:solidFill>
              </a:rPr>
              <a:t>cingulo</a:t>
            </a:r>
            <a:r>
              <a:rPr lang="en" dirty="0">
                <a:solidFill>
                  <a:schemeClr val="tx1"/>
                </a:solidFill>
              </a:rPr>
              <a:t>, </a:t>
            </a:r>
            <a:r>
              <a:rPr lang="en" dirty="0" err="1">
                <a:solidFill>
                  <a:schemeClr val="tx1"/>
                </a:solidFill>
              </a:rPr>
              <a:t>atque</a:t>
            </a:r>
            <a:r>
              <a:rPr lang="en" dirty="0">
                <a:solidFill>
                  <a:schemeClr val="tx1"/>
                </a:solidFill>
              </a:rPr>
              <a:t> in lance argentea </a:t>
            </a:r>
            <a:r>
              <a:rPr lang="en" u="sng" dirty="0" err="1">
                <a:solidFill>
                  <a:schemeClr val="tx1"/>
                </a:solidFill>
              </a:rPr>
              <a:t>pisum</a:t>
            </a:r>
            <a:r>
              <a:rPr lang="en" u="sng" dirty="0">
                <a:solidFill>
                  <a:schemeClr val="tx1"/>
                </a:solidFill>
              </a:rPr>
              <a:t> </a:t>
            </a:r>
            <a:r>
              <a:rPr lang="en" u="sng" dirty="0" err="1">
                <a:solidFill>
                  <a:schemeClr val="tx1"/>
                </a:solidFill>
              </a:rPr>
              <a:t>purgabat</a:t>
            </a:r>
            <a:r>
              <a:rPr lang="en" dirty="0">
                <a:solidFill>
                  <a:schemeClr val="tx1"/>
                </a:solidFill>
              </a:rPr>
              <a:t>. super limen autem </a:t>
            </a:r>
            <a:r>
              <a:rPr lang="en" dirty="0" err="1">
                <a:solidFill>
                  <a:schemeClr val="tx1"/>
                </a:solidFill>
              </a:rPr>
              <a:t>cavea</a:t>
            </a:r>
            <a:r>
              <a:rPr lang="en" dirty="0">
                <a:solidFill>
                  <a:schemeClr val="tx1"/>
                </a:solidFill>
              </a:rPr>
              <a:t> </a:t>
            </a:r>
            <a:r>
              <a:rPr lang="en" dirty="0" err="1">
                <a:solidFill>
                  <a:schemeClr val="tx1"/>
                </a:solidFill>
              </a:rPr>
              <a:t>pendebat</a:t>
            </a:r>
            <a:r>
              <a:rPr lang="en" dirty="0">
                <a:solidFill>
                  <a:schemeClr val="tx1"/>
                </a:solidFill>
              </a:rPr>
              <a:t> </a:t>
            </a:r>
            <a:r>
              <a:rPr lang="en" dirty="0" err="1">
                <a:solidFill>
                  <a:schemeClr val="tx1"/>
                </a:solidFill>
              </a:rPr>
              <a:t>aurea</a:t>
            </a:r>
            <a:r>
              <a:rPr lang="en" dirty="0">
                <a:solidFill>
                  <a:schemeClr val="tx1"/>
                </a:solidFill>
              </a:rPr>
              <a:t>, in qua </a:t>
            </a:r>
            <a:r>
              <a:rPr lang="en" b="1" dirty="0">
                <a:solidFill>
                  <a:schemeClr val="tx1"/>
                </a:solidFill>
              </a:rPr>
              <a:t>pica varia </a:t>
            </a:r>
            <a:r>
              <a:rPr lang="en" b="1" dirty="0" err="1">
                <a:solidFill>
                  <a:schemeClr val="tx1"/>
                </a:solidFill>
              </a:rPr>
              <a:t>intrantes</a:t>
            </a:r>
            <a:r>
              <a:rPr lang="en" b="1" dirty="0">
                <a:solidFill>
                  <a:schemeClr val="tx1"/>
                </a:solidFill>
              </a:rPr>
              <a:t> </a:t>
            </a:r>
            <a:r>
              <a:rPr lang="en" b="1" dirty="0" err="1">
                <a:solidFill>
                  <a:schemeClr val="tx1"/>
                </a:solidFill>
              </a:rPr>
              <a:t>salutabat</a:t>
            </a:r>
            <a:r>
              <a:rPr lang="en" dirty="0">
                <a:solidFill>
                  <a:schemeClr val="tx1"/>
                </a:solidFill>
              </a:rPr>
              <a:t>. (</a:t>
            </a:r>
            <a:r>
              <a:rPr lang="en" i="1" dirty="0">
                <a:solidFill>
                  <a:schemeClr val="tx1"/>
                </a:solidFill>
              </a:rPr>
              <a:t>Sat</a:t>
            </a:r>
            <a:r>
              <a:rPr lang="en" dirty="0">
                <a:solidFill>
                  <a:schemeClr val="tx1"/>
                </a:solidFill>
              </a:rPr>
              <a:t>. 28.8-9)</a:t>
            </a:r>
            <a:endParaRPr dirty="0">
              <a:solidFill>
                <a:schemeClr val="tx1"/>
              </a:solidFill>
            </a:endParaRPr>
          </a:p>
        </p:txBody>
      </p:sp>
      <p:sp>
        <p:nvSpPr>
          <p:cNvPr id="74" name="Google Shape;74;p15"/>
          <p:cNvSpPr txBox="1">
            <a:spLocks noGrp="1"/>
          </p:cNvSpPr>
          <p:nvPr>
            <p:ph type="body" idx="2"/>
          </p:nvPr>
        </p:nvSpPr>
        <p:spPr>
          <a:xfrm>
            <a:off x="4832400" y="1152474"/>
            <a:ext cx="3999900" cy="3627681"/>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0"/>
              </a:spcAft>
              <a:buNone/>
            </a:pPr>
            <a:r>
              <a:rPr lang="en" dirty="0" err="1">
                <a:solidFill>
                  <a:schemeClr val="tx1"/>
                </a:solidFill>
              </a:rPr>
              <a:t>ceterum</a:t>
            </a:r>
            <a:r>
              <a:rPr lang="en" dirty="0">
                <a:solidFill>
                  <a:schemeClr val="tx1"/>
                </a:solidFill>
              </a:rPr>
              <a:t> ego </a:t>
            </a:r>
            <a:r>
              <a:rPr lang="en" dirty="0" err="1">
                <a:solidFill>
                  <a:schemeClr val="tx1"/>
                </a:solidFill>
              </a:rPr>
              <a:t>dum</a:t>
            </a:r>
            <a:r>
              <a:rPr lang="en" dirty="0">
                <a:solidFill>
                  <a:schemeClr val="tx1"/>
                </a:solidFill>
              </a:rPr>
              <a:t> omnia </a:t>
            </a:r>
            <a:r>
              <a:rPr lang="en" b="1" dirty="0" err="1">
                <a:solidFill>
                  <a:schemeClr val="tx1"/>
                </a:solidFill>
              </a:rPr>
              <a:t>stupeo</a:t>
            </a:r>
            <a:r>
              <a:rPr lang="en" dirty="0">
                <a:solidFill>
                  <a:schemeClr val="tx1"/>
                </a:solidFill>
              </a:rPr>
              <a:t>, </a:t>
            </a:r>
            <a:r>
              <a:rPr lang="en" dirty="0" err="1">
                <a:solidFill>
                  <a:schemeClr val="tx1"/>
                </a:solidFill>
              </a:rPr>
              <a:t>paene</a:t>
            </a:r>
            <a:r>
              <a:rPr lang="en" dirty="0">
                <a:solidFill>
                  <a:schemeClr val="tx1"/>
                </a:solidFill>
              </a:rPr>
              <a:t> </a:t>
            </a:r>
            <a:r>
              <a:rPr lang="en" dirty="0" err="1">
                <a:solidFill>
                  <a:schemeClr val="tx1"/>
                </a:solidFill>
              </a:rPr>
              <a:t>resupinatus</a:t>
            </a:r>
            <a:r>
              <a:rPr lang="en" dirty="0">
                <a:solidFill>
                  <a:schemeClr val="tx1"/>
                </a:solidFill>
              </a:rPr>
              <a:t> crura </a:t>
            </a:r>
            <a:r>
              <a:rPr lang="en" dirty="0" err="1">
                <a:solidFill>
                  <a:schemeClr val="tx1"/>
                </a:solidFill>
              </a:rPr>
              <a:t>mea</a:t>
            </a:r>
            <a:r>
              <a:rPr lang="en" dirty="0">
                <a:solidFill>
                  <a:schemeClr val="tx1"/>
                </a:solidFill>
              </a:rPr>
              <a:t> </a:t>
            </a:r>
            <a:r>
              <a:rPr lang="en" dirty="0" err="1">
                <a:solidFill>
                  <a:schemeClr val="tx1"/>
                </a:solidFill>
              </a:rPr>
              <a:t>fregi</a:t>
            </a:r>
            <a:r>
              <a:rPr lang="en" dirty="0">
                <a:solidFill>
                  <a:schemeClr val="tx1"/>
                </a:solidFill>
              </a:rPr>
              <a:t>. ad </a:t>
            </a:r>
            <a:r>
              <a:rPr lang="en" dirty="0" err="1">
                <a:solidFill>
                  <a:schemeClr val="tx1"/>
                </a:solidFill>
              </a:rPr>
              <a:t>sinistram</a:t>
            </a:r>
            <a:r>
              <a:rPr lang="en" dirty="0">
                <a:solidFill>
                  <a:schemeClr val="tx1"/>
                </a:solidFill>
              </a:rPr>
              <a:t> </a:t>
            </a:r>
            <a:r>
              <a:rPr lang="en" dirty="0" err="1">
                <a:solidFill>
                  <a:schemeClr val="tx1"/>
                </a:solidFill>
              </a:rPr>
              <a:t>enim</a:t>
            </a:r>
            <a:r>
              <a:rPr lang="en" dirty="0">
                <a:solidFill>
                  <a:schemeClr val="tx1"/>
                </a:solidFill>
              </a:rPr>
              <a:t> </a:t>
            </a:r>
            <a:r>
              <a:rPr lang="en" dirty="0" err="1">
                <a:solidFill>
                  <a:schemeClr val="tx1"/>
                </a:solidFill>
              </a:rPr>
              <a:t>intrantibus</a:t>
            </a:r>
            <a:r>
              <a:rPr lang="en" dirty="0">
                <a:solidFill>
                  <a:schemeClr val="tx1"/>
                </a:solidFill>
              </a:rPr>
              <a:t> non </a:t>
            </a:r>
            <a:r>
              <a:rPr lang="en" dirty="0" err="1">
                <a:solidFill>
                  <a:schemeClr val="tx1"/>
                </a:solidFill>
              </a:rPr>
              <a:t>longe</a:t>
            </a:r>
            <a:r>
              <a:rPr lang="en" dirty="0">
                <a:solidFill>
                  <a:schemeClr val="tx1"/>
                </a:solidFill>
              </a:rPr>
              <a:t> ab </a:t>
            </a:r>
            <a:r>
              <a:rPr lang="en" dirty="0" err="1">
                <a:solidFill>
                  <a:schemeClr val="tx1"/>
                </a:solidFill>
              </a:rPr>
              <a:t>ostiarii</a:t>
            </a:r>
            <a:r>
              <a:rPr lang="en" dirty="0">
                <a:solidFill>
                  <a:schemeClr val="tx1"/>
                </a:solidFill>
              </a:rPr>
              <a:t> </a:t>
            </a:r>
            <a:r>
              <a:rPr lang="en" dirty="0" err="1">
                <a:solidFill>
                  <a:schemeClr val="tx1"/>
                </a:solidFill>
              </a:rPr>
              <a:t>cella</a:t>
            </a:r>
            <a:r>
              <a:rPr lang="en" dirty="0">
                <a:solidFill>
                  <a:schemeClr val="tx1"/>
                </a:solidFill>
              </a:rPr>
              <a:t> </a:t>
            </a:r>
            <a:r>
              <a:rPr lang="en" dirty="0" err="1">
                <a:solidFill>
                  <a:schemeClr val="tx1"/>
                </a:solidFill>
              </a:rPr>
              <a:t>c</a:t>
            </a:r>
            <a:r>
              <a:rPr lang="en" b="1" dirty="0" err="1">
                <a:solidFill>
                  <a:schemeClr val="tx1"/>
                </a:solidFill>
              </a:rPr>
              <a:t>anis</a:t>
            </a:r>
            <a:r>
              <a:rPr lang="en" b="1" dirty="0">
                <a:solidFill>
                  <a:schemeClr val="tx1"/>
                </a:solidFill>
              </a:rPr>
              <a:t> </a:t>
            </a:r>
            <a:r>
              <a:rPr lang="en" b="1" dirty="0" err="1">
                <a:solidFill>
                  <a:schemeClr val="tx1"/>
                </a:solidFill>
              </a:rPr>
              <a:t>ingens</a:t>
            </a:r>
            <a:r>
              <a:rPr lang="en" b="1" dirty="0">
                <a:solidFill>
                  <a:schemeClr val="tx1"/>
                </a:solidFill>
              </a:rPr>
              <a:t>, catena </a:t>
            </a:r>
            <a:r>
              <a:rPr lang="en" b="1" dirty="0" err="1">
                <a:solidFill>
                  <a:schemeClr val="tx1"/>
                </a:solidFill>
              </a:rPr>
              <a:t>vinctus</a:t>
            </a:r>
            <a:r>
              <a:rPr lang="en" b="1" dirty="0">
                <a:solidFill>
                  <a:schemeClr val="tx1"/>
                </a:solidFill>
              </a:rPr>
              <a:t>, in </a:t>
            </a:r>
            <a:r>
              <a:rPr lang="en" b="1" dirty="0" err="1">
                <a:solidFill>
                  <a:schemeClr val="tx1"/>
                </a:solidFill>
              </a:rPr>
              <a:t>pariete</a:t>
            </a:r>
            <a:r>
              <a:rPr lang="en" b="1" dirty="0">
                <a:solidFill>
                  <a:schemeClr val="tx1"/>
                </a:solidFill>
              </a:rPr>
              <a:t> </a:t>
            </a:r>
            <a:r>
              <a:rPr lang="en" b="1" dirty="0" err="1">
                <a:solidFill>
                  <a:schemeClr val="tx1"/>
                </a:solidFill>
              </a:rPr>
              <a:t>erat</a:t>
            </a:r>
            <a:r>
              <a:rPr lang="en" b="1" dirty="0">
                <a:solidFill>
                  <a:schemeClr val="tx1"/>
                </a:solidFill>
              </a:rPr>
              <a:t> pictus </a:t>
            </a:r>
            <a:r>
              <a:rPr lang="en" b="1" dirty="0" err="1">
                <a:solidFill>
                  <a:schemeClr val="tx1"/>
                </a:solidFill>
              </a:rPr>
              <a:t>superque</a:t>
            </a:r>
            <a:r>
              <a:rPr lang="en" dirty="0">
                <a:solidFill>
                  <a:schemeClr val="tx1"/>
                </a:solidFill>
              </a:rPr>
              <a:t> quadrata </a:t>
            </a:r>
            <a:r>
              <a:rPr lang="en" dirty="0" err="1">
                <a:solidFill>
                  <a:schemeClr val="tx1"/>
                </a:solidFill>
              </a:rPr>
              <a:t>littera</a:t>
            </a:r>
            <a:r>
              <a:rPr lang="en" dirty="0">
                <a:solidFill>
                  <a:schemeClr val="tx1"/>
                </a:solidFill>
              </a:rPr>
              <a:t> scriptum '</a:t>
            </a:r>
            <a:r>
              <a:rPr lang="en" b="1" dirty="0">
                <a:solidFill>
                  <a:schemeClr val="tx1"/>
                </a:solidFill>
              </a:rPr>
              <a:t>cave </a:t>
            </a:r>
            <a:r>
              <a:rPr lang="en" b="1" dirty="0" err="1">
                <a:solidFill>
                  <a:schemeClr val="tx1"/>
                </a:solidFill>
              </a:rPr>
              <a:t>canem</a:t>
            </a:r>
            <a:r>
              <a:rPr lang="en" dirty="0">
                <a:solidFill>
                  <a:schemeClr val="tx1"/>
                </a:solidFill>
              </a:rPr>
              <a:t>.' (</a:t>
            </a:r>
            <a:r>
              <a:rPr lang="en" i="1" dirty="0">
                <a:solidFill>
                  <a:schemeClr val="tx1"/>
                </a:solidFill>
              </a:rPr>
              <a:t>Sat</a:t>
            </a:r>
            <a:r>
              <a:rPr lang="en" dirty="0">
                <a:solidFill>
                  <a:schemeClr val="tx1"/>
                </a:solidFill>
              </a:rPr>
              <a:t>. 29.1)</a:t>
            </a:r>
            <a:endParaRPr dirty="0">
              <a:solidFill>
                <a:schemeClr val="tx1"/>
              </a:solidFill>
            </a:endParaRPr>
          </a:p>
          <a:p>
            <a:pPr marL="0" indent="0">
              <a:spcBef>
                <a:spcPts val="1200"/>
              </a:spcBef>
              <a:buNone/>
            </a:pPr>
            <a:endParaRPr lang="fr-FR" sz="1500" b="0" i="0" cap="small" dirty="0">
              <a:solidFill>
                <a:srgbClr val="242424"/>
              </a:solidFill>
              <a:effectLst/>
              <a:latin typeface="Proxima Nova" panose="020B0604020202020204" charset="0"/>
            </a:endParaRPr>
          </a:p>
          <a:p>
            <a:pPr marL="0" indent="0">
              <a:spcBef>
                <a:spcPts val="1200"/>
              </a:spcBef>
              <a:buNone/>
            </a:pPr>
            <a:r>
              <a:rPr lang="fr-FR" sz="1500" b="0" i="0" cap="small" dirty="0" err="1">
                <a:solidFill>
                  <a:srgbClr val="242424"/>
                </a:solidFill>
                <a:effectLst/>
                <a:latin typeface="Proxima Nova" panose="020B0604020202020204" charset="0"/>
              </a:rPr>
              <a:t>Psittacus</a:t>
            </a:r>
            <a:r>
              <a:rPr lang="fr-FR" sz="1500" b="0" i="0" dirty="0">
                <a:solidFill>
                  <a:srgbClr val="242424"/>
                </a:solidFill>
                <a:effectLst/>
                <a:latin typeface="Proxima Nova" panose="020B0604020202020204" charset="0"/>
              </a:rPr>
              <a:t>, </a:t>
            </a:r>
            <a:r>
              <a:rPr lang="fr-FR" sz="1500" b="0" i="0" dirty="0" err="1">
                <a:solidFill>
                  <a:srgbClr val="242424"/>
                </a:solidFill>
                <a:effectLst/>
                <a:latin typeface="Proxima Nova" panose="020B0604020202020204" charset="0"/>
              </a:rPr>
              <a:t>Eois</a:t>
            </a:r>
            <a:r>
              <a:rPr lang="fr-FR" sz="1500" b="0" i="0" dirty="0">
                <a:solidFill>
                  <a:srgbClr val="242424"/>
                </a:solidFill>
                <a:effectLst/>
                <a:latin typeface="Proxima Nova" panose="020B0604020202020204" charset="0"/>
              </a:rPr>
              <a:t> </a:t>
            </a:r>
            <a:r>
              <a:rPr lang="fr-FR" sz="1500" b="0" i="0" dirty="0" err="1">
                <a:solidFill>
                  <a:srgbClr val="242424"/>
                </a:solidFill>
                <a:effectLst/>
                <a:latin typeface="Proxima Nova" panose="020B0604020202020204" charset="0"/>
              </a:rPr>
              <a:t>imitatrix</a:t>
            </a:r>
            <a:r>
              <a:rPr lang="fr-FR" sz="1500" b="0" i="0" dirty="0">
                <a:solidFill>
                  <a:srgbClr val="242424"/>
                </a:solidFill>
                <a:effectLst/>
                <a:latin typeface="Proxima Nova" panose="020B0604020202020204" charset="0"/>
              </a:rPr>
              <a:t> ales ab </a:t>
            </a:r>
            <a:r>
              <a:rPr lang="fr-FR" sz="1500" b="0" i="0" dirty="0" err="1">
                <a:solidFill>
                  <a:srgbClr val="242424"/>
                </a:solidFill>
                <a:effectLst/>
                <a:latin typeface="Proxima Nova" panose="020B0604020202020204" charset="0"/>
              </a:rPr>
              <a:t>Indis</a:t>
            </a:r>
            <a:r>
              <a:rPr lang="fr-FR" sz="1500" b="0" i="0" dirty="0">
                <a:solidFill>
                  <a:srgbClr val="242424"/>
                </a:solidFill>
                <a:effectLst/>
                <a:latin typeface="Proxima Nova" panose="020B0604020202020204" charset="0"/>
              </a:rPr>
              <a:t>,</a:t>
            </a:r>
            <a:br>
              <a:rPr lang="fr-FR" sz="1500" b="0" i="0" dirty="0">
                <a:solidFill>
                  <a:srgbClr val="242424"/>
                </a:solidFill>
                <a:effectLst/>
                <a:latin typeface="Proxima Nova" panose="020B0604020202020204" charset="0"/>
              </a:rPr>
            </a:br>
            <a:r>
              <a:rPr lang="en-US" sz="1500" b="0" i="0" dirty="0" err="1">
                <a:solidFill>
                  <a:srgbClr val="242424"/>
                </a:solidFill>
                <a:effectLst/>
                <a:latin typeface="Proxima Nova" panose="020B0604020202020204" charset="0"/>
              </a:rPr>
              <a:t>occidit</a:t>
            </a:r>
            <a:r>
              <a:rPr lang="en-US" sz="1500" b="0" i="0" dirty="0">
                <a:solidFill>
                  <a:srgbClr val="242424"/>
                </a:solidFill>
                <a:effectLst/>
                <a:latin typeface="Proxima Nova" panose="020B0604020202020204" charset="0"/>
              </a:rPr>
              <a:t>: </a:t>
            </a:r>
            <a:r>
              <a:rPr lang="en-US" sz="1500" b="0" i="0" dirty="0" err="1">
                <a:solidFill>
                  <a:srgbClr val="242424"/>
                </a:solidFill>
                <a:effectLst/>
                <a:latin typeface="Proxima Nova" panose="020B0604020202020204" charset="0"/>
              </a:rPr>
              <a:t>exequias</a:t>
            </a:r>
            <a:r>
              <a:rPr lang="en-US" sz="1500" b="0" i="0" dirty="0">
                <a:solidFill>
                  <a:srgbClr val="242424"/>
                </a:solidFill>
                <a:effectLst/>
                <a:latin typeface="Proxima Nova" panose="020B0604020202020204" charset="0"/>
              </a:rPr>
              <a:t> </a:t>
            </a:r>
            <a:r>
              <a:rPr lang="en-US" sz="1500" b="0" i="0" dirty="0" err="1">
                <a:solidFill>
                  <a:srgbClr val="242424"/>
                </a:solidFill>
                <a:effectLst/>
                <a:latin typeface="Proxima Nova" panose="020B0604020202020204" charset="0"/>
              </a:rPr>
              <a:t>ite</a:t>
            </a:r>
            <a:r>
              <a:rPr lang="en-US" sz="1500" b="0" i="0" dirty="0">
                <a:solidFill>
                  <a:srgbClr val="242424"/>
                </a:solidFill>
                <a:effectLst/>
                <a:latin typeface="Proxima Nova" panose="020B0604020202020204" charset="0"/>
              </a:rPr>
              <a:t> frequenter, </a:t>
            </a:r>
            <a:r>
              <a:rPr lang="en-US" sz="1500" b="0" i="0" dirty="0" err="1">
                <a:solidFill>
                  <a:srgbClr val="242424"/>
                </a:solidFill>
                <a:effectLst/>
                <a:latin typeface="Proxima Nova" panose="020B0604020202020204" charset="0"/>
              </a:rPr>
              <a:t>aues</a:t>
            </a:r>
            <a:r>
              <a:rPr lang="en-US" sz="1500" dirty="0">
                <a:solidFill>
                  <a:srgbClr val="242424"/>
                </a:solidFill>
                <a:latin typeface="Proxima Nova" panose="020B0604020202020204" charset="0"/>
              </a:rPr>
              <a:t>!</a:t>
            </a:r>
            <a:r>
              <a:rPr lang="en" dirty="0"/>
              <a:t> (</a:t>
            </a:r>
            <a:r>
              <a:rPr lang="en" dirty="0">
                <a:solidFill>
                  <a:schemeClr val="tx1"/>
                </a:solidFill>
              </a:rPr>
              <a:t>Ovid, </a:t>
            </a:r>
            <a:r>
              <a:rPr lang="en" i="1" dirty="0" err="1">
                <a:solidFill>
                  <a:schemeClr val="tx1"/>
                </a:solidFill>
              </a:rPr>
              <a:t>Amores</a:t>
            </a:r>
            <a:r>
              <a:rPr lang="en" dirty="0">
                <a:solidFill>
                  <a:schemeClr val="tx1"/>
                </a:solidFill>
              </a:rPr>
              <a:t> 2.6).</a:t>
            </a:r>
            <a:endParaRPr dirty="0">
              <a:solidFill>
                <a:schemeClr val="tx1"/>
              </a:solidFill>
            </a:endParaRPr>
          </a:p>
          <a:p>
            <a:pPr marL="0" lvl="0" indent="0" algn="l" rtl="0">
              <a:spcBef>
                <a:spcPts val="1200"/>
              </a:spcBef>
              <a:spcAft>
                <a:spcPts val="1200"/>
              </a:spcAft>
              <a:buNone/>
            </a:pPr>
            <a:r>
              <a:rPr lang="en" dirty="0">
                <a:solidFill>
                  <a:schemeClr val="tx1"/>
                </a:solidFill>
              </a:rPr>
              <a:t>“The Parrot, imitating bird from the lands of the East, has died. Go quickly to the procession, birds.”</a:t>
            </a:r>
            <a:endParaRP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Party Till I Die: The Dinner</a:t>
            </a:r>
            <a:endParaRPr/>
          </a:p>
        </p:txBody>
      </p:sp>
      <p:sp>
        <p:nvSpPr>
          <p:cNvPr id="80" name="Google Shape;80;p1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err="1">
                <a:solidFill>
                  <a:schemeClr val="tx1"/>
                </a:solidFill>
              </a:rPr>
              <a:t>ponticuli</a:t>
            </a:r>
            <a:r>
              <a:rPr lang="en" dirty="0">
                <a:solidFill>
                  <a:schemeClr val="tx1"/>
                </a:solidFill>
              </a:rPr>
              <a:t> </a:t>
            </a:r>
            <a:r>
              <a:rPr lang="en" dirty="0" err="1">
                <a:solidFill>
                  <a:schemeClr val="tx1"/>
                </a:solidFill>
              </a:rPr>
              <a:t>etiam</a:t>
            </a:r>
            <a:r>
              <a:rPr lang="en" dirty="0">
                <a:solidFill>
                  <a:schemeClr val="tx1"/>
                </a:solidFill>
              </a:rPr>
              <a:t> </a:t>
            </a:r>
            <a:r>
              <a:rPr lang="en" dirty="0" err="1">
                <a:solidFill>
                  <a:schemeClr val="tx1"/>
                </a:solidFill>
              </a:rPr>
              <a:t>ferruminati</a:t>
            </a:r>
            <a:r>
              <a:rPr lang="en" dirty="0">
                <a:solidFill>
                  <a:schemeClr val="tx1"/>
                </a:solidFill>
              </a:rPr>
              <a:t> </a:t>
            </a:r>
            <a:r>
              <a:rPr lang="en" dirty="0" err="1">
                <a:solidFill>
                  <a:schemeClr val="tx1"/>
                </a:solidFill>
              </a:rPr>
              <a:t>sustinebant</a:t>
            </a:r>
            <a:r>
              <a:rPr lang="en" dirty="0">
                <a:solidFill>
                  <a:schemeClr val="tx1"/>
                </a:solidFill>
              </a:rPr>
              <a:t> </a:t>
            </a:r>
            <a:r>
              <a:rPr lang="en" b="1" dirty="0" err="1">
                <a:solidFill>
                  <a:schemeClr val="tx1"/>
                </a:solidFill>
              </a:rPr>
              <a:t>glires</a:t>
            </a:r>
            <a:r>
              <a:rPr lang="en" b="1" dirty="0">
                <a:solidFill>
                  <a:schemeClr val="tx1"/>
                </a:solidFill>
              </a:rPr>
              <a:t> </a:t>
            </a:r>
            <a:r>
              <a:rPr lang="en" b="1" dirty="0" err="1">
                <a:solidFill>
                  <a:schemeClr val="tx1"/>
                </a:solidFill>
              </a:rPr>
              <a:t>melle</a:t>
            </a:r>
            <a:r>
              <a:rPr lang="en" b="1" dirty="0">
                <a:solidFill>
                  <a:schemeClr val="tx1"/>
                </a:solidFill>
              </a:rPr>
              <a:t> ac </a:t>
            </a:r>
            <a:r>
              <a:rPr lang="en" b="1" dirty="0" err="1">
                <a:solidFill>
                  <a:schemeClr val="tx1"/>
                </a:solidFill>
              </a:rPr>
              <a:t>papavere</a:t>
            </a:r>
            <a:r>
              <a:rPr lang="en" b="1" dirty="0">
                <a:solidFill>
                  <a:schemeClr val="tx1"/>
                </a:solidFill>
              </a:rPr>
              <a:t> </a:t>
            </a:r>
            <a:r>
              <a:rPr lang="en" b="1" dirty="0" err="1">
                <a:solidFill>
                  <a:schemeClr val="tx1"/>
                </a:solidFill>
              </a:rPr>
              <a:t>sparsos</a:t>
            </a:r>
            <a:r>
              <a:rPr lang="en" dirty="0">
                <a:solidFill>
                  <a:schemeClr val="tx1"/>
                </a:solidFill>
              </a:rPr>
              <a:t>. </a:t>
            </a:r>
            <a:r>
              <a:rPr lang="en" dirty="0" err="1">
                <a:solidFill>
                  <a:schemeClr val="tx1"/>
                </a:solidFill>
              </a:rPr>
              <a:t>fuerunt</a:t>
            </a:r>
            <a:r>
              <a:rPr lang="en" dirty="0">
                <a:solidFill>
                  <a:schemeClr val="tx1"/>
                </a:solidFill>
              </a:rPr>
              <a:t> et </a:t>
            </a:r>
            <a:r>
              <a:rPr lang="en" dirty="0" err="1">
                <a:solidFill>
                  <a:schemeClr val="tx1"/>
                </a:solidFill>
              </a:rPr>
              <a:t>tomacula</a:t>
            </a:r>
            <a:r>
              <a:rPr lang="en" dirty="0">
                <a:solidFill>
                  <a:schemeClr val="tx1"/>
                </a:solidFill>
              </a:rPr>
              <a:t> </a:t>
            </a:r>
            <a:r>
              <a:rPr lang="en" dirty="0" err="1">
                <a:solidFill>
                  <a:schemeClr val="tx1"/>
                </a:solidFill>
              </a:rPr>
              <a:t>ferventia</a:t>
            </a:r>
            <a:r>
              <a:rPr lang="en" dirty="0">
                <a:solidFill>
                  <a:schemeClr val="tx1"/>
                </a:solidFill>
              </a:rPr>
              <a:t> supra </a:t>
            </a:r>
            <a:r>
              <a:rPr lang="en" dirty="0" err="1">
                <a:solidFill>
                  <a:schemeClr val="tx1"/>
                </a:solidFill>
              </a:rPr>
              <a:t>craticulam</a:t>
            </a:r>
            <a:r>
              <a:rPr lang="en" dirty="0">
                <a:solidFill>
                  <a:schemeClr val="tx1"/>
                </a:solidFill>
              </a:rPr>
              <a:t> </a:t>
            </a:r>
            <a:r>
              <a:rPr lang="en" dirty="0" err="1">
                <a:solidFill>
                  <a:schemeClr val="tx1"/>
                </a:solidFill>
              </a:rPr>
              <a:t>argenteam</a:t>
            </a:r>
            <a:r>
              <a:rPr lang="en" dirty="0">
                <a:solidFill>
                  <a:schemeClr val="tx1"/>
                </a:solidFill>
              </a:rPr>
              <a:t> </a:t>
            </a:r>
            <a:r>
              <a:rPr lang="en" dirty="0" err="1">
                <a:solidFill>
                  <a:schemeClr val="tx1"/>
                </a:solidFill>
              </a:rPr>
              <a:t>posita</a:t>
            </a:r>
            <a:r>
              <a:rPr lang="en" dirty="0">
                <a:solidFill>
                  <a:schemeClr val="tx1"/>
                </a:solidFill>
              </a:rPr>
              <a:t>, et infra [</a:t>
            </a:r>
            <a:r>
              <a:rPr lang="en" dirty="0" err="1">
                <a:solidFill>
                  <a:schemeClr val="tx1"/>
                </a:solidFill>
              </a:rPr>
              <a:t>craticulam</a:t>
            </a:r>
            <a:r>
              <a:rPr lang="en" dirty="0">
                <a:solidFill>
                  <a:schemeClr val="tx1"/>
                </a:solidFill>
              </a:rPr>
              <a:t>] </a:t>
            </a:r>
            <a:r>
              <a:rPr lang="en" dirty="0" err="1">
                <a:solidFill>
                  <a:schemeClr val="tx1"/>
                </a:solidFill>
              </a:rPr>
              <a:t>Syriaca</a:t>
            </a:r>
            <a:r>
              <a:rPr lang="en" dirty="0">
                <a:solidFill>
                  <a:schemeClr val="tx1"/>
                </a:solidFill>
              </a:rPr>
              <a:t> </a:t>
            </a:r>
            <a:r>
              <a:rPr lang="en" dirty="0" err="1">
                <a:solidFill>
                  <a:schemeClr val="tx1"/>
                </a:solidFill>
              </a:rPr>
              <a:t>pruna</a:t>
            </a:r>
            <a:r>
              <a:rPr lang="en" dirty="0">
                <a:solidFill>
                  <a:schemeClr val="tx1"/>
                </a:solidFill>
              </a:rPr>
              <a:t> cum </a:t>
            </a:r>
            <a:r>
              <a:rPr lang="en" b="1" dirty="0" err="1">
                <a:solidFill>
                  <a:schemeClr val="tx1"/>
                </a:solidFill>
              </a:rPr>
              <a:t>granis</a:t>
            </a:r>
            <a:r>
              <a:rPr lang="en" b="1" dirty="0">
                <a:solidFill>
                  <a:schemeClr val="tx1"/>
                </a:solidFill>
              </a:rPr>
              <a:t> </a:t>
            </a:r>
            <a:r>
              <a:rPr lang="en" b="1" dirty="0" err="1">
                <a:solidFill>
                  <a:schemeClr val="tx1"/>
                </a:solidFill>
              </a:rPr>
              <a:t>Punici</a:t>
            </a:r>
            <a:r>
              <a:rPr lang="en" b="1" dirty="0">
                <a:solidFill>
                  <a:schemeClr val="tx1"/>
                </a:solidFill>
              </a:rPr>
              <a:t> </a:t>
            </a:r>
            <a:r>
              <a:rPr lang="en" b="1" dirty="0" err="1">
                <a:solidFill>
                  <a:schemeClr val="tx1"/>
                </a:solidFill>
              </a:rPr>
              <a:t>mali</a:t>
            </a:r>
            <a:r>
              <a:rPr lang="en" b="1" dirty="0">
                <a:solidFill>
                  <a:schemeClr val="tx1"/>
                </a:solidFill>
              </a:rPr>
              <a:t>. </a:t>
            </a:r>
            <a:r>
              <a:rPr lang="en" dirty="0">
                <a:solidFill>
                  <a:schemeClr val="tx1"/>
                </a:solidFill>
              </a:rPr>
              <a:t>(</a:t>
            </a:r>
            <a:r>
              <a:rPr lang="en" i="1" dirty="0">
                <a:solidFill>
                  <a:schemeClr val="tx1"/>
                </a:solidFill>
              </a:rPr>
              <a:t>Sat</a:t>
            </a:r>
            <a:r>
              <a:rPr lang="en" dirty="0">
                <a:solidFill>
                  <a:schemeClr val="tx1"/>
                </a:solidFill>
              </a:rPr>
              <a:t>. 31.10-11)</a:t>
            </a:r>
            <a:endParaRPr dirty="0">
              <a:solidFill>
                <a:schemeClr val="tx1"/>
              </a:solidFill>
            </a:endParaRPr>
          </a:p>
          <a:p>
            <a:pPr marL="0" lvl="0" indent="0" algn="l" rtl="0">
              <a:spcBef>
                <a:spcPts val="1200"/>
              </a:spcBef>
              <a:spcAft>
                <a:spcPts val="1200"/>
              </a:spcAft>
              <a:buNone/>
            </a:pPr>
            <a:r>
              <a:rPr lang="en" dirty="0" err="1">
                <a:solidFill>
                  <a:schemeClr val="tx1"/>
                </a:solidFill>
              </a:rPr>
              <a:t>potantibus</a:t>
            </a:r>
            <a:r>
              <a:rPr lang="en" dirty="0">
                <a:solidFill>
                  <a:schemeClr val="tx1"/>
                </a:solidFill>
              </a:rPr>
              <a:t> ergo et </a:t>
            </a:r>
            <a:r>
              <a:rPr lang="en" dirty="0" err="1">
                <a:solidFill>
                  <a:schemeClr val="tx1"/>
                </a:solidFill>
              </a:rPr>
              <a:t>accuratissime</a:t>
            </a:r>
            <a:r>
              <a:rPr lang="en" dirty="0">
                <a:solidFill>
                  <a:schemeClr val="tx1"/>
                </a:solidFill>
              </a:rPr>
              <a:t> nobis </a:t>
            </a:r>
            <a:r>
              <a:rPr lang="en" dirty="0" err="1">
                <a:solidFill>
                  <a:schemeClr val="tx1"/>
                </a:solidFill>
              </a:rPr>
              <a:t>lautitias</a:t>
            </a:r>
            <a:r>
              <a:rPr lang="en" dirty="0">
                <a:solidFill>
                  <a:schemeClr val="tx1"/>
                </a:solidFill>
              </a:rPr>
              <a:t> </a:t>
            </a:r>
            <a:r>
              <a:rPr lang="en" dirty="0" err="1">
                <a:solidFill>
                  <a:schemeClr val="tx1"/>
                </a:solidFill>
              </a:rPr>
              <a:t>mirantibus</a:t>
            </a:r>
            <a:r>
              <a:rPr lang="en" dirty="0">
                <a:solidFill>
                  <a:schemeClr val="tx1"/>
                </a:solidFill>
              </a:rPr>
              <a:t> </a:t>
            </a:r>
            <a:r>
              <a:rPr lang="en" b="1" dirty="0" err="1">
                <a:solidFill>
                  <a:schemeClr val="tx1"/>
                </a:solidFill>
              </a:rPr>
              <a:t>larvam</a:t>
            </a:r>
            <a:r>
              <a:rPr lang="en" b="1" dirty="0">
                <a:solidFill>
                  <a:schemeClr val="tx1"/>
                </a:solidFill>
              </a:rPr>
              <a:t> </a:t>
            </a:r>
            <a:r>
              <a:rPr lang="en" b="1" dirty="0" err="1">
                <a:solidFill>
                  <a:schemeClr val="tx1"/>
                </a:solidFill>
              </a:rPr>
              <a:t>argenteam</a:t>
            </a:r>
            <a:r>
              <a:rPr lang="en" dirty="0">
                <a:solidFill>
                  <a:schemeClr val="tx1"/>
                </a:solidFill>
              </a:rPr>
              <a:t> </a:t>
            </a:r>
            <a:r>
              <a:rPr lang="en" dirty="0" err="1">
                <a:solidFill>
                  <a:schemeClr val="tx1"/>
                </a:solidFill>
              </a:rPr>
              <a:t>attulit</a:t>
            </a:r>
            <a:r>
              <a:rPr lang="en" dirty="0">
                <a:solidFill>
                  <a:schemeClr val="tx1"/>
                </a:solidFill>
              </a:rPr>
              <a:t> </a:t>
            </a:r>
            <a:r>
              <a:rPr lang="en" dirty="0" err="1">
                <a:solidFill>
                  <a:schemeClr val="tx1"/>
                </a:solidFill>
              </a:rPr>
              <a:t>servus</a:t>
            </a:r>
            <a:r>
              <a:rPr lang="en" dirty="0">
                <a:solidFill>
                  <a:schemeClr val="tx1"/>
                </a:solidFill>
              </a:rPr>
              <a:t> sic </a:t>
            </a:r>
            <a:r>
              <a:rPr lang="en" dirty="0" err="1">
                <a:solidFill>
                  <a:schemeClr val="tx1"/>
                </a:solidFill>
              </a:rPr>
              <a:t>aptatam</a:t>
            </a:r>
            <a:r>
              <a:rPr lang="en" dirty="0">
                <a:solidFill>
                  <a:schemeClr val="tx1"/>
                </a:solidFill>
              </a:rPr>
              <a:t> . . . (</a:t>
            </a:r>
            <a:r>
              <a:rPr lang="en" i="1" dirty="0">
                <a:solidFill>
                  <a:schemeClr val="tx1"/>
                </a:solidFill>
              </a:rPr>
              <a:t>Sat</a:t>
            </a:r>
            <a:r>
              <a:rPr lang="en" dirty="0">
                <a:solidFill>
                  <a:schemeClr val="tx1"/>
                </a:solidFill>
              </a:rPr>
              <a:t>. 34.8)</a:t>
            </a:r>
            <a:endParaRPr dirty="0">
              <a:solidFill>
                <a:schemeClr val="tx1"/>
              </a:solidFill>
            </a:endParaRPr>
          </a:p>
        </p:txBody>
      </p:sp>
      <p:sp>
        <p:nvSpPr>
          <p:cNvPr id="81" name="Google Shape;81;p1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tx1"/>
                </a:solidFill>
              </a:rPr>
              <a:t>"</a:t>
            </a:r>
            <a:r>
              <a:rPr lang="en" b="1" dirty="0">
                <a:solidFill>
                  <a:schemeClr val="tx1"/>
                </a:solidFill>
              </a:rPr>
              <a:t>C. Pompeius Trimalchio Maecenatianus hic requiescit.</a:t>
            </a:r>
            <a:r>
              <a:rPr lang="en" dirty="0">
                <a:solidFill>
                  <a:schemeClr val="tx1"/>
                </a:solidFill>
              </a:rPr>
              <a:t> huic seviratus absenti decretus est. cum posset in omnibus decuriis Romae esse, tamen noluit. pius, fortis, fidelis, ex parvo crevit; sestertium reliquit trecenties, nec umquam philosophum audivit. </a:t>
            </a:r>
            <a:r>
              <a:rPr lang="en" b="1" dirty="0">
                <a:solidFill>
                  <a:schemeClr val="tx1"/>
                </a:solidFill>
              </a:rPr>
              <a:t>vale</a:t>
            </a:r>
            <a:r>
              <a:rPr lang="en" dirty="0">
                <a:solidFill>
                  <a:schemeClr val="tx1"/>
                </a:solidFill>
              </a:rPr>
              <a:t>: et tu." (</a:t>
            </a:r>
            <a:r>
              <a:rPr lang="en" i="1" dirty="0">
                <a:solidFill>
                  <a:schemeClr val="tx1"/>
                </a:solidFill>
              </a:rPr>
              <a:t>Sat</a:t>
            </a:r>
            <a:r>
              <a:rPr lang="en" dirty="0">
                <a:solidFill>
                  <a:schemeClr val="tx1"/>
                </a:solidFill>
              </a:rPr>
              <a:t>. 71.12)</a:t>
            </a:r>
            <a:endParaRPr dirty="0">
              <a:solidFill>
                <a:schemeClr val="tx1"/>
              </a:solidFill>
            </a:endParaRPr>
          </a:p>
          <a:p>
            <a:pPr marL="0" lvl="0" indent="0" algn="l" rtl="0">
              <a:spcBef>
                <a:spcPts val="1200"/>
              </a:spcBef>
              <a:spcAft>
                <a:spcPts val="120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Practice Makes Perfect: Trimalchio’s Funeral</a:t>
            </a:r>
            <a:endParaRPr/>
          </a:p>
        </p:txBody>
      </p:sp>
      <p:sp>
        <p:nvSpPr>
          <p:cNvPr id="87" name="Google Shape;87;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lnSpc>
                <a:spcPct val="105000"/>
              </a:lnSpc>
              <a:spcBef>
                <a:spcPts val="0"/>
              </a:spcBef>
              <a:spcAft>
                <a:spcPts val="1200"/>
              </a:spcAft>
              <a:buNone/>
            </a:pPr>
            <a:r>
              <a:rPr lang="en-US" dirty="0">
                <a:solidFill>
                  <a:schemeClr val="tx1"/>
                </a:solidFill>
              </a:rPr>
              <a:t>e</a:t>
            </a:r>
            <a:r>
              <a:rPr lang="en" dirty="0">
                <a:solidFill>
                  <a:schemeClr val="tx1"/>
                </a:solidFill>
              </a:rPr>
              <a:t>rat autem </a:t>
            </a:r>
            <a:r>
              <a:rPr lang="en" dirty="0" err="1">
                <a:solidFill>
                  <a:schemeClr val="tx1"/>
                </a:solidFill>
              </a:rPr>
              <a:t>venalicium</a:t>
            </a:r>
            <a:r>
              <a:rPr lang="en" dirty="0">
                <a:solidFill>
                  <a:schemeClr val="tx1"/>
                </a:solidFill>
              </a:rPr>
              <a:t> ⟨cum⟩ </a:t>
            </a:r>
            <a:r>
              <a:rPr lang="en" dirty="0" err="1">
                <a:solidFill>
                  <a:schemeClr val="tx1"/>
                </a:solidFill>
              </a:rPr>
              <a:t>titulis</a:t>
            </a:r>
            <a:r>
              <a:rPr lang="en" dirty="0">
                <a:solidFill>
                  <a:schemeClr val="tx1"/>
                </a:solidFill>
              </a:rPr>
              <a:t> </a:t>
            </a:r>
            <a:r>
              <a:rPr lang="en" dirty="0" err="1">
                <a:solidFill>
                  <a:schemeClr val="tx1"/>
                </a:solidFill>
              </a:rPr>
              <a:t>pictum</a:t>
            </a:r>
            <a:r>
              <a:rPr lang="en" dirty="0">
                <a:solidFill>
                  <a:schemeClr val="tx1"/>
                </a:solidFill>
              </a:rPr>
              <a:t>, et ipse </a:t>
            </a:r>
            <a:r>
              <a:rPr lang="en" dirty="0" err="1">
                <a:solidFill>
                  <a:schemeClr val="tx1"/>
                </a:solidFill>
              </a:rPr>
              <a:t>Trimalchio</a:t>
            </a:r>
            <a:r>
              <a:rPr lang="en" dirty="0">
                <a:solidFill>
                  <a:schemeClr val="tx1"/>
                </a:solidFill>
              </a:rPr>
              <a:t> </a:t>
            </a:r>
            <a:r>
              <a:rPr lang="en" dirty="0" err="1">
                <a:solidFill>
                  <a:schemeClr val="tx1"/>
                </a:solidFill>
              </a:rPr>
              <a:t>capillatus</a:t>
            </a:r>
            <a:r>
              <a:rPr lang="en" dirty="0">
                <a:solidFill>
                  <a:schemeClr val="tx1"/>
                </a:solidFill>
              </a:rPr>
              <a:t> </a:t>
            </a:r>
            <a:r>
              <a:rPr lang="en" b="1" dirty="0" err="1">
                <a:solidFill>
                  <a:schemeClr val="tx1"/>
                </a:solidFill>
              </a:rPr>
              <a:t>caduceum</a:t>
            </a:r>
            <a:r>
              <a:rPr lang="en" dirty="0">
                <a:solidFill>
                  <a:schemeClr val="tx1"/>
                </a:solidFill>
              </a:rPr>
              <a:t> </a:t>
            </a:r>
            <a:r>
              <a:rPr lang="en" dirty="0" err="1">
                <a:solidFill>
                  <a:schemeClr val="tx1"/>
                </a:solidFill>
              </a:rPr>
              <a:t>tenebat</a:t>
            </a:r>
            <a:r>
              <a:rPr lang="en" dirty="0">
                <a:solidFill>
                  <a:schemeClr val="tx1"/>
                </a:solidFill>
              </a:rPr>
              <a:t> </a:t>
            </a:r>
            <a:r>
              <a:rPr lang="en" dirty="0" err="1">
                <a:solidFill>
                  <a:schemeClr val="tx1"/>
                </a:solidFill>
              </a:rPr>
              <a:t>Minervaque</a:t>
            </a:r>
            <a:r>
              <a:rPr lang="en" dirty="0">
                <a:solidFill>
                  <a:schemeClr val="tx1"/>
                </a:solidFill>
              </a:rPr>
              <a:t> </a:t>
            </a:r>
            <a:r>
              <a:rPr lang="en" dirty="0" err="1">
                <a:solidFill>
                  <a:schemeClr val="tx1"/>
                </a:solidFill>
              </a:rPr>
              <a:t>ducente</a:t>
            </a:r>
            <a:r>
              <a:rPr lang="en" dirty="0">
                <a:solidFill>
                  <a:schemeClr val="tx1"/>
                </a:solidFill>
              </a:rPr>
              <a:t> </a:t>
            </a:r>
            <a:r>
              <a:rPr lang="en" dirty="0" err="1">
                <a:solidFill>
                  <a:schemeClr val="tx1"/>
                </a:solidFill>
              </a:rPr>
              <a:t>Romam</a:t>
            </a:r>
            <a:r>
              <a:rPr lang="en" dirty="0">
                <a:solidFill>
                  <a:schemeClr val="tx1"/>
                </a:solidFill>
              </a:rPr>
              <a:t> </a:t>
            </a:r>
            <a:r>
              <a:rPr lang="en" dirty="0" err="1">
                <a:solidFill>
                  <a:schemeClr val="tx1"/>
                </a:solidFill>
              </a:rPr>
              <a:t>intrabat</a:t>
            </a:r>
            <a:r>
              <a:rPr lang="en" dirty="0">
                <a:solidFill>
                  <a:schemeClr val="tx1"/>
                </a:solidFill>
              </a:rPr>
              <a:t>. </a:t>
            </a:r>
            <a:r>
              <a:rPr lang="en" dirty="0" err="1">
                <a:solidFill>
                  <a:schemeClr val="tx1"/>
                </a:solidFill>
              </a:rPr>
              <a:t>hinc</a:t>
            </a:r>
            <a:r>
              <a:rPr lang="en" dirty="0">
                <a:solidFill>
                  <a:schemeClr val="tx1"/>
                </a:solidFill>
              </a:rPr>
              <a:t> </a:t>
            </a:r>
            <a:r>
              <a:rPr lang="en" dirty="0" err="1">
                <a:solidFill>
                  <a:schemeClr val="tx1"/>
                </a:solidFill>
              </a:rPr>
              <a:t>quemadmodum</a:t>
            </a:r>
            <a:r>
              <a:rPr lang="en" dirty="0">
                <a:solidFill>
                  <a:schemeClr val="tx1"/>
                </a:solidFill>
              </a:rPr>
              <a:t> </a:t>
            </a:r>
            <a:r>
              <a:rPr lang="en" dirty="0" err="1">
                <a:solidFill>
                  <a:schemeClr val="tx1"/>
                </a:solidFill>
              </a:rPr>
              <a:t>ratiocinari</a:t>
            </a:r>
            <a:r>
              <a:rPr lang="en" dirty="0">
                <a:solidFill>
                  <a:schemeClr val="tx1"/>
                </a:solidFill>
              </a:rPr>
              <a:t> </a:t>
            </a:r>
            <a:r>
              <a:rPr lang="en" dirty="0" err="1">
                <a:solidFill>
                  <a:schemeClr val="tx1"/>
                </a:solidFill>
              </a:rPr>
              <a:t>didicisset</a:t>
            </a:r>
            <a:r>
              <a:rPr lang="en" dirty="0">
                <a:solidFill>
                  <a:schemeClr val="tx1"/>
                </a:solidFill>
              </a:rPr>
              <a:t> </a:t>
            </a:r>
            <a:r>
              <a:rPr lang="en" dirty="0" err="1">
                <a:solidFill>
                  <a:schemeClr val="tx1"/>
                </a:solidFill>
              </a:rPr>
              <a:t>deinque</a:t>
            </a:r>
            <a:r>
              <a:rPr lang="en" dirty="0">
                <a:solidFill>
                  <a:schemeClr val="tx1"/>
                </a:solidFill>
              </a:rPr>
              <a:t> dispensator </a:t>
            </a:r>
            <a:r>
              <a:rPr lang="en" dirty="0" err="1">
                <a:solidFill>
                  <a:schemeClr val="tx1"/>
                </a:solidFill>
              </a:rPr>
              <a:t>factus</a:t>
            </a:r>
            <a:r>
              <a:rPr lang="en" dirty="0">
                <a:solidFill>
                  <a:schemeClr val="tx1"/>
                </a:solidFill>
              </a:rPr>
              <a:t> </a:t>
            </a:r>
            <a:r>
              <a:rPr lang="en" dirty="0" err="1">
                <a:solidFill>
                  <a:schemeClr val="tx1"/>
                </a:solidFill>
              </a:rPr>
              <a:t>esset</a:t>
            </a:r>
            <a:r>
              <a:rPr lang="en" dirty="0">
                <a:solidFill>
                  <a:schemeClr val="tx1"/>
                </a:solidFill>
              </a:rPr>
              <a:t>, omnia </a:t>
            </a:r>
            <a:r>
              <a:rPr lang="en" dirty="0" err="1">
                <a:solidFill>
                  <a:schemeClr val="tx1"/>
                </a:solidFill>
              </a:rPr>
              <a:t>diligenter</a:t>
            </a:r>
            <a:r>
              <a:rPr lang="en" dirty="0">
                <a:solidFill>
                  <a:schemeClr val="tx1"/>
                </a:solidFill>
              </a:rPr>
              <a:t> </a:t>
            </a:r>
            <a:r>
              <a:rPr lang="en" dirty="0" err="1">
                <a:solidFill>
                  <a:schemeClr val="tx1"/>
                </a:solidFill>
              </a:rPr>
              <a:t>curiosus</a:t>
            </a:r>
            <a:r>
              <a:rPr lang="en" dirty="0">
                <a:solidFill>
                  <a:schemeClr val="tx1"/>
                </a:solidFill>
              </a:rPr>
              <a:t> </a:t>
            </a:r>
            <a:r>
              <a:rPr lang="en" dirty="0" err="1">
                <a:solidFill>
                  <a:schemeClr val="tx1"/>
                </a:solidFill>
              </a:rPr>
              <a:t>pictor</a:t>
            </a:r>
            <a:r>
              <a:rPr lang="en" dirty="0">
                <a:solidFill>
                  <a:schemeClr val="tx1"/>
                </a:solidFill>
              </a:rPr>
              <a:t> cum </a:t>
            </a:r>
            <a:r>
              <a:rPr lang="en" b="1" dirty="0" err="1">
                <a:solidFill>
                  <a:schemeClr val="tx1"/>
                </a:solidFill>
              </a:rPr>
              <a:t>inscriptione</a:t>
            </a:r>
            <a:r>
              <a:rPr lang="en" b="1" dirty="0">
                <a:solidFill>
                  <a:schemeClr val="tx1"/>
                </a:solidFill>
              </a:rPr>
              <a:t> </a:t>
            </a:r>
            <a:r>
              <a:rPr lang="en" b="1" dirty="0" err="1">
                <a:solidFill>
                  <a:schemeClr val="tx1"/>
                </a:solidFill>
              </a:rPr>
              <a:t>reddiderat</a:t>
            </a:r>
            <a:r>
              <a:rPr lang="en" dirty="0">
                <a:solidFill>
                  <a:schemeClr val="tx1"/>
                </a:solidFill>
              </a:rPr>
              <a:t>. in </a:t>
            </a:r>
            <a:r>
              <a:rPr lang="en" dirty="0" err="1">
                <a:solidFill>
                  <a:schemeClr val="tx1"/>
                </a:solidFill>
              </a:rPr>
              <a:t>deficiente</a:t>
            </a:r>
            <a:r>
              <a:rPr lang="en" dirty="0">
                <a:solidFill>
                  <a:schemeClr val="tx1"/>
                </a:solidFill>
              </a:rPr>
              <a:t> </a:t>
            </a:r>
            <a:r>
              <a:rPr lang="en" dirty="0" err="1">
                <a:solidFill>
                  <a:schemeClr val="tx1"/>
                </a:solidFill>
              </a:rPr>
              <a:t>vero</a:t>
            </a:r>
            <a:r>
              <a:rPr lang="en" dirty="0">
                <a:solidFill>
                  <a:schemeClr val="tx1"/>
                </a:solidFill>
              </a:rPr>
              <a:t> </a:t>
            </a:r>
            <a:r>
              <a:rPr lang="en" dirty="0" err="1">
                <a:solidFill>
                  <a:schemeClr val="tx1"/>
                </a:solidFill>
              </a:rPr>
              <a:t>iam</a:t>
            </a:r>
            <a:r>
              <a:rPr lang="en" dirty="0">
                <a:solidFill>
                  <a:schemeClr val="tx1"/>
                </a:solidFill>
              </a:rPr>
              <a:t> </a:t>
            </a:r>
            <a:r>
              <a:rPr lang="en" dirty="0" err="1">
                <a:solidFill>
                  <a:schemeClr val="tx1"/>
                </a:solidFill>
              </a:rPr>
              <a:t>porticu</a:t>
            </a:r>
            <a:r>
              <a:rPr lang="en" dirty="0">
                <a:solidFill>
                  <a:schemeClr val="tx1"/>
                </a:solidFill>
              </a:rPr>
              <a:t> </a:t>
            </a:r>
            <a:r>
              <a:rPr lang="en" dirty="0" err="1">
                <a:solidFill>
                  <a:schemeClr val="tx1"/>
                </a:solidFill>
              </a:rPr>
              <a:t>levatum</a:t>
            </a:r>
            <a:r>
              <a:rPr lang="en" dirty="0">
                <a:solidFill>
                  <a:schemeClr val="tx1"/>
                </a:solidFill>
              </a:rPr>
              <a:t> mento in tribunal </a:t>
            </a:r>
            <a:r>
              <a:rPr lang="en" dirty="0" err="1">
                <a:solidFill>
                  <a:schemeClr val="tx1"/>
                </a:solidFill>
              </a:rPr>
              <a:t>excelsum</a:t>
            </a:r>
            <a:r>
              <a:rPr lang="en" dirty="0">
                <a:solidFill>
                  <a:schemeClr val="tx1"/>
                </a:solidFill>
              </a:rPr>
              <a:t> </a:t>
            </a:r>
            <a:r>
              <a:rPr lang="en" b="1" dirty="0">
                <a:solidFill>
                  <a:schemeClr val="tx1"/>
                </a:solidFill>
              </a:rPr>
              <a:t>Mercurius </a:t>
            </a:r>
            <a:r>
              <a:rPr lang="en" b="1" dirty="0" err="1">
                <a:solidFill>
                  <a:schemeClr val="tx1"/>
                </a:solidFill>
              </a:rPr>
              <a:t>rapiebat</a:t>
            </a:r>
            <a:r>
              <a:rPr lang="en" dirty="0">
                <a:solidFill>
                  <a:schemeClr val="tx1"/>
                </a:solidFill>
              </a:rPr>
              <a:t>. </a:t>
            </a:r>
            <a:r>
              <a:rPr lang="en" dirty="0" err="1">
                <a:solidFill>
                  <a:schemeClr val="tx1"/>
                </a:solidFill>
              </a:rPr>
              <a:t>praesto</a:t>
            </a:r>
            <a:r>
              <a:rPr lang="en" dirty="0">
                <a:solidFill>
                  <a:schemeClr val="tx1"/>
                </a:solidFill>
              </a:rPr>
              <a:t> </a:t>
            </a:r>
            <a:r>
              <a:rPr lang="en" dirty="0" err="1">
                <a:solidFill>
                  <a:schemeClr val="tx1"/>
                </a:solidFill>
              </a:rPr>
              <a:t>erat</a:t>
            </a:r>
            <a:r>
              <a:rPr lang="en" dirty="0">
                <a:solidFill>
                  <a:schemeClr val="tx1"/>
                </a:solidFill>
              </a:rPr>
              <a:t> Fortuna ⟨cum⟩ </a:t>
            </a:r>
            <a:r>
              <a:rPr lang="en" dirty="0" err="1">
                <a:solidFill>
                  <a:schemeClr val="tx1"/>
                </a:solidFill>
              </a:rPr>
              <a:t>cornu</a:t>
            </a:r>
            <a:r>
              <a:rPr lang="en" dirty="0">
                <a:solidFill>
                  <a:schemeClr val="tx1"/>
                </a:solidFill>
              </a:rPr>
              <a:t> </a:t>
            </a:r>
            <a:r>
              <a:rPr lang="en" dirty="0" err="1">
                <a:solidFill>
                  <a:schemeClr val="tx1"/>
                </a:solidFill>
              </a:rPr>
              <a:t>abundanti</a:t>
            </a:r>
            <a:r>
              <a:rPr lang="en" dirty="0">
                <a:solidFill>
                  <a:schemeClr val="tx1"/>
                </a:solidFill>
              </a:rPr>
              <a:t> [</a:t>
            </a:r>
            <a:r>
              <a:rPr lang="en" dirty="0" err="1">
                <a:solidFill>
                  <a:schemeClr val="tx1"/>
                </a:solidFill>
              </a:rPr>
              <a:t>copiosa</a:t>
            </a:r>
            <a:r>
              <a:rPr lang="en" dirty="0">
                <a:solidFill>
                  <a:schemeClr val="tx1"/>
                </a:solidFill>
              </a:rPr>
              <a:t>] et </a:t>
            </a:r>
            <a:r>
              <a:rPr lang="en" b="1" dirty="0" err="1">
                <a:solidFill>
                  <a:schemeClr val="tx1"/>
                </a:solidFill>
              </a:rPr>
              <a:t>tres</a:t>
            </a:r>
            <a:r>
              <a:rPr lang="en" b="1" dirty="0">
                <a:solidFill>
                  <a:schemeClr val="tx1"/>
                </a:solidFill>
              </a:rPr>
              <a:t> </a:t>
            </a:r>
            <a:r>
              <a:rPr lang="en" b="1" dirty="0" err="1">
                <a:solidFill>
                  <a:schemeClr val="tx1"/>
                </a:solidFill>
              </a:rPr>
              <a:t>Parcae</a:t>
            </a:r>
            <a:r>
              <a:rPr lang="en" b="1" dirty="0">
                <a:solidFill>
                  <a:schemeClr val="tx1"/>
                </a:solidFill>
              </a:rPr>
              <a:t> </a:t>
            </a:r>
            <a:r>
              <a:rPr lang="en" b="1" dirty="0" err="1">
                <a:solidFill>
                  <a:schemeClr val="tx1"/>
                </a:solidFill>
              </a:rPr>
              <a:t>aurea</a:t>
            </a:r>
            <a:r>
              <a:rPr lang="en" b="1" dirty="0">
                <a:solidFill>
                  <a:schemeClr val="tx1"/>
                </a:solidFill>
              </a:rPr>
              <a:t> </a:t>
            </a:r>
            <a:r>
              <a:rPr lang="en" b="1" dirty="0" err="1">
                <a:solidFill>
                  <a:schemeClr val="tx1"/>
                </a:solidFill>
              </a:rPr>
              <a:t>pensa</a:t>
            </a:r>
            <a:r>
              <a:rPr lang="en" b="1" dirty="0">
                <a:solidFill>
                  <a:schemeClr val="tx1"/>
                </a:solidFill>
              </a:rPr>
              <a:t> </a:t>
            </a:r>
            <a:r>
              <a:rPr lang="en" b="1" dirty="0" err="1">
                <a:solidFill>
                  <a:schemeClr val="tx1"/>
                </a:solidFill>
              </a:rPr>
              <a:t>torquentes</a:t>
            </a:r>
            <a:r>
              <a:rPr lang="en" dirty="0">
                <a:solidFill>
                  <a:schemeClr val="tx1"/>
                </a:solidFill>
              </a:rPr>
              <a:t>. (</a:t>
            </a:r>
            <a:r>
              <a:rPr lang="en" i="1" dirty="0">
                <a:solidFill>
                  <a:schemeClr val="tx1"/>
                </a:solidFill>
              </a:rPr>
              <a:t>Sat</a:t>
            </a:r>
            <a:r>
              <a:rPr lang="en" dirty="0">
                <a:solidFill>
                  <a:schemeClr val="tx1"/>
                </a:solidFill>
              </a:rPr>
              <a:t>. 29.3-6)</a:t>
            </a:r>
            <a:endParaRPr dirty="0">
              <a:solidFill>
                <a:schemeClr val="tx1"/>
              </a:solidFill>
            </a:endParaRPr>
          </a:p>
        </p:txBody>
      </p:sp>
      <p:sp>
        <p:nvSpPr>
          <p:cNvPr id="88" name="Google Shape;88;p1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b="1" dirty="0">
                <a:solidFill>
                  <a:schemeClr val="tx1"/>
                </a:solidFill>
              </a:rPr>
              <a:t>'</a:t>
            </a:r>
            <a:r>
              <a:rPr lang="en" b="1" dirty="0" err="1">
                <a:solidFill>
                  <a:schemeClr val="tx1"/>
                </a:solidFill>
              </a:rPr>
              <a:t>fingite</a:t>
            </a:r>
            <a:r>
              <a:rPr lang="en" b="1" dirty="0">
                <a:solidFill>
                  <a:schemeClr val="tx1"/>
                </a:solidFill>
              </a:rPr>
              <a:t> me</a:t>
            </a:r>
            <a:r>
              <a:rPr lang="en" dirty="0">
                <a:solidFill>
                  <a:schemeClr val="tx1"/>
                </a:solidFill>
              </a:rPr>
              <a:t>' </a:t>
            </a:r>
            <a:r>
              <a:rPr lang="en" dirty="0" err="1">
                <a:solidFill>
                  <a:schemeClr val="tx1"/>
                </a:solidFill>
              </a:rPr>
              <a:t>inquit</a:t>
            </a:r>
            <a:r>
              <a:rPr lang="en" dirty="0">
                <a:solidFill>
                  <a:schemeClr val="tx1"/>
                </a:solidFill>
              </a:rPr>
              <a:t> '</a:t>
            </a:r>
            <a:r>
              <a:rPr lang="en" b="1" dirty="0">
                <a:solidFill>
                  <a:schemeClr val="tx1"/>
                </a:solidFill>
              </a:rPr>
              <a:t>mortuum </a:t>
            </a:r>
            <a:r>
              <a:rPr lang="en" b="1" dirty="0" err="1">
                <a:solidFill>
                  <a:schemeClr val="tx1"/>
                </a:solidFill>
              </a:rPr>
              <a:t>esse</a:t>
            </a:r>
            <a:r>
              <a:rPr lang="en" dirty="0">
                <a:solidFill>
                  <a:schemeClr val="tx1"/>
                </a:solidFill>
              </a:rPr>
              <a:t>. </a:t>
            </a:r>
            <a:r>
              <a:rPr lang="en" b="1" dirty="0" err="1">
                <a:solidFill>
                  <a:schemeClr val="tx1"/>
                </a:solidFill>
              </a:rPr>
              <a:t>dicite</a:t>
            </a:r>
            <a:r>
              <a:rPr lang="en" dirty="0">
                <a:solidFill>
                  <a:schemeClr val="tx1"/>
                </a:solidFill>
              </a:rPr>
              <a:t> </a:t>
            </a:r>
            <a:r>
              <a:rPr lang="en" dirty="0" err="1">
                <a:solidFill>
                  <a:schemeClr val="tx1"/>
                </a:solidFill>
              </a:rPr>
              <a:t>aliquid</a:t>
            </a:r>
            <a:r>
              <a:rPr lang="en" dirty="0">
                <a:solidFill>
                  <a:schemeClr val="tx1"/>
                </a:solidFill>
              </a:rPr>
              <a:t> belli.' (</a:t>
            </a:r>
            <a:r>
              <a:rPr lang="en" i="1" dirty="0">
                <a:solidFill>
                  <a:schemeClr val="tx1"/>
                </a:solidFill>
              </a:rPr>
              <a:t>Sat</a:t>
            </a:r>
            <a:r>
              <a:rPr lang="en" dirty="0">
                <a:solidFill>
                  <a:schemeClr val="tx1"/>
                </a:solidFill>
              </a:rPr>
              <a:t>. 78.5-6)</a:t>
            </a:r>
            <a:endParaRP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143000"/>
            <a:ext cx="8520600" cy="874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Textual Intercourse: Intertextuality in the Satyricon and Aeneid</a:t>
            </a:r>
            <a:endParaRPr dirty="0"/>
          </a:p>
        </p:txBody>
      </p:sp>
      <p:sp>
        <p:nvSpPr>
          <p:cNvPr id="94" name="Google Shape;94;p1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tx1"/>
                </a:solidFill>
              </a:rPr>
              <a:t>'</a:t>
            </a:r>
            <a:r>
              <a:rPr lang="en" dirty="0" err="1">
                <a:solidFill>
                  <a:schemeClr val="tx1"/>
                </a:solidFill>
              </a:rPr>
              <a:t>erras</a:t>
            </a:r>
            <a:r>
              <a:rPr lang="en" dirty="0">
                <a:solidFill>
                  <a:schemeClr val="tx1"/>
                </a:solidFill>
              </a:rPr>
              <a:t>' </a:t>
            </a:r>
            <a:r>
              <a:rPr lang="en" dirty="0" err="1">
                <a:solidFill>
                  <a:schemeClr val="tx1"/>
                </a:solidFill>
              </a:rPr>
              <a:t>inquit</a:t>
            </a:r>
            <a:r>
              <a:rPr lang="en" dirty="0">
                <a:solidFill>
                  <a:schemeClr val="tx1"/>
                </a:solidFill>
              </a:rPr>
              <a:t> '</a:t>
            </a:r>
            <a:r>
              <a:rPr lang="en" dirty="0" err="1">
                <a:solidFill>
                  <a:schemeClr val="tx1"/>
                </a:solidFill>
              </a:rPr>
              <a:t>si</a:t>
            </a:r>
            <a:r>
              <a:rPr lang="en" dirty="0">
                <a:solidFill>
                  <a:schemeClr val="tx1"/>
                </a:solidFill>
              </a:rPr>
              <a:t> </a:t>
            </a:r>
            <a:r>
              <a:rPr lang="en" b="1" dirty="0" err="1">
                <a:solidFill>
                  <a:schemeClr val="tx1"/>
                </a:solidFill>
              </a:rPr>
              <a:t>putas</a:t>
            </a:r>
            <a:r>
              <a:rPr lang="en" b="1" dirty="0">
                <a:solidFill>
                  <a:schemeClr val="tx1"/>
                </a:solidFill>
              </a:rPr>
              <a:t> </a:t>
            </a:r>
            <a:r>
              <a:rPr lang="en" b="1" dirty="0" err="1">
                <a:solidFill>
                  <a:schemeClr val="tx1"/>
                </a:solidFill>
              </a:rPr>
              <a:t>te</a:t>
            </a:r>
            <a:r>
              <a:rPr lang="en" b="1" dirty="0">
                <a:solidFill>
                  <a:schemeClr val="tx1"/>
                </a:solidFill>
              </a:rPr>
              <a:t> </a:t>
            </a:r>
            <a:r>
              <a:rPr lang="en" b="1" dirty="0" err="1">
                <a:solidFill>
                  <a:schemeClr val="tx1"/>
                </a:solidFill>
              </a:rPr>
              <a:t>exire</a:t>
            </a:r>
            <a:r>
              <a:rPr lang="en" b="1" dirty="0">
                <a:solidFill>
                  <a:schemeClr val="tx1"/>
                </a:solidFill>
              </a:rPr>
              <a:t> hac posse qua </a:t>
            </a:r>
            <a:r>
              <a:rPr lang="en" b="1" dirty="0" err="1">
                <a:solidFill>
                  <a:schemeClr val="tx1"/>
                </a:solidFill>
              </a:rPr>
              <a:t>venisti</a:t>
            </a:r>
            <a:r>
              <a:rPr lang="en" b="1" dirty="0">
                <a:solidFill>
                  <a:schemeClr val="tx1"/>
                </a:solidFill>
              </a:rPr>
              <a:t>.</a:t>
            </a:r>
            <a:r>
              <a:rPr lang="en" dirty="0">
                <a:solidFill>
                  <a:schemeClr val="tx1"/>
                </a:solidFill>
              </a:rPr>
              <a:t> nemo </a:t>
            </a:r>
            <a:r>
              <a:rPr lang="en" dirty="0" err="1">
                <a:solidFill>
                  <a:schemeClr val="tx1"/>
                </a:solidFill>
              </a:rPr>
              <a:t>umquam</a:t>
            </a:r>
            <a:r>
              <a:rPr lang="en" dirty="0">
                <a:solidFill>
                  <a:schemeClr val="tx1"/>
                </a:solidFill>
              </a:rPr>
              <a:t> </a:t>
            </a:r>
            <a:r>
              <a:rPr lang="en" dirty="0" err="1">
                <a:solidFill>
                  <a:schemeClr val="tx1"/>
                </a:solidFill>
              </a:rPr>
              <a:t>convivarum</a:t>
            </a:r>
            <a:r>
              <a:rPr lang="en" dirty="0">
                <a:solidFill>
                  <a:schemeClr val="tx1"/>
                </a:solidFill>
              </a:rPr>
              <a:t> per </a:t>
            </a:r>
            <a:r>
              <a:rPr lang="en" dirty="0" err="1">
                <a:solidFill>
                  <a:schemeClr val="tx1"/>
                </a:solidFill>
              </a:rPr>
              <a:t>eandem</a:t>
            </a:r>
            <a:r>
              <a:rPr lang="en" dirty="0">
                <a:solidFill>
                  <a:schemeClr val="tx1"/>
                </a:solidFill>
              </a:rPr>
              <a:t> </a:t>
            </a:r>
            <a:r>
              <a:rPr lang="en" dirty="0" err="1">
                <a:solidFill>
                  <a:schemeClr val="tx1"/>
                </a:solidFill>
              </a:rPr>
              <a:t>ianuam</a:t>
            </a:r>
            <a:r>
              <a:rPr lang="en" dirty="0">
                <a:solidFill>
                  <a:schemeClr val="tx1"/>
                </a:solidFill>
              </a:rPr>
              <a:t> </a:t>
            </a:r>
            <a:r>
              <a:rPr lang="en" dirty="0" err="1">
                <a:solidFill>
                  <a:schemeClr val="tx1"/>
                </a:solidFill>
              </a:rPr>
              <a:t>emissus</a:t>
            </a:r>
            <a:r>
              <a:rPr lang="en" dirty="0">
                <a:solidFill>
                  <a:schemeClr val="tx1"/>
                </a:solidFill>
              </a:rPr>
              <a:t> </a:t>
            </a:r>
            <a:r>
              <a:rPr lang="en" dirty="0" err="1">
                <a:solidFill>
                  <a:schemeClr val="tx1"/>
                </a:solidFill>
              </a:rPr>
              <a:t>est</a:t>
            </a:r>
            <a:r>
              <a:rPr lang="en" dirty="0">
                <a:solidFill>
                  <a:schemeClr val="tx1"/>
                </a:solidFill>
              </a:rPr>
              <a:t>; alia intrant, alia exeunt.' (</a:t>
            </a:r>
            <a:r>
              <a:rPr lang="en" i="1" dirty="0">
                <a:solidFill>
                  <a:schemeClr val="tx1"/>
                </a:solidFill>
              </a:rPr>
              <a:t>Sat</a:t>
            </a:r>
            <a:r>
              <a:rPr lang="en" dirty="0">
                <a:solidFill>
                  <a:schemeClr val="tx1"/>
                </a:solidFill>
              </a:rPr>
              <a:t>. 72.10)</a:t>
            </a:r>
            <a:endParaRPr dirty="0">
              <a:solidFill>
                <a:schemeClr val="tx1"/>
              </a:solidFill>
            </a:endParaRPr>
          </a:p>
          <a:p>
            <a:pPr marL="0" lvl="0" indent="0" algn="l" rtl="0">
              <a:spcBef>
                <a:spcPts val="1200"/>
              </a:spcBef>
              <a:spcAft>
                <a:spcPts val="1200"/>
              </a:spcAft>
              <a:buNone/>
            </a:pPr>
            <a:endParaRPr dirty="0"/>
          </a:p>
        </p:txBody>
      </p:sp>
      <p:sp>
        <p:nvSpPr>
          <p:cNvPr id="95" name="Google Shape;95;p18"/>
          <p:cNvSpPr txBox="1">
            <a:spLocks noGrp="1"/>
          </p:cNvSpPr>
          <p:nvPr>
            <p:ph type="body" idx="2"/>
          </p:nvPr>
        </p:nvSpPr>
        <p:spPr>
          <a:xfrm>
            <a:off x="4311600" y="1152475"/>
            <a:ext cx="4467325"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US" dirty="0">
                <a:solidFill>
                  <a:schemeClr val="tx1"/>
                </a:solidFill>
                <a:latin typeface="Proxima Nova" panose="020B0604020202020204" charset="0"/>
              </a:rPr>
              <a:t>                                 . . . </a:t>
            </a:r>
            <a:r>
              <a:rPr lang="en-US" b="0" i="0" dirty="0">
                <a:solidFill>
                  <a:schemeClr val="tx1"/>
                </a:solidFill>
                <a:effectLst/>
                <a:latin typeface="Proxima Nova" panose="020B0604020202020204" charset="0"/>
              </a:rPr>
              <a:t>'sate sanguine </a:t>
            </a:r>
            <a:r>
              <a:rPr lang="en-US" b="0" i="0" dirty="0" err="1">
                <a:solidFill>
                  <a:schemeClr val="tx1"/>
                </a:solidFill>
                <a:effectLst/>
                <a:latin typeface="Proxima Nova" panose="020B0604020202020204" charset="0"/>
              </a:rPr>
              <a:t>diuum</a:t>
            </a:r>
            <a:r>
              <a:rPr lang="en-US" b="0" i="0" dirty="0">
                <a:solidFill>
                  <a:schemeClr val="tx1"/>
                </a:solidFill>
                <a:effectLst/>
                <a:latin typeface="Proxima Nova" panose="020B0604020202020204" charset="0"/>
              </a:rPr>
              <a:t>,</a:t>
            </a:r>
          </a:p>
          <a:p>
            <a:pPr marL="0" indent="0">
              <a:buNone/>
            </a:pPr>
            <a:r>
              <a:rPr lang="en-US" b="0" i="0" dirty="0" err="1">
                <a:solidFill>
                  <a:schemeClr val="tx1"/>
                </a:solidFill>
                <a:effectLst/>
                <a:latin typeface="Proxima Nova" panose="020B0604020202020204" charset="0"/>
              </a:rPr>
              <a:t>Tros</a:t>
            </a:r>
            <a:r>
              <a:rPr lang="en-US" b="0" i="0" dirty="0">
                <a:solidFill>
                  <a:schemeClr val="tx1"/>
                </a:solidFill>
                <a:effectLst/>
                <a:latin typeface="Proxima Nova" panose="020B0604020202020204" charset="0"/>
              </a:rPr>
              <a:t> </a:t>
            </a:r>
            <a:r>
              <a:rPr lang="en-US" b="0" i="0" dirty="0" err="1">
                <a:solidFill>
                  <a:schemeClr val="tx1"/>
                </a:solidFill>
                <a:effectLst/>
                <a:latin typeface="Proxima Nova" panose="020B0604020202020204" charset="0"/>
              </a:rPr>
              <a:t>Anchisiade</a:t>
            </a:r>
            <a:r>
              <a:rPr lang="en-US" b="0" i="0" dirty="0">
                <a:solidFill>
                  <a:schemeClr val="tx1"/>
                </a:solidFill>
                <a:effectLst/>
                <a:latin typeface="Proxima Nova" panose="020B0604020202020204" charset="0"/>
              </a:rPr>
              <a:t>, facilis descensus </a:t>
            </a:r>
            <a:r>
              <a:rPr lang="en-US" b="0" i="0" dirty="0" err="1">
                <a:solidFill>
                  <a:schemeClr val="tx1"/>
                </a:solidFill>
                <a:effectLst/>
                <a:latin typeface="Proxima Nova" panose="020B0604020202020204" charset="0"/>
              </a:rPr>
              <a:t>Auerno</a:t>
            </a:r>
            <a:r>
              <a:rPr lang="en-US" b="0" i="0" dirty="0">
                <a:solidFill>
                  <a:schemeClr val="tx1"/>
                </a:solidFill>
                <a:effectLst/>
                <a:latin typeface="Proxima Nova" panose="020B0604020202020204" charset="0"/>
              </a:rPr>
              <a:t>:</a:t>
            </a:r>
          </a:p>
          <a:p>
            <a:pPr marL="0" indent="0">
              <a:buNone/>
            </a:pPr>
            <a:r>
              <a:rPr lang="fr-FR" b="0" i="0" dirty="0" err="1">
                <a:solidFill>
                  <a:schemeClr val="tx1"/>
                </a:solidFill>
                <a:effectLst/>
                <a:latin typeface="Proxima Nova" panose="020B0604020202020204" charset="0"/>
              </a:rPr>
              <a:t>noctes</a:t>
            </a:r>
            <a:r>
              <a:rPr lang="fr-FR" b="0" i="0" dirty="0">
                <a:solidFill>
                  <a:schemeClr val="tx1"/>
                </a:solidFill>
                <a:effectLst/>
                <a:latin typeface="Proxima Nova" panose="020B0604020202020204" charset="0"/>
              </a:rPr>
              <a:t> </a:t>
            </a:r>
            <a:r>
              <a:rPr lang="fr-FR" b="0" i="0" dirty="0" err="1">
                <a:solidFill>
                  <a:schemeClr val="tx1"/>
                </a:solidFill>
                <a:effectLst/>
                <a:latin typeface="Proxima Nova" panose="020B0604020202020204" charset="0"/>
              </a:rPr>
              <a:t>atque</a:t>
            </a:r>
            <a:r>
              <a:rPr lang="fr-FR" b="0" i="0" dirty="0">
                <a:solidFill>
                  <a:schemeClr val="tx1"/>
                </a:solidFill>
                <a:effectLst/>
                <a:latin typeface="Proxima Nova" panose="020B0604020202020204" charset="0"/>
              </a:rPr>
              <a:t> dies </a:t>
            </a:r>
            <a:r>
              <a:rPr lang="fr-FR" b="0" i="0" dirty="0" err="1">
                <a:solidFill>
                  <a:schemeClr val="tx1"/>
                </a:solidFill>
                <a:effectLst/>
                <a:latin typeface="Proxima Nova" panose="020B0604020202020204" charset="0"/>
              </a:rPr>
              <a:t>patet</a:t>
            </a:r>
            <a:r>
              <a:rPr lang="fr-FR" b="0" i="0" dirty="0">
                <a:solidFill>
                  <a:schemeClr val="tx1"/>
                </a:solidFill>
                <a:effectLst/>
                <a:latin typeface="Proxima Nova" panose="020B0604020202020204" charset="0"/>
              </a:rPr>
              <a:t> </a:t>
            </a:r>
            <a:r>
              <a:rPr lang="fr-FR" b="0" i="0" dirty="0" err="1">
                <a:solidFill>
                  <a:schemeClr val="tx1"/>
                </a:solidFill>
                <a:effectLst/>
                <a:latin typeface="Proxima Nova" panose="020B0604020202020204" charset="0"/>
              </a:rPr>
              <a:t>atri</a:t>
            </a:r>
            <a:r>
              <a:rPr lang="fr-FR" b="0" i="0" dirty="0">
                <a:solidFill>
                  <a:schemeClr val="tx1"/>
                </a:solidFill>
                <a:effectLst/>
                <a:latin typeface="Proxima Nova" panose="020B0604020202020204" charset="0"/>
              </a:rPr>
              <a:t> </a:t>
            </a:r>
            <a:r>
              <a:rPr lang="fr-FR" b="0" i="0" dirty="0" err="1">
                <a:solidFill>
                  <a:schemeClr val="tx1"/>
                </a:solidFill>
                <a:effectLst/>
                <a:latin typeface="Proxima Nova" panose="020B0604020202020204" charset="0"/>
              </a:rPr>
              <a:t>ianua</a:t>
            </a:r>
            <a:r>
              <a:rPr lang="fr-FR" b="0" i="0" dirty="0">
                <a:solidFill>
                  <a:schemeClr val="tx1"/>
                </a:solidFill>
                <a:effectLst/>
                <a:latin typeface="Proxima Nova" panose="020B0604020202020204" charset="0"/>
              </a:rPr>
              <a:t> </a:t>
            </a:r>
            <a:r>
              <a:rPr lang="fr-FR" b="0" i="0" dirty="0" err="1">
                <a:solidFill>
                  <a:schemeClr val="tx1"/>
                </a:solidFill>
                <a:effectLst/>
                <a:latin typeface="Proxima Nova" panose="020B0604020202020204" charset="0"/>
              </a:rPr>
              <a:t>Ditis</a:t>
            </a:r>
            <a:r>
              <a:rPr lang="fr-FR" b="0" i="0" dirty="0">
                <a:solidFill>
                  <a:schemeClr val="tx1"/>
                </a:solidFill>
                <a:effectLst/>
                <a:latin typeface="Proxima Nova" panose="020B0604020202020204" charset="0"/>
              </a:rPr>
              <a:t>;</a:t>
            </a:r>
          </a:p>
          <a:p>
            <a:pPr marL="0" indent="0">
              <a:buNone/>
            </a:pPr>
            <a:r>
              <a:rPr lang="it-IT" b="0" i="0" dirty="0">
                <a:solidFill>
                  <a:schemeClr val="tx1"/>
                </a:solidFill>
                <a:effectLst/>
                <a:latin typeface="Proxima Nova" panose="020B0604020202020204" charset="0"/>
              </a:rPr>
              <a:t>sed reuocare gradum superasque euadere ad auras,</a:t>
            </a:r>
          </a:p>
          <a:p>
            <a:pPr marL="0" lvl="0" indent="0" algn="l" rtl="0">
              <a:spcBef>
                <a:spcPts val="0"/>
              </a:spcBef>
              <a:spcAft>
                <a:spcPts val="0"/>
              </a:spcAft>
              <a:buNone/>
            </a:pPr>
            <a:r>
              <a:rPr lang="en-US" b="0" i="0" dirty="0">
                <a:solidFill>
                  <a:schemeClr val="tx1"/>
                </a:solidFill>
                <a:effectLst/>
                <a:latin typeface="Proxima Nova" panose="020B0604020202020204" charset="0"/>
              </a:rPr>
              <a:t>hoc opus, hic labor est. </a:t>
            </a:r>
            <a:r>
              <a:rPr lang="en" dirty="0">
                <a:solidFill>
                  <a:schemeClr val="tx1"/>
                </a:solidFill>
                <a:latin typeface="Proxima Nova" panose="020B0604020202020204" charset="0"/>
              </a:rPr>
              <a:t>(</a:t>
            </a:r>
            <a:r>
              <a:rPr lang="en" i="1" dirty="0">
                <a:solidFill>
                  <a:schemeClr val="tx1"/>
                </a:solidFill>
                <a:latin typeface="Proxima Nova" panose="020B0604020202020204" charset="0"/>
              </a:rPr>
              <a:t>Aen</a:t>
            </a:r>
            <a:r>
              <a:rPr lang="en" dirty="0">
                <a:solidFill>
                  <a:schemeClr val="tx1"/>
                </a:solidFill>
                <a:latin typeface="Proxima Nova" panose="020B0604020202020204" charset="0"/>
              </a:rPr>
              <a:t>. 6.125-9)</a:t>
            </a:r>
            <a:endParaRPr dirty="0">
              <a:solidFill>
                <a:schemeClr val="tx1"/>
              </a:solidFill>
              <a:latin typeface="Proxima Nova" panose="020B0604020202020204" charset="0"/>
            </a:endParaRPr>
          </a:p>
          <a:p>
            <a:pPr marL="0" lvl="0" indent="0" algn="l" rtl="0">
              <a:spcBef>
                <a:spcPts val="1200"/>
              </a:spcBef>
              <a:spcAft>
                <a:spcPts val="0"/>
              </a:spcAft>
              <a:buNone/>
            </a:pPr>
            <a:r>
              <a:rPr lang="en" dirty="0">
                <a:solidFill>
                  <a:schemeClr val="tx1"/>
                </a:solidFill>
              </a:rPr>
              <a:t>“Child born from the gods’ blood, and Trojan son of Anchises, the descent into Avernus is easy: the door of gloomy Dis stands open both night and day; but to return and escape to the surface, this is work, this is toil.”</a:t>
            </a:r>
            <a:endParaRPr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311700" y="143000"/>
            <a:ext cx="8520600" cy="874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Textual Intercourse: Intertextuality in the Satyricon and Aeneid</a:t>
            </a:r>
            <a:endParaRPr/>
          </a:p>
        </p:txBody>
      </p:sp>
      <p:sp>
        <p:nvSpPr>
          <p:cNvPr id="101" name="Google Shape;101;p19"/>
          <p:cNvSpPr txBox="1">
            <a:spLocks noGrp="1"/>
          </p:cNvSpPr>
          <p:nvPr>
            <p:ph type="body" idx="1"/>
          </p:nvPr>
        </p:nvSpPr>
        <p:spPr>
          <a:xfrm>
            <a:off x="365076"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solidFill>
                  <a:schemeClr val="tx1"/>
                </a:solidFill>
              </a:rPr>
              <a:t>. . . </a:t>
            </a:r>
            <a:r>
              <a:rPr lang="en-US" dirty="0" err="1">
                <a:solidFill>
                  <a:schemeClr val="tx1"/>
                </a:solidFill>
              </a:rPr>
              <a:t>ut</a:t>
            </a:r>
            <a:r>
              <a:rPr lang="en-US" dirty="0">
                <a:solidFill>
                  <a:schemeClr val="tx1"/>
                </a:solidFill>
              </a:rPr>
              <a:t> </a:t>
            </a:r>
            <a:r>
              <a:rPr lang="en" dirty="0" err="1">
                <a:solidFill>
                  <a:schemeClr val="tx1"/>
                </a:solidFill>
              </a:rPr>
              <a:t>Ascyltos</a:t>
            </a:r>
            <a:r>
              <a:rPr lang="en" dirty="0">
                <a:solidFill>
                  <a:schemeClr val="tx1"/>
                </a:solidFill>
              </a:rPr>
              <a:t> </a:t>
            </a:r>
            <a:r>
              <a:rPr lang="en" dirty="0" err="1">
                <a:solidFill>
                  <a:schemeClr val="tx1"/>
                </a:solidFill>
              </a:rPr>
              <a:t>etiam</a:t>
            </a:r>
            <a:r>
              <a:rPr lang="en" dirty="0">
                <a:solidFill>
                  <a:schemeClr val="tx1"/>
                </a:solidFill>
              </a:rPr>
              <a:t> in </a:t>
            </a:r>
            <a:r>
              <a:rPr lang="en" dirty="0" err="1">
                <a:solidFill>
                  <a:schemeClr val="tx1"/>
                </a:solidFill>
              </a:rPr>
              <a:t>piscinam</a:t>
            </a:r>
            <a:r>
              <a:rPr lang="en" dirty="0">
                <a:solidFill>
                  <a:schemeClr val="tx1"/>
                </a:solidFill>
              </a:rPr>
              <a:t> </a:t>
            </a:r>
            <a:r>
              <a:rPr lang="en" dirty="0" err="1">
                <a:solidFill>
                  <a:schemeClr val="tx1"/>
                </a:solidFill>
              </a:rPr>
              <a:t>ceciderit</a:t>
            </a:r>
            <a:r>
              <a:rPr lang="en" dirty="0">
                <a:solidFill>
                  <a:schemeClr val="tx1"/>
                </a:solidFill>
              </a:rPr>
              <a:t>. </a:t>
            </a:r>
            <a:r>
              <a:rPr lang="en" dirty="0" err="1">
                <a:solidFill>
                  <a:schemeClr val="tx1"/>
                </a:solidFill>
              </a:rPr>
              <a:t>nec</a:t>
            </a:r>
            <a:r>
              <a:rPr lang="en" dirty="0">
                <a:solidFill>
                  <a:schemeClr val="tx1"/>
                </a:solidFill>
              </a:rPr>
              <a:t> non ego quoque </a:t>
            </a:r>
            <a:r>
              <a:rPr lang="en" dirty="0" err="1">
                <a:solidFill>
                  <a:schemeClr val="tx1"/>
                </a:solidFill>
              </a:rPr>
              <a:t>ebrius</a:t>
            </a:r>
            <a:r>
              <a:rPr lang="en" dirty="0">
                <a:solidFill>
                  <a:schemeClr val="tx1"/>
                </a:solidFill>
              </a:rPr>
              <a:t> [qui </a:t>
            </a:r>
            <a:r>
              <a:rPr lang="en" dirty="0" err="1">
                <a:solidFill>
                  <a:schemeClr val="tx1"/>
                </a:solidFill>
              </a:rPr>
              <a:t>etiam</a:t>
            </a:r>
            <a:r>
              <a:rPr lang="en" dirty="0">
                <a:solidFill>
                  <a:schemeClr val="tx1"/>
                </a:solidFill>
              </a:rPr>
              <a:t> </a:t>
            </a:r>
            <a:r>
              <a:rPr lang="en" dirty="0" err="1">
                <a:solidFill>
                  <a:schemeClr val="tx1"/>
                </a:solidFill>
              </a:rPr>
              <a:t>pictum</a:t>
            </a:r>
            <a:r>
              <a:rPr lang="en" dirty="0">
                <a:solidFill>
                  <a:schemeClr val="tx1"/>
                </a:solidFill>
              </a:rPr>
              <a:t> </a:t>
            </a:r>
            <a:r>
              <a:rPr lang="en" dirty="0" err="1">
                <a:solidFill>
                  <a:schemeClr val="tx1"/>
                </a:solidFill>
              </a:rPr>
              <a:t>timueram</a:t>
            </a:r>
            <a:r>
              <a:rPr lang="en" dirty="0">
                <a:solidFill>
                  <a:schemeClr val="tx1"/>
                </a:solidFill>
              </a:rPr>
              <a:t> </a:t>
            </a:r>
            <a:r>
              <a:rPr lang="en" dirty="0" err="1">
                <a:solidFill>
                  <a:schemeClr val="tx1"/>
                </a:solidFill>
              </a:rPr>
              <a:t>canem</a:t>
            </a:r>
            <a:r>
              <a:rPr lang="en" dirty="0">
                <a:solidFill>
                  <a:schemeClr val="tx1"/>
                </a:solidFill>
              </a:rPr>
              <a:t>], </a:t>
            </a:r>
            <a:r>
              <a:rPr lang="en" dirty="0" err="1">
                <a:solidFill>
                  <a:schemeClr val="tx1"/>
                </a:solidFill>
              </a:rPr>
              <a:t>dum</a:t>
            </a:r>
            <a:r>
              <a:rPr lang="en" dirty="0">
                <a:solidFill>
                  <a:schemeClr val="tx1"/>
                </a:solidFill>
              </a:rPr>
              <a:t> </a:t>
            </a:r>
            <a:r>
              <a:rPr lang="en" dirty="0" err="1">
                <a:solidFill>
                  <a:schemeClr val="tx1"/>
                </a:solidFill>
              </a:rPr>
              <a:t>natanti</a:t>
            </a:r>
            <a:r>
              <a:rPr lang="en" dirty="0">
                <a:solidFill>
                  <a:schemeClr val="tx1"/>
                </a:solidFill>
              </a:rPr>
              <a:t> </a:t>
            </a:r>
            <a:r>
              <a:rPr lang="en" dirty="0" err="1">
                <a:solidFill>
                  <a:schemeClr val="tx1"/>
                </a:solidFill>
              </a:rPr>
              <a:t>opem</a:t>
            </a:r>
            <a:r>
              <a:rPr lang="en" dirty="0">
                <a:solidFill>
                  <a:schemeClr val="tx1"/>
                </a:solidFill>
              </a:rPr>
              <a:t> </a:t>
            </a:r>
            <a:r>
              <a:rPr lang="en" dirty="0" err="1">
                <a:solidFill>
                  <a:schemeClr val="tx1"/>
                </a:solidFill>
              </a:rPr>
              <a:t>fero</a:t>
            </a:r>
            <a:r>
              <a:rPr lang="en" dirty="0">
                <a:solidFill>
                  <a:schemeClr val="tx1"/>
                </a:solidFill>
              </a:rPr>
              <a:t>, in eundem </a:t>
            </a:r>
            <a:r>
              <a:rPr lang="en" b="1" dirty="0" err="1">
                <a:solidFill>
                  <a:schemeClr val="tx1"/>
                </a:solidFill>
              </a:rPr>
              <a:t>gurgitem</a:t>
            </a:r>
            <a:r>
              <a:rPr lang="en" b="1" dirty="0">
                <a:solidFill>
                  <a:schemeClr val="tx1"/>
                </a:solidFill>
              </a:rPr>
              <a:t> </a:t>
            </a:r>
            <a:r>
              <a:rPr lang="en" dirty="0">
                <a:solidFill>
                  <a:schemeClr val="tx1"/>
                </a:solidFill>
              </a:rPr>
              <a:t>tractus sum. (</a:t>
            </a:r>
            <a:r>
              <a:rPr lang="en" i="1" dirty="0">
                <a:solidFill>
                  <a:schemeClr val="tx1"/>
                </a:solidFill>
              </a:rPr>
              <a:t>Sat</a:t>
            </a:r>
            <a:r>
              <a:rPr lang="en" dirty="0">
                <a:solidFill>
                  <a:schemeClr val="tx1"/>
                </a:solidFill>
              </a:rPr>
              <a:t>. 72.7-8)</a:t>
            </a:r>
          </a:p>
          <a:p>
            <a:pPr marL="0" indent="0">
              <a:spcAft>
                <a:spcPts val="1200"/>
              </a:spcAft>
              <a:buNone/>
            </a:pPr>
            <a:r>
              <a:rPr lang="en-US" dirty="0" err="1">
                <a:solidFill>
                  <a:schemeClr val="tx1"/>
                </a:solidFill>
              </a:rPr>
              <a:t>haec</a:t>
            </a:r>
            <a:r>
              <a:rPr lang="en-US" dirty="0">
                <a:solidFill>
                  <a:schemeClr val="tx1"/>
                </a:solidFill>
              </a:rPr>
              <a:t> </a:t>
            </a:r>
            <a:r>
              <a:rPr lang="en-US" dirty="0" err="1">
                <a:solidFill>
                  <a:schemeClr val="tx1"/>
                </a:solidFill>
              </a:rPr>
              <a:t>placuissent</a:t>
            </a:r>
            <a:r>
              <a:rPr lang="en-US" dirty="0">
                <a:solidFill>
                  <a:schemeClr val="tx1"/>
                </a:solidFill>
              </a:rPr>
              <a:t>, </a:t>
            </a:r>
            <a:r>
              <a:rPr lang="en-US" dirty="0" err="1">
                <a:solidFill>
                  <a:schemeClr val="tx1"/>
                </a:solidFill>
              </a:rPr>
              <a:t>ducente</a:t>
            </a:r>
            <a:r>
              <a:rPr lang="en-US" dirty="0">
                <a:solidFill>
                  <a:schemeClr val="tx1"/>
                </a:solidFill>
              </a:rPr>
              <a:t> per </a:t>
            </a:r>
            <a:r>
              <a:rPr lang="en-US" dirty="0" err="1">
                <a:solidFill>
                  <a:schemeClr val="tx1"/>
                </a:solidFill>
              </a:rPr>
              <a:t>porticum</a:t>
            </a:r>
            <a:r>
              <a:rPr lang="en-US" dirty="0">
                <a:solidFill>
                  <a:schemeClr val="tx1"/>
                </a:solidFill>
              </a:rPr>
              <a:t> </a:t>
            </a:r>
            <a:r>
              <a:rPr lang="en-US" dirty="0" err="1">
                <a:solidFill>
                  <a:schemeClr val="tx1"/>
                </a:solidFill>
              </a:rPr>
              <a:t>Gitone</a:t>
            </a:r>
            <a:r>
              <a:rPr lang="en-US" dirty="0">
                <a:solidFill>
                  <a:schemeClr val="tx1"/>
                </a:solidFill>
              </a:rPr>
              <a:t> ad </a:t>
            </a:r>
            <a:r>
              <a:rPr lang="en-US" dirty="0" err="1">
                <a:solidFill>
                  <a:schemeClr val="tx1"/>
                </a:solidFill>
              </a:rPr>
              <a:t>ianuam</a:t>
            </a:r>
            <a:r>
              <a:rPr lang="en-US" dirty="0">
                <a:solidFill>
                  <a:schemeClr val="tx1"/>
                </a:solidFill>
              </a:rPr>
              <a:t> </a:t>
            </a:r>
            <a:r>
              <a:rPr lang="en-US" dirty="0" err="1">
                <a:solidFill>
                  <a:schemeClr val="tx1"/>
                </a:solidFill>
              </a:rPr>
              <a:t>venimus</a:t>
            </a:r>
            <a:r>
              <a:rPr lang="en-US" dirty="0">
                <a:solidFill>
                  <a:schemeClr val="tx1"/>
                </a:solidFill>
              </a:rPr>
              <a:t>, ubi </a:t>
            </a:r>
            <a:r>
              <a:rPr lang="en-US" b="1" dirty="0" err="1">
                <a:solidFill>
                  <a:schemeClr val="tx1"/>
                </a:solidFill>
              </a:rPr>
              <a:t>canis</a:t>
            </a:r>
            <a:r>
              <a:rPr lang="en-US" b="1" dirty="0">
                <a:solidFill>
                  <a:schemeClr val="tx1"/>
                </a:solidFill>
              </a:rPr>
              <a:t> </a:t>
            </a:r>
            <a:r>
              <a:rPr lang="en-US" b="1" dirty="0" err="1">
                <a:solidFill>
                  <a:schemeClr val="tx1"/>
                </a:solidFill>
              </a:rPr>
              <a:t>catenarius</a:t>
            </a:r>
            <a:r>
              <a:rPr lang="en-US" dirty="0">
                <a:solidFill>
                  <a:schemeClr val="tx1"/>
                </a:solidFill>
              </a:rPr>
              <a:t> tanto </a:t>
            </a:r>
            <a:r>
              <a:rPr lang="en-US" dirty="0" err="1">
                <a:solidFill>
                  <a:schemeClr val="tx1"/>
                </a:solidFill>
              </a:rPr>
              <a:t>nos</a:t>
            </a:r>
            <a:r>
              <a:rPr lang="en-US" dirty="0">
                <a:solidFill>
                  <a:schemeClr val="tx1"/>
                </a:solidFill>
              </a:rPr>
              <a:t> </a:t>
            </a:r>
            <a:r>
              <a:rPr lang="en-US" dirty="0" err="1">
                <a:solidFill>
                  <a:schemeClr val="tx1"/>
                </a:solidFill>
              </a:rPr>
              <a:t>tumultu</a:t>
            </a:r>
            <a:r>
              <a:rPr lang="en-US" dirty="0">
                <a:solidFill>
                  <a:schemeClr val="tx1"/>
                </a:solidFill>
              </a:rPr>
              <a:t> </a:t>
            </a:r>
            <a:r>
              <a:rPr lang="en-US" dirty="0" err="1">
                <a:solidFill>
                  <a:schemeClr val="tx1"/>
                </a:solidFill>
              </a:rPr>
              <a:t>excepit</a:t>
            </a:r>
            <a:r>
              <a:rPr lang="en-US" dirty="0">
                <a:solidFill>
                  <a:schemeClr val="tx1"/>
                </a:solidFill>
              </a:rPr>
              <a:t>. (</a:t>
            </a:r>
            <a:r>
              <a:rPr lang="en-US" i="1" dirty="0">
                <a:solidFill>
                  <a:schemeClr val="tx1"/>
                </a:solidFill>
              </a:rPr>
              <a:t>Sat</a:t>
            </a:r>
            <a:r>
              <a:rPr lang="en-US" dirty="0">
                <a:solidFill>
                  <a:schemeClr val="tx1"/>
                </a:solidFill>
              </a:rPr>
              <a:t>. 72.7)</a:t>
            </a:r>
          </a:p>
          <a:p>
            <a:pPr marL="0" lvl="0" indent="0" algn="l" rtl="0">
              <a:spcBef>
                <a:spcPts val="0"/>
              </a:spcBef>
              <a:spcAft>
                <a:spcPts val="1200"/>
              </a:spcAft>
              <a:buNone/>
            </a:pPr>
            <a:endParaRPr dirty="0">
              <a:solidFill>
                <a:schemeClr val="tx1"/>
              </a:solidFill>
            </a:endParaRPr>
          </a:p>
        </p:txBody>
      </p:sp>
      <p:sp>
        <p:nvSpPr>
          <p:cNvPr id="102" name="Google Shape;102;p19"/>
          <p:cNvSpPr txBox="1">
            <a:spLocks noGrp="1"/>
          </p:cNvSpPr>
          <p:nvPr>
            <p:ph type="body" idx="2"/>
          </p:nvPr>
        </p:nvSpPr>
        <p:spPr>
          <a:xfrm>
            <a:off x="4779025"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err="1">
                <a:solidFill>
                  <a:schemeClr val="tx1"/>
                </a:solidFill>
              </a:rPr>
              <a:t>Hinc</a:t>
            </a:r>
            <a:r>
              <a:rPr lang="en" dirty="0">
                <a:solidFill>
                  <a:schemeClr val="tx1"/>
                </a:solidFill>
              </a:rPr>
              <a:t> via Tartarei quae fert Acherontis ad undas. </a:t>
            </a:r>
            <a:r>
              <a:rPr lang="en" dirty="0" err="1">
                <a:solidFill>
                  <a:schemeClr val="tx1"/>
                </a:solidFill>
              </a:rPr>
              <a:t>turbidus</a:t>
            </a:r>
            <a:r>
              <a:rPr lang="en" dirty="0">
                <a:solidFill>
                  <a:schemeClr val="tx1"/>
                </a:solidFill>
              </a:rPr>
              <a:t> hic </a:t>
            </a:r>
            <a:r>
              <a:rPr lang="en" dirty="0" err="1">
                <a:solidFill>
                  <a:schemeClr val="tx1"/>
                </a:solidFill>
              </a:rPr>
              <a:t>caeno</a:t>
            </a:r>
            <a:r>
              <a:rPr lang="en" dirty="0">
                <a:solidFill>
                  <a:schemeClr val="tx1"/>
                </a:solidFill>
              </a:rPr>
              <a:t> </a:t>
            </a:r>
            <a:r>
              <a:rPr lang="en" dirty="0" err="1">
                <a:solidFill>
                  <a:schemeClr val="tx1"/>
                </a:solidFill>
              </a:rPr>
              <a:t>uastaque</a:t>
            </a:r>
            <a:r>
              <a:rPr lang="en" dirty="0">
                <a:solidFill>
                  <a:schemeClr val="tx1"/>
                </a:solidFill>
              </a:rPr>
              <a:t> </a:t>
            </a:r>
            <a:r>
              <a:rPr lang="en" dirty="0" err="1">
                <a:solidFill>
                  <a:schemeClr val="tx1"/>
                </a:solidFill>
              </a:rPr>
              <a:t>uoragine</a:t>
            </a:r>
            <a:r>
              <a:rPr lang="en" dirty="0">
                <a:solidFill>
                  <a:schemeClr val="tx1"/>
                </a:solidFill>
              </a:rPr>
              <a:t> </a:t>
            </a:r>
            <a:r>
              <a:rPr lang="en" b="1" dirty="0" err="1">
                <a:solidFill>
                  <a:schemeClr val="tx1"/>
                </a:solidFill>
              </a:rPr>
              <a:t>gurges</a:t>
            </a:r>
            <a:r>
              <a:rPr lang="en" b="1" dirty="0">
                <a:solidFill>
                  <a:schemeClr val="tx1"/>
                </a:solidFill>
              </a:rPr>
              <a:t> </a:t>
            </a:r>
            <a:r>
              <a:rPr lang="en" dirty="0" err="1">
                <a:solidFill>
                  <a:schemeClr val="tx1"/>
                </a:solidFill>
              </a:rPr>
              <a:t>aestuat</a:t>
            </a:r>
            <a:r>
              <a:rPr lang="en" dirty="0">
                <a:solidFill>
                  <a:schemeClr val="tx1"/>
                </a:solidFill>
              </a:rPr>
              <a:t> </a:t>
            </a:r>
            <a:r>
              <a:rPr lang="en" dirty="0" err="1">
                <a:solidFill>
                  <a:schemeClr val="tx1"/>
                </a:solidFill>
              </a:rPr>
              <a:t>atque</a:t>
            </a:r>
            <a:r>
              <a:rPr lang="en" dirty="0">
                <a:solidFill>
                  <a:schemeClr val="tx1"/>
                </a:solidFill>
              </a:rPr>
              <a:t> </a:t>
            </a:r>
            <a:r>
              <a:rPr lang="en" dirty="0" err="1">
                <a:solidFill>
                  <a:schemeClr val="tx1"/>
                </a:solidFill>
              </a:rPr>
              <a:t>omnem</a:t>
            </a:r>
            <a:r>
              <a:rPr lang="en" dirty="0">
                <a:solidFill>
                  <a:schemeClr val="tx1"/>
                </a:solidFill>
              </a:rPr>
              <a:t> </a:t>
            </a:r>
            <a:r>
              <a:rPr lang="en" dirty="0" err="1">
                <a:solidFill>
                  <a:schemeClr val="tx1"/>
                </a:solidFill>
              </a:rPr>
              <a:t>Cocyto</a:t>
            </a:r>
            <a:r>
              <a:rPr lang="en" dirty="0">
                <a:solidFill>
                  <a:schemeClr val="tx1"/>
                </a:solidFill>
              </a:rPr>
              <a:t> </a:t>
            </a:r>
            <a:r>
              <a:rPr lang="en" dirty="0" err="1">
                <a:solidFill>
                  <a:schemeClr val="tx1"/>
                </a:solidFill>
              </a:rPr>
              <a:t>eructat</a:t>
            </a:r>
            <a:r>
              <a:rPr lang="en" dirty="0">
                <a:solidFill>
                  <a:schemeClr val="tx1"/>
                </a:solidFill>
              </a:rPr>
              <a:t> </a:t>
            </a:r>
            <a:r>
              <a:rPr lang="en" dirty="0" err="1">
                <a:solidFill>
                  <a:schemeClr val="tx1"/>
                </a:solidFill>
              </a:rPr>
              <a:t>harenam</a:t>
            </a:r>
            <a:r>
              <a:rPr lang="en" dirty="0">
                <a:solidFill>
                  <a:schemeClr val="tx1"/>
                </a:solidFill>
              </a:rPr>
              <a:t>. (</a:t>
            </a:r>
            <a:r>
              <a:rPr lang="en" i="1" dirty="0" err="1">
                <a:solidFill>
                  <a:schemeClr val="tx1"/>
                </a:solidFill>
              </a:rPr>
              <a:t>Aen</a:t>
            </a:r>
            <a:r>
              <a:rPr lang="en" dirty="0">
                <a:solidFill>
                  <a:schemeClr val="tx1"/>
                </a:solidFill>
              </a:rPr>
              <a:t>. 6.295-7)</a:t>
            </a:r>
            <a:endParaRPr dirty="0">
              <a:solidFill>
                <a:schemeClr val="tx1"/>
              </a:solidFill>
            </a:endParaRPr>
          </a:p>
          <a:p>
            <a:pPr marL="0" lvl="0" indent="0" algn="l" rtl="0">
              <a:spcBef>
                <a:spcPts val="1200"/>
              </a:spcBef>
              <a:spcAft>
                <a:spcPts val="1200"/>
              </a:spcAft>
              <a:buNone/>
            </a:pPr>
            <a:r>
              <a:rPr lang="en" dirty="0">
                <a:solidFill>
                  <a:schemeClr val="tx1"/>
                </a:solidFill>
              </a:rPr>
              <a:t>“From here is the path, which leads to the waves of Tartarean Acheron. Here seethes a whirlpool, turbid with filth and a vast chasm, and it belches out all sands into Cocytus.”</a:t>
            </a:r>
            <a:endParaRPr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143000"/>
            <a:ext cx="8520600" cy="8748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Textual Intercourse: Intertextuality in the Satyricon and Aeneid</a:t>
            </a:r>
            <a:endParaRPr/>
          </a:p>
        </p:txBody>
      </p:sp>
      <p:sp>
        <p:nvSpPr>
          <p:cNvPr id="108" name="Google Shape;108;p20"/>
          <p:cNvSpPr txBox="1">
            <a:spLocks noGrp="1"/>
          </p:cNvSpPr>
          <p:nvPr>
            <p:ph type="body" idx="1"/>
          </p:nvPr>
        </p:nvSpPr>
        <p:spPr>
          <a:xfrm>
            <a:off x="311700" y="1152475"/>
            <a:ext cx="3999900" cy="39909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None/>
            </a:pPr>
            <a:r>
              <a:rPr lang="en" dirty="0">
                <a:solidFill>
                  <a:schemeClr val="tx1"/>
                </a:solidFill>
              </a:rPr>
              <a:t>et Giton quidem iam dudum se ratione acutissima redemerat </a:t>
            </a:r>
            <a:r>
              <a:rPr lang="en" b="1" dirty="0">
                <a:solidFill>
                  <a:schemeClr val="tx1"/>
                </a:solidFill>
              </a:rPr>
              <a:t>a cane</a:t>
            </a:r>
            <a:r>
              <a:rPr lang="en" dirty="0">
                <a:solidFill>
                  <a:schemeClr val="tx1"/>
                </a:solidFill>
              </a:rPr>
              <a:t>; quicquid enim a nobis acceperat </a:t>
            </a:r>
            <a:r>
              <a:rPr lang="en" b="1" dirty="0">
                <a:solidFill>
                  <a:schemeClr val="tx1"/>
                </a:solidFill>
              </a:rPr>
              <a:t>de cena, latranti sparserat, at ille avocatus cibo</a:t>
            </a:r>
            <a:r>
              <a:rPr lang="en" dirty="0">
                <a:solidFill>
                  <a:schemeClr val="tx1"/>
                </a:solidFill>
              </a:rPr>
              <a:t> furorem suppresserat. (</a:t>
            </a:r>
            <a:r>
              <a:rPr lang="en" i="1" dirty="0">
                <a:solidFill>
                  <a:schemeClr val="tx1"/>
                </a:solidFill>
              </a:rPr>
              <a:t>Sat</a:t>
            </a:r>
            <a:r>
              <a:rPr lang="en" dirty="0">
                <a:solidFill>
                  <a:schemeClr val="tx1"/>
                </a:solidFill>
              </a:rPr>
              <a:t>. 72.9) </a:t>
            </a:r>
            <a:endParaRPr dirty="0">
              <a:solidFill>
                <a:schemeClr val="tx1"/>
              </a:solidFill>
            </a:endParaRPr>
          </a:p>
          <a:p>
            <a:pPr marL="0" lvl="0" indent="0" algn="l" rtl="0">
              <a:spcBef>
                <a:spcPts val="1200"/>
              </a:spcBef>
              <a:spcAft>
                <a:spcPts val="1200"/>
              </a:spcAft>
              <a:buNone/>
            </a:pPr>
            <a:r>
              <a:rPr lang="en" dirty="0">
                <a:solidFill>
                  <a:schemeClr val="tx1"/>
                </a:solidFill>
              </a:rPr>
              <a:t>“Great Cerberus resounds through these  realms with a triple-throated bay, lying massive in the cave opposite. The priestess, now seeing his necks bristle with snakes, threw down to him a narcotic cake with honey and medicated grains.” (</a:t>
            </a:r>
            <a:r>
              <a:rPr lang="en" i="1" dirty="0" err="1">
                <a:solidFill>
                  <a:schemeClr val="tx1"/>
                </a:solidFill>
              </a:rPr>
              <a:t>Aen</a:t>
            </a:r>
            <a:r>
              <a:rPr lang="en" dirty="0">
                <a:solidFill>
                  <a:schemeClr val="tx1"/>
                </a:solidFill>
              </a:rPr>
              <a:t>. 6.417-21).</a:t>
            </a:r>
            <a:endParaRPr dirty="0">
              <a:solidFill>
                <a:schemeClr val="tx1"/>
              </a:solidFill>
            </a:endParaRPr>
          </a:p>
        </p:txBody>
      </p:sp>
      <p:sp>
        <p:nvSpPr>
          <p:cNvPr id="109" name="Google Shape;109;p20"/>
          <p:cNvSpPr txBox="1">
            <a:spLocks noGrp="1"/>
          </p:cNvSpPr>
          <p:nvPr>
            <p:ph type="body" idx="2"/>
          </p:nvPr>
        </p:nvSpPr>
        <p:spPr>
          <a:xfrm>
            <a:off x="4519534" y="1152475"/>
            <a:ext cx="4414604" cy="3990900"/>
          </a:xfrm>
          <a:prstGeom prst="rect">
            <a:avLst/>
          </a:prstGeom>
        </p:spPr>
        <p:txBody>
          <a:bodyPr spcFirstLastPara="1" wrap="square" lIns="91425" tIns="91425" rIns="91425" bIns="91425" anchor="t" anchorCtr="0">
            <a:normAutofit/>
          </a:bodyPr>
          <a:lstStyle/>
          <a:p>
            <a:pPr marL="0" lvl="0" indent="0" algn="l" rtl="0">
              <a:lnSpc>
                <a:spcPct val="100000"/>
              </a:lnSpc>
              <a:spcBef>
                <a:spcPts val="1200"/>
              </a:spcBef>
              <a:spcAft>
                <a:spcPts val="0"/>
              </a:spcAft>
              <a:buNone/>
            </a:pPr>
            <a:r>
              <a:rPr lang="en" dirty="0">
                <a:solidFill>
                  <a:schemeClr val="tx1"/>
                </a:solidFill>
              </a:rPr>
              <a:t>Cerberus haec ingens latratu regna </a:t>
            </a:r>
            <a:r>
              <a:rPr lang="en" dirty="0" err="1">
                <a:solidFill>
                  <a:schemeClr val="tx1"/>
                </a:solidFill>
              </a:rPr>
              <a:t>trifauci</a:t>
            </a:r>
            <a:r>
              <a:rPr lang="en" dirty="0">
                <a:solidFill>
                  <a:schemeClr val="tx1"/>
                </a:solidFill>
              </a:rPr>
              <a:t> </a:t>
            </a:r>
            <a:br>
              <a:rPr lang="en" dirty="0">
                <a:solidFill>
                  <a:schemeClr val="tx1"/>
                </a:solidFill>
              </a:rPr>
            </a:br>
            <a:r>
              <a:rPr lang="en" dirty="0" err="1">
                <a:solidFill>
                  <a:schemeClr val="tx1"/>
                </a:solidFill>
              </a:rPr>
              <a:t>personat</a:t>
            </a:r>
            <a:r>
              <a:rPr lang="en" dirty="0">
                <a:solidFill>
                  <a:schemeClr val="tx1"/>
                </a:solidFill>
              </a:rPr>
              <a:t> adverso recubans immanis in antro. </a:t>
            </a:r>
            <a:br>
              <a:rPr lang="en" dirty="0">
                <a:solidFill>
                  <a:schemeClr val="tx1"/>
                </a:solidFill>
              </a:rPr>
            </a:br>
            <a:r>
              <a:rPr lang="en" dirty="0">
                <a:solidFill>
                  <a:schemeClr val="tx1"/>
                </a:solidFill>
              </a:rPr>
              <a:t>cui vates horrere videns iam </a:t>
            </a:r>
            <a:r>
              <a:rPr lang="en" dirty="0" err="1">
                <a:solidFill>
                  <a:schemeClr val="tx1"/>
                </a:solidFill>
              </a:rPr>
              <a:t>colla</a:t>
            </a:r>
            <a:r>
              <a:rPr lang="en" dirty="0">
                <a:solidFill>
                  <a:schemeClr val="tx1"/>
                </a:solidFill>
              </a:rPr>
              <a:t> </a:t>
            </a:r>
            <a:r>
              <a:rPr lang="en" b="1" dirty="0" err="1">
                <a:solidFill>
                  <a:schemeClr val="tx1"/>
                </a:solidFill>
              </a:rPr>
              <a:t>colubris</a:t>
            </a:r>
            <a:br>
              <a:rPr lang="en" b="1" dirty="0">
                <a:solidFill>
                  <a:schemeClr val="tx1"/>
                </a:solidFill>
              </a:rPr>
            </a:br>
            <a:r>
              <a:rPr lang="en" b="1" dirty="0" err="1">
                <a:solidFill>
                  <a:schemeClr val="tx1"/>
                </a:solidFill>
              </a:rPr>
              <a:t>melle</a:t>
            </a:r>
            <a:r>
              <a:rPr lang="en" b="1" dirty="0">
                <a:solidFill>
                  <a:schemeClr val="tx1"/>
                </a:solidFill>
              </a:rPr>
              <a:t> soporatam et medicatis frugibus </a:t>
            </a:r>
            <a:r>
              <a:rPr lang="en" b="1" dirty="0" err="1">
                <a:solidFill>
                  <a:schemeClr val="tx1"/>
                </a:solidFill>
              </a:rPr>
              <a:t>offam</a:t>
            </a:r>
            <a:r>
              <a:rPr lang="en" b="1" dirty="0">
                <a:solidFill>
                  <a:schemeClr val="tx1"/>
                </a:solidFill>
              </a:rPr>
              <a:t> </a:t>
            </a:r>
            <a:br>
              <a:rPr lang="en" b="1" dirty="0">
                <a:solidFill>
                  <a:schemeClr val="tx1"/>
                </a:solidFill>
              </a:rPr>
            </a:br>
            <a:r>
              <a:rPr lang="en" b="1" dirty="0" err="1">
                <a:solidFill>
                  <a:schemeClr val="tx1"/>
                </a:solidFill>
              </a:rPr>
              <a:t>obicit</a:t>
            </a:r>
            <a:r>
              <a:rPr lang="en" b="1" dirty="0">
                <a:solidFill>
                  <a:schemeClr val="tx1"/>
                </a:solidFill>
              </a:rPr>
              <a:t>.</a:t>
            </a:r>
            <a:r>
              <a:rPr lang="en" dirty="0">
                <a:solidFill>
                  <a:schemeClr val="tx1"/>
                </a:solidFill>
              </a:rPr>
              <a:t> (</a:t>
            </a:r>
            <a:r>
              <a:rPr lang="en" i="1" dirty="0" err="1">
                <a:solidFill>
                  <a:schemeClr val="tx1"/>
                </a:solidFill>
              </a:rPr>
              <a:t>Aen</a:t>
            </a:r>
            <a:r>
              <a:rPr lang="en" dirty="0">
                <a:solidFill>
                  <a:schemeClr val="tx1"/>
                </a:solidFill>
              </a:rPr>
              <a:t>. 6.417-21).</a:t>
            </a:r>
            <a:endParaRPr dirty="0">
              <a:solidFill>
                <a:schemeClr val="tx1"/>
              </a:solidFill>
            </a:endParaRPr>
          </a:p>
          <a:p>
            <a:pPr marL="0" lvl="0" indent="0" algn="l" rtl="0">
              <a:spcBef>
                <a:spcPts val="1200"/>
              </a:spcBef>
              <a:spcAft>
                <a:spcPts val="120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68300"/>
            <a:ext cx="8520600" cy="9495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Not All Piña Coladas: Escape from The Underworld and The Labyrinth</a:t>
            </a:r>
            <a:endParaRPr/>
          </a:p>
        </p:txBody>
      </p:sp>
      <p:sp>
        <p:nvSpPr>
          <p:cNvPr id="115" name="Google Shape;115;p21"/>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dirty="0">
                <a:solidFill>
                  <a:schemeClr val="tx1"/>
                </a:solidFill>
              </a:rPr>
              <a:t>quid </a:t>
            </a:r>
            <a:r>
              <a:rPr lang="en" dirty="0" err="1">
                <a:solidFill>
                  <a:schemeClr val="tx1"/>
                </a:solidFill>
              </a:rPr>
              <a:t>faciamus</a:t>
            </a:r>
            <a:r>
              <a:rPr lang="en" dirty="0">
                <a:solidFill>
                  <a:schemeClr val="tx1"/>
                </a:solidFill>
              </a:rPr>
              <a:t> </a:t>
            </a:r>
            <a:r>
              <a:rPr lang="en" dirty="0" err="1">
                <a:solidFill>
                  <a:schemeClr val="tx1"/>
                </a:solidFill>
              </a:rPr>
              <a:t>homines</a:t>
            </a:r>
            <a:r>
              <a:rPr lang="en" dirty="0">
                <a:solidFill>
                  <a:schemeClr val="tx1"/>
                </a:solidFill>
              </a:rPr>
              <a:t> </a:t>
            </a:r>
            <a:r>
              <a:rPr lang="en" dirty="0" err="1">
                <a:solidFill>
                  <a:schemeClr val="tx1"/>
                </a:solidFill>
              </a:rPr>
              <a:t>miserrimi</a:t>
            </a:r>
            <a:r>
              <a:rPr lang="en" dirty="0">
                <a:solidFill>
                  <a:schemeClr val="tx1"/>
                </a:solidFill>
              </a:rPr>
              <a:t> et </a:t>
            </a:r>
            <a:r>
              <a:rPr lang="en" b="1" dirty="0" err="1">
                <a:solidFill>
                  <a:schemeClr val="tx1"/>
                </a:solidFill>
              </a:rPr>
              <a:t>novi</a:t>
            </a:r>
            <a:r>
              <a:rPr lang="en" b="1" dirty="0">
                <a:solidFill>
                  <a:schemeClr val="tx1"/>
                </a:solidFill>
              </a:rPr>
              <a:t> generis </a:t>
            </a:r>
            <a:r>
              <a:rPr lang="en" b="1" dirty="0" err="1">
                <a:solidFill>
                  <a:schemeClr val="tx1"/>
                </a:solidFill>
              </a:rPr>
              <a:t>labyrintho</a:t>
            </a:r>
            <a:r>
              <a:rPr lang="en" b="1" dirty="0">
                <a:solidFill>
                  <a:schemeClr val="tx1"/>
                </a:solidFill>
              </a:rPr>
              <a:t> </a:t>
            </a:r>
            <a:r>
              <a:rPr lang="en" b="1" dirty="0" err="1">
                <a:solidFill>
                  <a:schemeClr val="tx1"/>
                </a:solidFill>
              </a:rPr>
              <a:t>inclusi</a:t>
            </a:r>
            <a:r>
              <a:rPr lang="en" b="1" dirty="0">
                <a:solidFill>
                  <a:schemeClr val="tx1"/>
                </a:solidFill>
              </a:rPr>
              <a:t>,</a:t>
            </a:r>
            <a:r>
              <a:rPr lang="en" dirty="0">
                <a:solidFill>
                  <a:schemeClr val="tx1"/>
                </a:solidFill>
              </a:rPr>
              <a:t> </a:t>
            </a:r>
            <a:r>
              <a:rPr lang="en" dirty="0" err="1">
                <a:solidFill>
                  <a:schemeClr val="tx1"/>
                </a:solidFill>
              </a:rPr>
              <a:t>quibus</a:t>
            </a:r>
            <a:r>
              <a:rPr lang="en" dirty="0">
                <a:solidFill>
                  <a:schemeClr val="tx1"/>
                </a:solidFill>
              </a:rPr>
              <a:t> </a:t>
            </a:r>
            <a:r>
              <a:rPr lang="en" dirty="0" err="1">
                <a:solidFill>
                  <a:schemeClr val="tx1"/>
                </a:solidFill>
              </a:rPr>
              <a:t>lavari</a:t>
            </a:r>
            <a:r>
              <a:rPr lang="en" dirty="0">
                <a:solidFill>
                  <a:schemeClr val="tx1"/>
                </a:solidFill>
              </a:rPr>
              <a:t> </a:t>
            </a:r>
            <a:r>
              <a:rPr lang="en" dirty="0" err="1">
                <a:solidFill>
                  <a:schemeClr val="tx1"/>
                </a:solidFill>
              </a:rPr>
              <a:t>iam</a:t>
            </a:r>
            <a:r>
              <a:rPr lang="en" dirty="0">
                <a:solidFill>
                  <a:schemeClr val="tx1"/>
                </a:solidFill>
              </a:rPr>
              <a:t> </a:t>
            </a:r>
            <a:r>
              <a:rPr lang="en" dirty="0" err="1">
                <a:solidFill>
                  <a:schemeClr val="tx1"/>
                </a:solidFill>
              </a:rPr>
              <a:t>coeperat</a:t>
            </a:r>
            <a:r>
              <a:rPr lang="en" dirty="0">
                <a:solidFill>
                  <a:schemeClr val="tx1"/>
                </a:solidFill>
              </a:rPr>
              <a:t> </a:t>
            </a:r>
            <a:r>
              <a:rPr lang="en" dirty="0" err="1">
                <a:solidFill>
                  <a:schemeClr val="tx1"/>
                </a:solidFill>
              </a:rPr>
              <a:t>votum</a:t>
            </a:r>
            <a:r>
              <a:rPr lang="en" dirty="0">
                <a:solidFill>
                  <a:schemeClr val="tx1"/>
                </a:solidFill>
              </a:rPr>
              <a:t> </a:t>
            </a:r>
            <a:r>
              <a:rPr lang="en" dirty="0" err="1">
                <a:solidFill>
                  <a:schemeClr val="tx1"/>
                </a:solidFill>
              </a:rPr>
              <a:t>esse</a:t>
            </a:r>
            <a:r>
              <a:rPr lang="en" dirty="0">
                <a:solidFill>
                  <a:schemeClr val="tx1"/>
                </a:solidFill>
              </a:rPr>
              <a:t>? (</a:t>
            </a:r>
            <a:r>
              <a:rPr lang="en" i="1" dirty="0">
                <a:solidFill>
                  <a:schemeClr val="tx1"/>
                </a:solidFill>
              </a:rPr>
              <a:t>Sat</a:t>
            </a:r>
            <a:r>
              <a:rPr lang="en" dirty="0">
                <a:solidFill>
                  <a:schemeClr val="tx1"/>
                </a:solidFill>
              </a:rPr>
              <a:t>. 73.1)</a:t>
            </a:r>
            <a:endParaRPr dirty="0">
              <a:solidFill>
                <a:schemeClr val="tx1"/>
              </a:solidFill>
            </a:endParaRPr>
          </a:p>
          <a:p>
            <a:pPr marL="0" lvl="0" indent="0" algn="l" rtl="0">
              <a:spcBef>
                <a:spcPts val="1200"/>
              </a:spcBef>
              <a:spcAft>
                <a:spcPts val="0"/>
              </a:spcAft>
              <a:buNone/>
            </a:pPr>
            <a:r>
              <a:rPr lang="en" dirty="0">
                <a:solidFill>
                  <a:schemeClr val="tx1"/>
                </a:solidFill>
              </a:rPr>
              <a:t>“Opposite, having been raised above the sea, stands the land of Crete: Here the cruel love of the bull, and Pasiphae secretly placed underneath it, and her hybrid offspring, the two-formed Minotaur, the monument of abominable Love, here that labor of the house and unsolvable maze; but Daedalus himself, having pitied the great love of the queen, solved the deceptive windings of the palace, with the thread guiding blind steps.” (</a:t>
            </a:r>
            <a:r>
              <a:rPr lang="en" i="1" dirty="0" err="1">
                <a:solidFill>
                  <a:schemeClr val="tx1"/>
                </a:solidFill>
              </a:rPr>
              <a:t>Aen</a:t>
            </a:r>
            <a:r>
              <a:rPr lang="en" dirty="0">
                <a:solidFill>
                  <a:schemeClr val="tx1"/>
                </a:solidFill>
              </a:rPr>
              <a:t>. 6.23-30)</a:t>
            </a:r>
            <a:endParaRPr dirty="0">
              <a:solidFill>
                <a:schemeClr val="tx1"/>
              </a:solidFill>
            </a:endParaRPr>
          </a:p>
          <a:p>
            <a:pPr marL="0" lvl="0" indent="0" algn="l" rtl="0">
              <a:spcBef>
                <a:spcPts val="1200"/>
              </a:spcBef>
              <a:spcAft>
                <a:spcPts val="1200"/>
              </a:spcAft>
              <a:buNone/>
            </a:pPr>
            <a:endParaRPr dirty="0"/>
          </a:p>
        </p:txBody>
      </p:sp>
      <p:sp>
        <p:nvSpPr>
          <p:cNvPr id="116" name="Google Shape;116;p21"/>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tx1"/>
                </a:solidFill>
              </a:rPr>
              <a:t>contra elata mari respondet Cnosia tellus: </a:t>
            </a:r>
          </a:p>
          <a:p>
            <a:pPr marL="0" lvl="0" indent="0" algn="l" rtl="0">
              <a:spcBef>
                <a:spcPts val="0"/>
              </a:spcBef>
              <a:spcAft>
                <a:spcPts val="0"/>
              </a:spcAft>
              <a:buNone/>
            </a:pPr>
            <a:r>
              <a:rPr lang="en" dirty="0">
                <a:solidFill>
                  <a:schemeClr val="tx1"/>
                </a:solidFill>
              </a:rPr>
              <a:t>hic crudelis amor tauri suppostaque furto Pasiphae mixtumque genus prolesque biformis Minotaurus inest, Veneris monimenta nefandae, hic labor ille domus et </a:t>
            </a:r>
            <a:r>
              <a:rPr lang="en" b="1" dirty="0">
                <a:solidFill>
                  <a:schemeClr val="tx1"/>
                </a:solidFill>
              </a:rPr>
              <a:t>inextricabilis error</a:t>
            </a:r>
            <a:r>
              <a:rPr lang="en" dirty="0">
                <a:solidFill>
                  <a:schemeClr val="tx1"/>
                </a:solidFill>
              </a:rPr>
              <a:t>; magnum reginae sed enim miseratus amorem </a:t>
            </a:r>
            <a:r>
              <a:rPr lang="en" b="1" dirty="0">
                <a:solidFill>
                  <a:schemeClr val="tx1"/>
                </a:solidFill>
              </a:rPr>
              <a:t>Daedalus ipse dolos tecti ambagesque resoluit, caeca regens filo uestigia. </a:t>
            </a:r>
            <a:r>
              <a:rPr lang="en" dirty="0">
                <a:solidFill>
                  <a:schemeClr val="tx1"/>
                </a:solidFill>
              </a:rPr>
              <a:t>(</a:t>
            </a:r>
            <a:r>
              <a:rPr lang="en" i="1" dirty="0" err="1">
                <a:solidFill>
                  <a:schemeClr val="tx1"/>
                </a:solidFill>
              </a:rPr>
              <a:t>Aen</a:t>
            </a:r>
            <a:r>
              <a:rPr lang="en" dirty="0">
                <a:solidFill>
                  <a:schemeClr val="tx1"/>
                </a:solidFill>
              </a:rPr>
              <a:t>. 6.23-30)</a:t>
            </a:r>
            <a:endParaRPr dirty="0">
              <a:solidFill>
                <a:schemeClr val="tx1"/>
              </a:solidFill>
            </a:endParaRPr>
          </a:p>
          <a:p>
            <a:pPr marL="0" lvl="0" indent="0" algn="l" rtl="0">
              <a:spcBef>
                <a:spcPts val="1200"/>
              </a:spcBef>
              <a:spcAft>
                <a:spcPts val="1200"/>
              </a:spcAft>
              <a:buNone/>
            </a:pPr>
            <a:endParaRPr dirty="0"/>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1537</Words>
  <Application>Microsoft Macintosh PowerPoint</Application>
  <PresentationFormat>On-screen Show (16:9)</PresentationFormat>
  <Paragraphs>60</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Proxima Nova</vt:lpstr>
      <vt:lpstr>Spearmint</vt:lpstr>
      <vt:lpstr>Katabasis in the Cena</vt:lpstr>
      <vt:lpstr>Trimalchio: A Man Obsessed with Death </vt:lpstr>
      <vt:lpstr>Going Down and Going In: The Beginning of the Katabasis</vt:lpstr>
      <vt:lpstr>Party Till I Die: The Dinner</vt:lpstr>
      <vt:lpstr>Practice Makes Perfect: Trimalchio’s Funeral</vt:lpstr>
      <vt:lpstr>Textual Intercourse: Intertextuality in the Satyricon and Aeneid</vt:lpstr>
      <vt:lpstr>Textual Intercourse: Intertextuality in the Satyricon and Aeneid</vt:lpstr>
      <vt:lpstr>Textual Intercourse: Intertextuality in the Satyricon and Aeneid</vt:lpstr>
      <vt:lpstr>Not All Piña Coladas: Escape from The Underworld and The Labyrinth</vt:lpstr>
      <vt:lpstr>Not All Piña Coladas: Escape from The Underworld and The Labyrinth</vt:lpstr>
      <vt:lpstr>Bibliography</vt:lpstr>
      <vt:lpstr>Bibliography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Katabasis in the Cena</dc:title>
  <cp:lastModifiedBy>Christenson, David M - (christed)</cp:lastModifiedBy>
  <cp:revision>124</cp:revision>
  <dcterms:modified xsi:type="dcterms:W3CDTF">2023-09-18T19:18:21Z</dcterms:modified>
</cp:coreProperties>
</file>