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EB Garamond" pitchFamily="2" charset="0"/>
      <p:regular r:id="rId11"/>
      <p:bold r:id="rId12"/>
      <p:italic r:id="rId13"/>
      <p:boldItalic r:id="rId14"/>
    </p:embeddedFont>
    <p:embeddedFont>
      <p:font typeface="Spectral" panose="02020502060000000000" pitchFamily="18" charset="77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>
      <p:cViewPr varScale="1">
        <p:scale>
          <a:sx n="137" d="100"/>
          <a:sy n="137" d="100"/>
        </p:scale>
        <p:origin x="92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ef6e5fd74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ef6e5fd74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8dc91da7f8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8dc91da7f8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7ef6e5fd74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7ef6e5fd74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48c400b7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48c400b77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48c400b77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48c400b77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8dc91da7f8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8dc91da7f8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ef6e5fd74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ef6e5fd74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0493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noctis geminatis</a:t>
            </a:r>
            <a:endParaRPr>
              <a:latin typeface="Spectral"/>
              <a:ea typeface="Spectral"/>
              <a:cs typeface="Spectral"/>
              <a:sym typeface="Spectr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&amp; </a:t>
            </a:r>
            <a:endParaRPr>
              <a:latin typeface="Spectral"/>
              <a:ea typeface="Spectral"/>
              <a:cs typeface="Spectral"/>
              <a:sym typeface="Spectr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corpora caesorum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6723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Erichtho in Lucan’s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Pharsalia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Erichtho in </a:t>
            </a:r>
            <a:r>
              <a:rPr lang="en" i="1">
                <a:latin typeface="Spectral"/>
                <a:ea typeface="Spectral"/>
                <a:cs typeface="Spectral"/>
                <a:sym typeface="Spectral"/>
              </a:rPr>
              <a:t>Pharsalia</a:t>
            </a:r>
            <a:r>
              <a:rPr lang="en">
                <a:latin typeface="Spectral"/>
                <a:ea typeface="Spectral"/>
                <a:cs typeface="Spectral"/>
                <a:sym typeface="Spectral"/>
              </a:rPr>
              <a:t>:  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Erichtho as personification of civil war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Thematic parallels in the Erichtho scene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Doubles and reflections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Halves and parts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Reversals and inversions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Erichtho and metapoetic magic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Vates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as poet and prophet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991193" y="0"/>
            <a:ext cx="4152814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991193" y="0"/>
            <a:ext cx="4152814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Erichtho as Personified Civil War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A “goddess” of civil war in the absence of actual divinities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6.628,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Thessala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→ her homeland and the battlefield of Pharsalus are one and the same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6.560,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ipsa facit manes → 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a creator of death, as war also is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“she creates shades by herself”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Etymologizing: Erichtho . . .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→  ἔρις-χθών 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→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Martis tellus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1828800" lvl="3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→ “earth of Mars”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2286000" lvl="4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→ </a:t>
            </a:r>
            <a:r>
              <a:rPr lang="en" u="sng">
                <a:latin typeface="EB Garamond"/>
                <a:ea typeface="EB Garamond"/>
                <a:cs typeface="EB Garamond"/>
                <a:sym typeface="EB Garamond"/>
              </a:rPr>
              <a:t>battle-field</a:t>
            </a:r>
            <a:endParaRPr u="sng"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991193" y="0"/>
            <a:ext cx="4152814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Doubles and Reflections 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Parallels to the double and opposed Roman forces: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6.511-2,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desertaque busta / incolit et tumulos expulsis obtinet umbris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“she inhabits deserted tombs and occupies burials with the shades expelled”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Erichtho mimicking the dead with which she associates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6.517,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Stygio facies pallore gravatur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“her face is burdened with Stygian pallor”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Again: Erichtho resembling the dead with which she associates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6.564,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incubuit membris atque oscula figens / truncavitque caput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“she lay upon the limbs and, as she pressed kisses, severed the head”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Note erotic undertone, coupling of corpse-like figure and corpse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6.624,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noctis geminatis arte tenebris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Technically has creative powers: doubler of death and darkness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991193" y="0"/>
            <a:ext cx="4152814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Halves and (Body) Parts 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Mangled/destroyed/dismembered bodies as destroyed Rome: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6.564,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incubuit membris atque oscula figens / truncavitque caput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Severed head also foreshadows Pompey’s death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6.625-6,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pererrat / corpora caesorum tumulis proiecta negatis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Dubious link with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caesorum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/ Caesar 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991193" y="0"/>
            <a:ext cx="4152814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Reversals and Inversion 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The power of Rome working against itself: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6.507,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scelerum ritus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“wicked rites”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Religious sense of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ritus 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contrasted with sinister magic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6.531,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perversa funera pompa 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“with the funeral procession being reversed”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Necromancy as a perverting and reversing act, living become dead and vice versa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6.552-3,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morsusque luporum / expectat,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and 6.627,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continuo fugere lupi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“she waits for the biting of wolves”, and “one after another the wolves fled”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Twist on Roman nurturing wolf-figure, now scavenging corpses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6.564,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incubuit membris atque oscula figens / truncavitque caput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Erotic again: here the woman is active participant and the man (being dead) is passive 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9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991193" y="0"/>
            <a:ext cx="4152814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 dirty="0" err="1">
                <a:latin typeface="Spectral"/>
                <a:ea typeface="Spectral"/>
                <a:cs typeface="Spectral"/>
                <a:sym typeface="Spectral"/>
              </a:rPr>
              <a:t>Vates</a:t>
            </a:r>
            <a:r>
              <a:rPr lang="en" dirty="0">
                <a:latin typeface="Spectral"/>
                <a:ea typeface="Spectral"/>
                <a:cs typeface="Spectral"/>
                <a:sym typeface="Spectral"/>
              </a:rPr>
              <a:t>: Who’s the Real Poet Here? </a:t>
            </a:r>
            <a:endParaRPr dirty="0"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Vates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as both prophet and poet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 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(a speaker with divine inspiration)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Related: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carmen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as both spell (6.647,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carmine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) and as song, metapoetics of magic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Lucan self-describes as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vates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(poet) at 1.63 and 7.553, here describes a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vates</a:t>
            </a: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 (prophet)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6.628-9,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dum Thessala </a:t>
            </a:r>
            <a:r>
              <a:rPr lang="en" i="1" u="sng">
                <a:latin typeface="EB Garamond"/>
                <a:ea typeface="EB Garamond"/>
                <a:cs typeface="EB Garamond"/>
                <a:sym typeface="EB Garamond"/>
              </a:rPr>
              <a:t>vatem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 / eligit</a:t>
            </a:r>
            <a:endParaRPr i="1"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The corpse-prophet foretells the outcome of the war, or, the outcome of the poem 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6.651-2,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quamvis Thessala </a:t>
            </a:r>
            <a:r>
              <a:rPr lang="en" i="1" u="sng">
                <a:latin typeface="EB Garamond"/>
                <a:ea typeface="EB Garamond"/>
                <a:cs typeface="EB Garamond"/>
                <a:sym typeface="EB Garamond"/>
              </a:rPr>
              <a:t>vates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 / vim faciat fatis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The witch is also a prophet, being the one who controls the speaking corpse (cf. Apollo + Sibyl)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Where are the corpses coming from? The battle isn’t until tomorrow…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Lucan’s control over (narrative) time, over (his characters’) death, parallels the powers of Erichtho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Rather, the powers of Erichtho parallel those of the author (cf. Ovid’s Orpheus)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EB Garamond"/>
              <a:buChar char="-"/>
            </a:pPr>
            <a:r>
              <a:rPr lang="en">
                <a:latin typeface="EB Garamond"/>
                <a:ea typeface="EB Garamond"/>
                <a:cs typeface="EB Garamond"/>
                <a:sym typeface="EB Garamond"/>
              </a:rPr>
              <a:t>Erichtho’s nefarious magic resembles Lucan’s control over his poem of </a:t>
            </a:r>
            <a:r>
              <a:rPr lang="en" i="1">
                <a:latin typeface="EB Garamond"/>
                <a:ea typeface="EB Garamond"/>
                <a:cs typeface="EB Garamond"/>
                <a:sym typeface="EB Garamond"/>
              </a:rPr>
              <a:t>nefas</a:t>
            </a:r>
            <a:endParaRPr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4991193" y="0"/>
            <a:ext cx="4152814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pectral"/>
                <a:ea typeface="Spectral"/>
                <a:cs typeface="Spectral"/>
                <a:sym typeface="Spectral"/>
              </a:rPr>
              <a:t>Bibliography</a:t>
            </a:r>
            <a:endParaRPr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Celotto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, G. 2018. “The </a:t>
            </a:r>
            <a:r>
              <a:rPr lang="en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Metapoetic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Function of Magic: Ovid's Orpheus and Lucan's </a:t>
            </a:r>
            <a:r>
              <a:rPr lang="en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Erichtho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.” </a:t>
            </a:r>
            <a:r>
              <a:rPr lang="en" i="1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Latomus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77: 628-45.</a:t>
            </a:r>
            <a:endParaRPr dirty="0">
              <a:solidFill>
                <a:srgbClr val="FCE5CD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Cohen, J. J. 1996. “Monster Culture (Seven Theses).” 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In Monster Theory: Reading Culture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. ed. J.J. Cohen, 3-25. Minneapolis: University of Minnesota Press. </a:t>
            </a:r>
            <a:endParaRPr dirty="0">
              <a:solidFill>
                <a:srgbClr val="FCE5CD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Franzen, C. 2011. “The Violation of the Eye and the Theft of Vision in Lucan’s 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Bellum Civile.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”  </a:t>
            </a:r>
            <a:r>
              <a:rPr lang="en" i="1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Syllecta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Classica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22: 69–92.</a:t>
            </a:r>
            <a:endParaRPr dirty="0">
              <a:solidFill>
                <a:srgbClr val="FCE5CD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O’Higgins, D. 1988. “Lucan as </a:t>
            </a:r>
            <a:r>
              <a:rPr lang="en" i="1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Vates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.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” 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Classical Antiquity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7: 208–26.</a:t>
            </a:r>
            <a:endParaRPr dirty="0">
              <a:solidFill>
                <a:srgbClr val="FCE5CD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Pypłacz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, J. 2016. “The Appropriate Goddess. The Role of </a:t>
            </a:r>
            <a:r>
              <a:rPr lang="en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Erichtho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in Lucan’s </a:t>
            </a:r>
            <a:r>
              <a:rPr lang="en" i="1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Pharsalia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.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” 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Scripta Classica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13: 41-50.</a:t>
            </a:r>
            <a:endParaRPr dirty="0">
              <a:solidFill>
                <a:srgbClr val="FCE5CD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 </a:t>
            </a:r>
            <a:r>
              <a:rPr lang="en" dirty="0" err="1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Setaioli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, A.  2015. </a:t>
            </a:r>
            <a:r>
              <a:rPr lang="en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“The 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Revelation of the Corpse: Poetry, Fiction, </a:t>
            </a:r>
            <a:r>
              <a:rPr lang="en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and Magic.” </a:t>
            </a:r>
            <a:r>
              <a:rPr lang="en" i="1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Prometheus </a:t>
            </a:r>
            <a:r>
              <a:rPr lang="en" dirty="0">
                <a:solidFill>
                  <a:srgbClr val="FCE5CD"/>
                </a:solidFill>
                <a:latin typeface="EB Garamond"/>
                <a:ea typeface="EB Garamond"/>
                <a:cs typeface="EB Garamond"/>
                <a:sym typeface="EB Garamond"/>
              </a:rPr>
              <a:t>41: 229-57.</a:t>
            </a:r>
            <a:endParaRPr dirty="0">
              <a:solidFill>
                <a:srgbClr val="FCE5CD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742</Words>
  <Application>Microsoft Macintosh PowerPoint</Application>
  <PresentationFormat>On-screen Show (16:9)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Spectral</vt:lpstr>
      <vt:lpstr>EB Garamond</vt:lpstr>
      <vt:lpstr>Arial</vt:lpstr>
      <vt:lpstr>Simple Dark</vt:lpstr>
      <vt:lpstr>noctis geminatis &amp;  corpora caesorum</vt:lpstr>
      <vt:lpstr>Erichtho in Pharsalia:  </vt:lpstr>
      <vt:lpstr>Erichtho as Personified Civil War</vt:lpstr>
      <vt:lpstr>Doubles and Reflections </vt:lpstr>
      <vt:lpstr>Halves and (Body) Parts </vt:lpstr>
      <vt:lpstr>Reversals and Inversion </vt:lpstr>
      <vt:lpstr>Vates: Who’s the Real Poet Here? 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noctis geminatis &amp;  corpora caesorum</dc:title>
  <cp:lastModifiedBy>Christenson, David M - (christed)</cp:lastModifiedBy>
  <cp:revision>10</cp:revision>
  <dcterms:modified xsi:type="dcterms:W3CDTF">2023-10-01T22:00:47Z</dcterms:modified>
</cp:coreProperties>
</file>