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0" r:id="rId3"/>
    <p:sldId id="258" r:id="rId4"/>
    <p:sldId id="259" r:id="rId5"/>
    <p:sldId id="264"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20"/>
    <p:restoredTop sz="94694"/>
  </p:normalViewPr>
  <p:slideViewPr>
    <p:cSldViewPr snapToGrid="0">
      <p:cViewPr varScale="1">
        <p:scale>
          <a:sx n="121" d="100"/>
          <a:sy n="121" d="100"/>
        </p:scale>
        <p:origin x="9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3459E-5F6C-BD4B-B69B-4F8DD01E3716}" type="datetimeFigureOut">
              <a:rPr lang="en-US" smtClean="0"/>
              <a:t>11/30/23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7B28D8-8EA8-EC48-9DAD-ECD2437BD55E}" type="slidenum">
              <a:rPr lang="en-US" smtClean="0"/>
              <a:t>‹#›</a:t>
            </a:fld>
            <a:endParaRPr lang="en-US"/>
          </a:p>
        </p:txBody>
      </p:sp>
    </p:spTree>
    <p:extLst>
      <p:ext uri="{BB962C8B-B14F-4D97-AF65-F5344CB8AC3E}">
        <p14:creationId xmlns:p14="http://schemas.microsoft.com/office/powerpoint/2010/main" val="662848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7B28D8-8EA8-EC48-9DAD-ECD2437BD55E}" type="slidenum">
              <a:rPr lang="en-US" smtClean="0"/>
              <a:t>3</a:t>
            </a:fld>
            <a:endParaRPr lang="en-US"/>
          </a:p>
        </p:txBody>
      </p:sp>
    </p:spTree>
    <p:extLst>
      <p:ext uri="{BB962C8B-B14F-4D97-AF65-F5344CB8AC3E}">
        <p14:creationId xmlns:p14="http://schemas.microsoft.com/office/powerpoint/2010/main" val="2243091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7B28D8-8EA8-EC48-9DAD-ECD2437BD55E}" type="slidenum">
              <a:rPr lang="en-US" smtClean="0"/>
              <a:t>4</a:t>
            </a:fld>
            <a:endParaRPr lang="en-US"/>
          </a:p>
        </p:txBody>
      </p:sp>
    </p:spTree>
    <p:extLst>
      <p:ext uri="{BB962C8B-B14F-4D97-AF65-F5344CB8AC3E}">
        <p14:creationId xmlns:p14="http://schemas.microsoft.com/office/powerpoint/2010/main" val="3761014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5E2CD-CA0A-4505-5B64-690EAE80BD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F113EF-CFA5-2049-C855-D7E14BEE67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E9E86B-C1CD-BADE-B08F-68B9EDCAABDB}"/>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5" name="Footer Placeholder 4">
            <a:extLst>
              <a:ext uri="{FF2B5EF4-FFF2-40B4-BE49-F238E27FC236}">
                <a16:creationId xmlns:a16="http://schemas.microsoft.com/office/drawing/2014/main" id="{7D35219C-E27C-3C51-5E8D-635D85FF1E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834201-BB01-41CF-834B-4FF6090C358E}"/>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1392189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690F-1E98-E317-087F-092BE8F6273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B4DBB9-C99F-C5EB-DAAB-C13F0DA6AE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FB6632-F978-57A1-8991-3D956D7F3FFC}"/>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5" name="Footer Placeholder 4">
            <a:extLst>
              <a:ext uri="{FF2B5EF4-FFF2-40B4-BE49-F238E27FC236}">
                <a16:creationId xmlns:a16="http://schemas.microsoft.com/office/drawing/2014/main" id="{BCEC2891-41CF-BC11-A805-329286B62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1FCD64-6328-6DB9-E316-6CD8E81EC34C}"/>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3923415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3017F5-9D48-36F8-EB0A-15FC7C6A17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120833-B8F8-97D4-75E0-1599A9AB83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536AA3-A5E7-FA4E-EBFC-3600349EC812}"/>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5" name="Footer Placeholder 4">
            <a:extLst>
              <a:ext uri="{FF2B5EF4-FFF2-40B4-BE49-F238E27FC236}">
                <a16:creationId xmlns:a16="http://schemas.microsoft.com/office/drawing/2014/main" id="{05FF11C2-5DB3-E957-E5FD-C1D4E306F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FCA2A9-6468-647D-0726-BC58487C06DB}"/>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3843721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26C44-73D0-8A0E-9BC3-592947E72C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89D86E-BCCB-53FD-7894-F17342377B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B048F7-2F5D-9CA8-526B-857653EFBB19}"/>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5" name="Footer Placeholder 4">
            <a:extLst>
              <a:ext uri="{FF2B5EF4-FFF2-40B4-BE49-F238E27FC236}">
                <a16:creationId xmlns:a16="http://schemas.microsoft.com/office/drawing/2014/main" id="{6C6277E0-47F5-1EB9-73FC-27FBDDE787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2C175C-CEEF-217F-DCB8-B813B151D8D7}"/>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373664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A9651-AE78-3A11-3FC3-11A68E7627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17FFC4-D99F-6A7F-9739-C86F6AA709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97CC65-024F-6D6C-2EA9-71BA0BAE9EDF}"/>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5" name="Footer Placeholder 4">
            <a:extLst>
              <a:ext uri="{FF2B5EF4-FFF2-40B4-BE49-F238E27FC236}">
                <a16:creationId xmlns:a16="http://schemas.microsoft.com/office/drawing/2014/main" id="{8CCC3459-340C-AB74-A846-E9A4ADADBA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D194DC-1C58-34CE-B5DB-16FE49024938}"/>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4254984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9D32E-0274-46B2-91DE-8788EA5E60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8A50A8-89DA-8E56-C7BD-89D1339264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09721D-E01D-CEB0-DB61-C3CC4860E5D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94CB6D-4EC4-24A7-B3A3-98EB2B99DA6D}"/>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6" name="Footer Placeholder 5">
            <a:extLst>
              <a:ext uri="{FF2B5EF4-FFF2-40B4-BE49-F238E27FC236}">
                <a16:creationId xmlns:a16="http://schemas.microsoft.com/office/drawing/2014/main" id="{8363517D-B944-7B52-AD21-33DFA82281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943315-92A6-4E55-3F6C-207A77FBEFE4}"/>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174462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E51A5-51EB-E4EF-8F39-C8D7600CE2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6029EA-7B22-D6B9-3AA9-E38BAF7DE3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4A441-1D4F-191D-CC9C-C62D7BCFFE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5EBF23-423A-F9AD-64E2-E67D18B012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7A6057-734B-FAFB-D8E3-6C3A91A2117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D9C2DF-556A-EA58-9611-C779F3200538}"/>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8" name="Footer Placeholder 7">
            <a:extLst>
              <a:ext uri="{FF2B5EF4-FFF2-40B4-BE49-F238E27FC236}">
                <a16:creationId xmlns:a16="http://schemas.microsoft.com/office/drawing/2014/main" id="{A8E07527-C6CF-A13A-4501-00557EE59D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6E622D-7D3E-C338-01AB-C0762352D5E7}"/>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442940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53C7-A39D-07E2-79DA-8CCB0DF800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306E88-BFBA-3DBD-FF53-E3F0E6A8A598}"/>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4" name="Footer Placeholder 3">
            <a:extLst>
              <a:ext uri="{FF2B5EF4-FFF2-40B4-BE49-F238E27FC236}">
                <a16:creationId xmlns:a16="http://schemas.microsoft.com/office/drawing/2014/main" id="{C9F22A1B-94E6-4360-A588-7AAE6C1E80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0C71BC-03D3-9AA9-89ED-6844E52FD1D3}"/>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1233249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001431-B317-976B-82EF-56EF94AE844F}"/>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3" name="Footer Placeholder 2">
            <a:extLst>
              <a:ext uri="{FF2B5EF4-FFF2-40B4-BE49-F238E27FC236}">
                <a16:creationId xmlns:a16="http://schemas.microsoft.com/office/drawing/2014/main" id="{174D68AC-42B7-413C-CAA6-D18EFA640B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1D7776-5930-A77B-5F21-7E6B6795A1A6}"/>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183527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76C8F-8E0B-ECA4-558E-C0F13B454C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4C9551-FC40-1D38-A5D5-60DDA14D63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A98E91-547D-0D75-88A4-0378A2C789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FD8275-DFB1-DE82-5CFC-AD422C99978A}"/>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6" name="Footer Placeholder 5">
            <a:extLst>
              <a:ext uri="{FF2B5EF4-FFF2-40B4-BE49-F238E27FC236}">
                <a16:creationId xmlns:a16="http://schemas.microsoft.com/office/drawing/2014/main" id="{8ACE4222-7D1E-444D-5B8D-EC6D78FA0A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53EEA4-863D-4E56-57E1-1E9B1CEA09AD}"/>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228188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D9B2-B734-00CB-73D4-A31382D8D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C37CE0-3E09-3CC7-69D2-AB3A955E5B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C1344C-62F0-5B93-D087-7687ED47D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48F1FE-A55F-8D1A-770B-59A3F2047F65}"/>
              </a:ext>
            </a:extLst>
          </p:cNvPr>
          <p:cNvSpPr>
            <a:spLocks noGrp="1"/>
          </p:cNvSpPr>
          <p:nvPr>
            <p:ph type="dt" sz="half" idx="10"/>
          </p:nvPr>
        </p:nvSpPr>
        <p:spPr/>
        <p:txBody>
          <a:bodyPr/>
          <a:lstStyle/>
          <a:p>
            <a:fld id="{08D528A9-3932-2944-83D6-A31F74BC950F}" type="datetimeFigureOut">
              <a:rPr lang="en-US" smtClean="0"/>
              <a:t>11/30/23</a:t>
            </a:fld>
            <a:endParaRPr lang="en-US"/>
          </a:p>
        </p:txBody>
      </p:sp>
      <p:sp>
        <p:nvSpPr>
          <p:cNvPr id="6" name="Footer Placeholder 5">
            <a:extLst>
              <a:ext uri="{FF2B5EF4-FFF2-40B4-BE49-F238E27FC236}">
                <a16:creationId xmlns:a16="http://schemas.microsoft.com/office/drawing/2014/main" id="{BD687DF0-89D6-732C-B3E9-444059EDDA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E66199-5220-DFF3-1844-1D6167FC62BF}"/>
              </a:ext>
            </a:extLst>
          </p:cNvPr>
          <p:cNvSpPr>
            <a:spLocks noGrp="1"/>
          </p:cNvSpPr>
          <p:nvPr>
            <p:ph type="sldNum" sz="quarter" idx="12"/>
          </p:nvPr>
        </p:nvSpPr>
        <p:spPr/>
        <p:txBody>
          <a:bodyPr/>
          <a:lstStyle/>
          <a:p>
            <a:fld id="{4E3619EF-BB0B-2E4B-AF85-E60B4981859C}" type="slidenum">
              <a:rPr lang="en-US" smtClean="0"/>
              <a:t>‹#›</a:t>
            </a:fld>
            <a:endParaRPr lang="en-US"/>
          </a:p>
        </p:txBody>
      </p:sp>
    </p:spTree>
    <p:extLst>
      <p:ext uri="{BB962C8B-B14F-4D97-AF65-F5344CB8AC3E}">
        <p14:creationId xmlns:p14="http://schemas.microsoft.com/office/powerpoint/2010/main" val="2841671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9DD8F7-DD06-2BEE-8EF6-17CF482B2B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56662E-5E23-C6AB-CCE3-F9A6EB0934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3D30F15-8ACA-252D-40C4-9D430D0501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Bembo" panose="02020502050201020203" pitchFamily="18" charset="0"/>
              </a:defRPr>
            </a:lvl1pPr>
          </a:lstStyle>
          <a:p>
            <a:fld id="{08D528A9-3932-2944-83D6-A31F74BC950F}" type="datetimeFigureOut">
              <a:rPr lang="en-US" smtClean="0"/>
              <a:pPr/>
              <a:t>11/30/23</a:t>
            </a:fld>
            <a:endParaRPr lang="en-US" dirty="0"/>
          </a:p>
        </p:txBody>
      </p:sp>
      <p:sp>
        <p:nvSpPr>
          <p:cNvPr id="5" name="Footer Placeholder 4">
            <a:extLst>
              <a:ext uri="{FF2B5EF4-FFF2-40B4-BE49-F238E27FC236}">
                <a16:creationId xmlns:a16="http://schemas.microsoft.com/office/drawing/2014/main" id="{C061AA0F-FD86-76C6-3BC4-8D5FC19E42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Bembo" panose="02020502050201020203" pitchFamily="18" charset="0"/>
              </a:defRPr>
            </a:lvl1pPr>
          </a:lstStyle>
          <a:p>
            <a:endParaRPr lang="en-US" dirty="0"/>
          </a:p>
        </p:txBody>
      </p:sp>
      <p:sp>
        <p:nvSpPr>
          <p:cNvPr id="6" name="Slide Number Placeholder 5">
            <a:extLst>
              <a:ext uri="{FF2B5EF4-FFF2-40B4-BE49-F238E27FC236}">
                <a16:creationId xmlns:a16="http://schemas.microsoft.com/office/drawing/2014/main" id="{1141D1B2-8B29-C64E-7CC6-8A30D7A208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Bembo" panose="02020502050201020203" pitchFamily="18" charset="0"/>
              </a:defRPr>
            </a:lvl1pPr>
          </a:lstStyle>
          <a:p>
            <a:fld id="{4E3619EF-BB0B-2E4B-AF85-E60B4981859C}" type="slidenum">
              <a:rPr lang="en-US" smtClean="0"/>
              <a:pPr/>
              <a:t>‹#›</a:t>
            </a:fld>
            <a:endParaRPr lang="en-US" dirty="0"/>
          </a:p>
        </p:txBody>
      </p:sp>
    </p:spTree>
    <p:extLst>
      <p:ext uri="{BB962C8B-B14F-4D97-AF65-F5344CB8AC3E}">
        <p14:creationId xmlns:p14="http://schemas.microsoft.com/office/powerpoint/2010/main" val="3117389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Bembo" panose="020205020502010202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mbo" panose="020205020502010202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mbo" panose="020205020502010202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mbo" panose="020205020502010202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mbo" panose="020205020502010202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mbo" panose="020205020502010202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D49D2-9FFE-0430-5541-ADD7F1C49733}"/>
              </a:ext>
            </a:extLst>
          </p:cNvPr>
          <p:cNvSpPr>
            <a:spLocks noGrp="1"/>
          </p:cNvSpPr>
          <p:nvPr>
            <p:ph type="ctrTitle"/>
          </p:nvPr>
        </p:nvSpPr>
        <p:spPr>
          <a:xfrm>
            <a:off x="1524000" y="1134238"/>
            <a:ext cx="9144000" cy="2387600"/>
          </a:xfrm>
        </p:spPr>
        <p:txBody>
          <a:bodyPr/>
          <a:lstStyle/>
          <a:p>
            <a:r>
              <a:rPr lang="en-US" dirty="0">
                <a:latin typeface="Garamond" panose="02020404030301010803" pitchFamily="18" charset="0"/>
              </a:rPr>
              <a:t>Cato in Lucan’s </a:t>
            </a:r>
            <a:r>
              <a:rPr lang="en-US" i="1" dirty="0">
                <a:latin typeface="Garamond" panose="02020404030301010803" pitchFamily="18" charset="0"/>
              </a:rPr>
              <a:t>Bellum Civile</a:t>
            </a:r>
            <a:endParaRPr lang="en-US" dirty="0">
              <a:latin typeface="Garamond" panose="02020404030301010803" pitchFamily="18" charset="0"/>
            </a:endParaRPr>
          </a:p>
        </p:txBody>
      </p:sp>
      <p:sp>
        <p:nvSpPr>
          <p:cNvPr id="3" name="Subtitle 2">
            <a:extLst>
              <a:ext uri="{FF2B5EF4-FFF2-40B4-BE49-F238E27FC236}">
                <a16:creationId xmlns:a16="http://schemas.microsoft.com/office/drawing/2014/main" id="{090937C8-3B25-BA4E-8DC2-0484B1F96C6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25258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6FE5-A724-769F-DAD6-9A8C53905612}"/>
              </a:ext>
            </a:extLst>
          </p:cNvPr>
          <p:cNvSpPr>
            <a:spLocks noGrp="1"/>
          </p:cNvSpPr>
          <p:nvPr>
            <p:ph type="title"/>
          </p:nvPr>
        </p:nvSpPr>
        <p:spPr/>
        <p:txBody>
          <a:bodyPr/>
          <a:lstStyle/>
          <a:p>
            <a:r>
              <a:rPr lang="en-US" i="1" dirty="0">
                <a:latin typeface="Garamond" panose="02020404030301010803" pitchFamily="18" charset="0"/>
              </a:rPr>
              <a:t>sed </a:t>
            </a:r>
            <a:r>
              <a:rPr lang="en-US" i="1" dirty="0" err="1">
                <a:latin typeface="Garamond" panose="02020404030301010803" pitchFamily="18" charset="0"/>
              </a:rPr>
              <a:t>victa</a:t>
            </a:r>
            <a:r>
              <a:rPr lang="en-US" i="1" dirty="0">
                <a:latin typeface="Garamond" panose="02020404030301010803" pitchFamily="18" charset="0"/>
              </a:rPr>
              <a:t> </a:t>
            </a:r>
            <a:r>
              <a:rPr lang="en-US" i="1" dirty="0" err="1">
                <a:latin typeface="Garamond" panose="02020404030301010803" pitchFamily="18" charset="0"/>
              </a:rPr>
              <a:t>Catoni</a:t>
            </a:r>
            <a:r>
              <a:rPr lang="en-US" i="1" dirty="0">
                <a:latin typeface="Garamond" panose="02020404030301010803" pitchFamily="18" charset="0"/>
              </a:rPr>
              <a:t> …</a:t>
            </a:r>
          </a:p>
        </p:txBody>
      </p:sp>
      <p:sp>
        <p:nvSpPr>
          <p:cNvPr id="3" name="Content Placeholder 2">
            <a:extLst>
              <a:ext uri="{FF2B5EF4-FFF2-40B4-BE49-F238E27FC236}">
                <a16:creationId xmlns:a16="http://schemas.microsoft.com/office/drawing/2014/main" id="{3650980F-27A2-1197-EC5C-E03C9F021105}"/>
              </a:ext>
            </a:extLst>
          </p:cNvPr>
          <p:cNvSpPr>
            <a:spLocks noGrp="1"/>
          </p:cNvSpPr>
          <p:nvPr>
            <p:ph idx="1"/>
          </p:nvPr>
        </p:nvSpPr>
        <p:spPr/>
        <p:txBody>
          <a:bodyPr/>
          <a:lstStyle/>
          <a:p>
            <a:r>
              <a:rPr lang="en-US" dirty="0">
                <a:latin typeface="Garamond" panose="02020404030301010803" pitchFamily="18" charset="0"/>
              </a:rPr>
              <a:t>Is Cato Lucan’s solution to Caesar &amp; Pompey?</a:t>
            </a:r>
          </a:p>
          <a:p>
            <a:r>
              <a:rPr lang="en-US" dirty="0">
                <a:latin typeface="Garamond" panose="02020404030301010803" pitchFamily="18" charset="0"/>
              </a:rPr>
              <a:t>His reputation </a:t>
            </a:r>
            <a:r>
              <a:rPr lang="en-US" i="1" dirty="0">
                <a:latin typeface="Garamond" panose="02020404030301010803" pitchFamily="18" charset="0"/>
              </a:rPr>
              <a:t>seems </a:t>
            </a:r>
            <a:r>
              <a:rPr lang="en-US" dirty="0">
                <a:latin typeface="Garamond" panose="02020404030301010803" pitchFamily="18" charset="0"/>
              </a:rPr>
              <a:t>intact when the poem stops</a:t>
            </a:r>
          </a:p>
          <a:p>
            <a:pPr lvl="1"/>
            <a:r>
              <a:rPr lang="en-US" dirty="0">
                <a:latin typeface="Garamond" panose="02020404030301010803" pitchFamily="18" charset="0"/>
              </a:rPr>
              <a:t>proposed to have ended with his suicide in Africa</a:t>
            </a:r>
          </a:p>
          <a:p>
            <a:r>
              <a:rPr lang="en-US" dirty="0">
                <a:latin typeface="Garamond" panose="02020404030301010803" pitchFamily="18" charset="0"/>
              </a:rPr>
              <a:t>Characterization filled with Lucan’s trademarks: paradox, irony, and contradiction</a:t>
            </a:r>
          </a:p>
          <a:p>
            <a:pPr lvl="1"/>
            <a:r>
              <a:rPr lang="en-US" dirty="0">
                <a:latin typeface="Garamond" panose="02020404030301010803" pitchFamily="18" charset="0"/>
              </a:rPr>
              <a:t>cf. Lucan’s attempts to show a collapse of a coherent belief system and worldview congruent with fall of Republic</a:t>
            </a:r>
          </a:p>
          <a:p>
            <a:r>
              <a:rPr lang="en-US" dirty="0">
                <a:latin typeface="Garamond" panose="02020404030301010803" pitchFamily="18" charset="0"/>
              </a:rPr>
              <a:t>“the very language of the epic … provides a self-conscious testimonial to Lucan’s belief in—</a:t>
            </a:r>
            <a:r>
              <a:rPr lang="en-US" i="1" dirty="0">
                <a:latin typeface="Garamond" panose="02020404030301010803" pitchFamily="18" charset="0"/>
              </a:rPr>
              <a:t>nothing</a:t>
            </a:r>
            <a:r>
              <a:rPr lang="en-US" dirty="0">
                <a:latin typeface="Garamond" panose="02020404030301010803" pitchFamily="18" charset="0"/>
              </a:rPr>
              <a:t>” (Bartsch 1997: 5)</a:t>
            </a:r>
          </a:p>
        </p:txBody>
      </p:sp>
    </p:spTree>
    <p:extLst>
      <p:ext uri="{BB962C8B-B14F-4D97-AF65-F5344CB8AC3E}">
        <p14:creationId xmlns:p14="http://schemas.microsoft.com/office/powerpoint/2010/main" val="3090668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AD866-186B-EFBF-0B35-EC9A9FFD2EDB}"/>
              </a:ext>
            </a:extLst>
          </p:cNvPr>
          <p:cNvSpPr>
            <a:spLocks noGrp="1"/>
          </p:cNvSpPr>
          <p:nvPr>
            <p:ph type="title"/>
          </p:nvPr>
        </p:nvSpPr>
        <p:spPr/>
        <p:txBody>
          <a:bodyPr/>
          <a:lstStyle/>
          <a:p>
            <a:r>
              <a:rPr lang="en-US" dirty="0">
                <a:latin typeface="Garamond" panose="02020404030301010803" pitchFamily="18" charset="0"/>
              </a:rPr>
              <a:t>Brutus presents Cato as an ideal Stoic…</a:t>
            </a:r>
          </a:p>
        </p:txBody>
      </p:sp>
      <p:sp>
        <p:nvSpPr>
          <p:cNvPr id="3" name="Content Placeholder 2">
            <a:extLst>
              <a:ext uri="{FF2B5EF4-FFF2-40B4-BE49-F238E27FC236}">
                <a16:creationId xmlns:a16="http://schemas.microsoft.com/office/drawing/2014/main" id="{1DC7CD0A-5906-BAA9-413B-EDD4DD334C80}"/>
              </a:ext>
            </a:extLst>
          </p:cNvPr>
          <p:cNvSpPr>
            <a:spLocks noGrp="1"/>
          </p:cNvSpPr>
          <p:nvPr>
            <p:ph idx="1"/>
          </p:nvPr>
        </p:nvSpPr>
        <p:spPr/>
        <p:txBody>
          <a:bodyPr/>
          <a:lstStyle/>
          <a:p>
            <a:pPr marL="0" indent="0">
              <a:buNone/>
            </a:pPr>
            <a:r>
              <a:rPr lang="en-US" i="1" dirty="0">
                <a:latin typeface="Garamond" panose="02020404030301010803" pitchFamily="18" charset="0"/>
              </a:rPr>
              <a:t>omnibus </a:t>
            </a:r>
            <a:r>
              <a:rPr lang="en-US" i="1" dirty="0" err="1">
                <a:latin typeface="Garamond" panose="02020404030301010803" pitchFamily="18" charset="0"/>
              </a:rPr>
              <a:t>expulsae</a:t>
            </a:r>
            <a:r>
              <a:rPr lang="en-US" i="1" dirty="0">
                <a:latin typeface="Garamond" panose="02020404030301010803" pitchFamily="18" charset="0"/>
              </a:rPr>
              <a:t> </a:t>
            </a:r>
            <a:r>
              <a:rPr lang="en-US" i="1" dirty="0" err="1">
                <a:latin typeface="Garamond" panose="02020404030301010803" pitchFamily="18" charset="0"/>
              </a:rPr>
              <a:t>terris</a:t>
            </a:r>
            <a:r>
              <a:rPr lang="en-US" i="1" dirty="0">
                <a:latin typeface="Garamond" panose="02020404030301010803" pitchFamily="18" charset="0"/>
              </a:rPr>
              <a:t> </a:t>
            </a:r>
            <a:r>
              <a:rPr lang="en-US" i="1" dirty="0" err="1">
                <a:latin typeface="Garamond" panose="02020404030301010803" pitchFamily="18" charset="0"/>
              </a:rPr>
              <a:t>olimque</a:t>
            </a:r>
            <a:r>
              <a:rPr lang="en-US" i="1" dirty="0">
                <a:latin typeface="Garamond" panose="02020404030301010803" pitchFamily="18" charset="0"/>
              </a:rPr>
              <a:t> </a:t>
            </a:r>
            <a:r>
              <a:rPr lang="en-US" i="1" dirty="0" err="1">
                <a:latin typeface="Garamond" panose="02020404030301010803" pitchFamily="18" charset="0"/>
              </a:rPr>
              <a:t>fugatae</a:t>
            </a:r>
            <a:br>
              <a:rPr lang="en-US" i="1" dirty="0">
                <a:latin typeface="Garamond" panose="02020404030301010803" pitchFamily="18" charset="0"/>
              </a:rPr>
            </a:br>
            <a:r>
              <a:rPr lang="en-US" i="1" dirty="0" err="1">
                <a:latin typeface="Garamond" panose="02020404030301010803" pitchFamily="18" charset="0"/>
              </a:rPr>
              <a:t>uirtutis</a:t>
            </a:r>
            <a:r>
              <a:rPr lang="en-US" i="1" dirty="0">
                <a:latin typeface="Garamond" panose="02020404030301010803" pitchFamily="18" charset="0"/>
              </a:rPr>
              <a:t> </a:t>
            </a:r>
            <a:r>
              <a:rPr lang="en-US" i="1" dirty="0" err="1">
                <a:latin typeface="Garamond" panose="02020404030301010803" pitchFamily="18" charset="0"/>
              </a:rPr>
              <a:t>iam</a:t>
            </a:r>
            <a:r>
              <a:rPr lang="en-US" i="1" dirty="0">
                <a:latin typeface="Garamond" panose="02020404030301010803" pitchFamily="18" charset="0"/>
              </a:rPr>
              <a:t> sola fides, </a:t>
            </a:r>
            <a:r>
              <a:rPr lang="en-US" i="1" dirty="0" err="1">
                <a:latin typeface="Garamond" panose="02020404030301010803" pitchFamily="18" charset="0"/>
              </a:rPr>
              <a:t>quam</a:t>
            </a:r>
            <a:r>
              <a:rPr lang="en-US" i="1" dirty="0">
                <a:latin typeface="Garamond" panose="02020404030301010803" pitchFamily="18" charset="0"/>
              </a:rPr>
              <a:t> turbine </a:t>
            </a:r>
            <a:r>
              <a:rPr lang="en-US" i="1" dirty="0" err="1">
                <a:latin typeface="Garamond" panose="02020404030301010803" pitchFamily="18" charset="0"/>
              </a:rPr>
              <a:t>nullo</a:t>
            </a:r>
            <a:br>
              <a:rPr lang="en-US" i="1" dirty="0">
                <a:latin typeface="Garamond" panose="02020404030301010803" pitchFamily="18" charset="0"/>
              </a:rPr>
            </a:br>
            <a:r>
              <a:rPr lang="en-US" i="1" dirty="0" err="1">
                <a:latin typeface="Garamond" panose="02020404030301010803" pitchFamily="18" charset="0"/>
              </a:rPr>
              <a:t>excutiet</a:t>
            </a:r>
            <a:r>
              <a:rPr lang="en-US" i="1" dirty="0">
                <a:latin typeface="Garamond" panose="02020404030301010803" pitchFamily="18" charset="0"/>
              </a:rPr>
              <a:t> </a:t>
            </a:r>
            <a:r>
              <a:rPr lang="en-US" i="1" dirty="0" err="1">
                <a:latin typeface="Garamond" panose="02020404030301010803" pitchFamily="18" charset="0"/>
              </a:rPr>
              <a:t>fortuna</a:t>
            </a:r>
            <a:r>
              <a:rPr lang="en-US" i="1" dirty="0">
                <a:latin typeface="Garamond" panose="02020404030301010803" pitchFamily="18" charset="0"/>
              </a:rPr>
              <a:t> </a:t>
            </a:r>
            <a:r>
              <a:rPr lang="en-US" i="1" dirty="0" err="1">
                <a:latin typeface="Garamond" panose="02020404030301010803" pitchFamily="18" charset="0"/>
              </a:rPr>
              <a:t>tibi</a:t>
            </a:r>
            <a:r>
              <a:rPr lang="en-US" i="1" dirty="0">
                <a:latin typeface="Garamond" panose="02020404030301010803" pitchFamily="18" charset="0"/>
              </a:rPr>
              <a:t>.</a:t>
            </a:r>
            <a:br>
              <a:rPr lang="en-US" i="1" dirty="0">
                <a:latin typeface="Garamond" panose="02020404030301010803" pitchFamily="18" charset="0"/>
              </a:rPr>
            </a:br>
            <a:endParaRPr lang="en-US" i="1" dirty="0">
              <a:latin typeface="Garamond" panose="02020404030301010803" pitchFamily="18" charset="0"/>
            </a:endParaRPr>
          </a:p>
          <a:p>
            <a:pPr marL="0" indent="0">
              <a:buNone/>
            </a:pPr>
            <a:r>
              <a:rPr lang="en-US" dirty="0">
                <a:latin typeface="Garamond" panose="02020404030301010803" pitchFamily="18" charset="0"/>
              </a:rPr>
              <a:t>“You now are the only confidant of virtue, which was expelled and chased away from all lands long ago, which fortune will not by any storm cast off from you.” (2.242–4)</a:t>
            </a:r>
          </a:p>
        </p:txBody>
      </p:sp>
    </p:spTree>
    <p:extLst>
      <p:ext uri="{BB962C8B-B14F-4D97-AF65-F5344CB8AC3E}">
        <p14:creationId xmlns:p14="http://schemas.microsoft.com/office/powerpoint/2010/main" val="42418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84614-1B6F-36BA-F31A-501F5E8C29AA}"/>
              </a:ext>
            </a:extLst>
          </p:cNvPr>
          <p:cNvSpPr>
            <a:spLocks noGrp="1"/>
          </p:cNvSpPr>
          <p:nvPr>
            <p:ph type="title"/>
          </p:nvPr>
        </p:nvSpPr>
        <p:spPr/>
        <p:txBody>
          <a:bodyPr/>
          <a:lstStyle/>
          <a:p>
            <a:r>
              <a:rPr lang="en-US" dirty="0">
                <a:latin typeface="Garamond" panose="02020404030301010803" pitchFamily="18" charset="0"/>
              </a:rPr>
              <a:t>…which Cato immediately contradicts</a:t>
            </a:r>
          </a:p>
        </p:txBody>
      </p:sp>
      <p:sp>
        <p:nvSpPr>
          <p:cNvPr id="3" name="Content Placeholder 2">
            <a:extLst>
              <a:ext uri="{FF2B5EF4-FFF2-40B4-BE49-F238E27FC236}">
                <a16:creationId xmlns:a16="http://schemas.microsoft.com/office/drawing/2014/main" id="{E639505E-3BDF-6741-C807-0CE6E4BE3DCC}"/>
              </a:ext>
            </a:extLst>
          </p:cNvPr>
          <p:cNvSpPr>
            <a:spLocks noGrp="1"/>
          </p:cNvSpPr>
          <p:nvPr>
            <p:ph idx="1"/>
          </p:nvPr>
        </p:nvSpPr>
        <p:spPr/>
        <p:txBody>
          <a:bodyPr>
            <a:normAutofit fontScale="92500" lnSpcReduction="20000"/>
          </a:bodyPr>
          <a:lstStyle/>
          <a:p>
            <a:pPr marL="0" indent="0">
              <a:buNone/>
            </a:pPr>
            <a:r>
              <a:rPr lang="en-US" i="1" dirty="0">
                <a:latin typeface="Garamond" panose="02020404030301010803" pitchFamily="18" charset="0"/>
              </a:rPr>
              <a:t>			</a:t>
            </a:r>
            <a:r>
              <a:rPr lang="en-US" i="1" dirty="0" err="1">
                <a:latin typeface="Garamond" panose="02020404030301010803" pitchFamily="18" charset="0"/>
              </a:rPr>
              <a:t>ceu</a:t>
            </a:r>
            <a:r>
              <a:rPr lang="en-US" i="1" dirty="0">
                <a:latin typeface="Garamond" panose="02020404030301010803" pitchFamily="18" charset="0"/>
              </a:rPr>
              <a:t> </a:t>
            </a:r>
            <a:r>
              <a:rPr lang="en-US" i="1" dirty="0" err="1">
                <a:latin typeface="Garamond" panose="02020404030301010803" pitchFamily="18" charset="0"/>
              </a:rPr>
              <a:t>morte</a:t>
            </a:r>
            <a:r>
              <a:rPr lang="en-US" i="1" dirty="0">
                <a:latin typeface="Garamond" panose="02020404030301010803" pitchFamily="18" charset="0"/>
              </a:rPr>
              <a:t> </a:t>
            </a:r>
            <a:r>
              <a:rPr lang="en-US" i="1" dirty="0" err="1">
                <a:latin typeface="Garamond" panose="02020404030301010803" pitchFamily="18" charset="0"/>
              </a:rPr>
              <a:t>parentem</a:t>
            </a:r>
            <a:br>
              <a:rPr lang="en-US" i="1" dirty="0">
                <a:latin typeface="Garamond" panose="02020404030301010803" pitchFamily="18" charset="0"/>
              </a:rPr>
            </a:br>
            <a:r>
              <a:rPr lang="en-US" i="1" dirty="0" err="1">
                <a:latin typeface="Garamond" panose="02020404030301010803" pitchFamily="18" charset="0"/>
              </a:rPr>
              <a:t>natorum</a:t>
            </a:r>
            <a:r>
              <a:rPr lang="en-US" i="1" dirty="0">
                <a:latin typeface="Garamond" panose="02020404030301010803" pitchFamily="18" charset="0"/>
              </a:rPr>
              <a:t> </a:t>
            </a:r>
            <a:r>
              <a:rPr lang="en-US" i="1" dirty="0" err="1">
                <a:latin typeface="Garamond" panose="02020404030301010803" pitchFamily="18" charset="0"/>
              </a:rPr>
              <a:t>orbatum</a:t>
            </a:r>
            <a:r>
              <a:rPr lang="en-US" i="1" dirty="0">
                <a:latin typeface="Garamond" panose="02020404030301010803" pitchFamily="18" charset="0"/>
              </a:rPr>
              <a:t> longum </a:t>
            </a:r>
            <a:r>
              <a:rPr lang="en-US" i="1" dirty="0" err="1">
                <a:latin typeface="Garamond" panose="02020404030301010803" pitchFamily="18" charset="0"/>
              </a:rPr>
              <a:t>producere</a:t>
            </a:r>
            <a:r>
              <a:rPr lang="en-US" i="1" dirty="0">
                <a:latin typeface="Garamond" panose="02020404030301010803" pitchFamily="18" charset="0"/>
              </a:rPr>
              <a:t> </a:t>
            </a:r>
            <a:r>
              <a:rPr lang="en-US" i="1" dirty="0" err="1">
                <a:latin typeface="Garamond" panose="02020404030301010803" pitchFamily="18" charset="0"/>
              </a:rPr>
              <a:t>funus</a:t>
            </a:r>
            <a:br>
              <a:rPr lang="en-US" i="1" dirty="0">
                <a:latin typeface="Garamond" panose="02020404030301010803" pitchFamily="18" charset="0"/>
              </a:rPr>
            </a:br>
            <a:r>
              <a:rPr lang="en-US" i="1" dirty="0">
                <a:latin typeface="Garamond" panose="02020404030301010803" pitchFamily="18" charset="0"/>
              </a:rPr>
              <a:t>ad </a:t>
            </a:r>
            <a:r>
              <a:rPr lang="en-US" i="1" dirty="0" err="1">
                <a:latin typeface="Garamond" panose="02020404030301010803" pitchFamily="18" charset="0"/>
              </a:rPr>
              <a:t>tumulos</a:t>
            </a:r>
            <a:r>
              <a:rPr lang="en-US" i="1" dirty="0">
                <a:latin typeface="Garamond" panose="02020404030301010803" pitchFamily="18" charset="0"/>
              </a:rPr>
              <a:t> </a:t>
            </a:r>
            <a:r>
              <a:rPr lang="en-US" i="1" dirty="0" err="1">
                <a:latin typeface="Garamond" panose="02020404030301010803" pitchFamily="18" charset="0"/>
              </a:rPr>
              <a:t>iubet</a:t>
            </a:r>
            <a:r>
              <a:rPr lang="en-US" i="1" dirty="0">
                <a:latin typeface="Garamond" panose="02020404030301010803" pitchFamily="18" charset="0"/>
              </a:rPr>
              <a:t> ipse dolor, </a:t>
            </a:r>
            <a:r>
              <a:rPr lang="en-US" i="1" dirty="0" err="1">
                <a:latin typeface="Garamond" panose="02020404030301010803" pitchFamily="18" charset="0"/>
              </a:rPr>
              <a:t>iuuat</a:t>
            </a:r>
            <a:r>
              <a:rPr lang="en-US" i="1" dirty="0">
                <a:latin typeface="Garamond" panose="02020404030301010803" pitchFamily="18" charset="0"/>
              </a:rPr>
              <a:t> </a:t>
            </a:r>
            <a:r>
              <a:rPr lang="en-US" i="1" dirty="0" err="1">
                <a:latin typeface="Garamond" panose="02020404030301010803" pitchFamily="18" charset="0"/>
              </a:rPr>
              <a:t>ignibus</a:t>
            </a:r>
            <a:r>
              <a:rPr lang="en-US" i="1" dirty="0">
                <a:latin typeface="Garamond" panose="02020404030301010803" pitchFamily="18" charset="0"/>
              </a:rPr>
              <a:t> </a:t>
            </a:r>
            <a:r>
              <a:rPr lang="en-US" i="1" dirty="0" err="1">
                <a:latin typeface="Garamond" panose="02020404030301010803" pitchFamily="18" charset="0"/>
              </a:rPr>
              <a:t>atris</a:t>
            </a:r>
            <a:br>
              <a:rPr lang="en-US" i="1" dirty="0">
                <a:latin typeface="Garamond" panose="02020404030301010803" pitchFamily="18" charset="0"/>
              </a:rPr>
            </a:br>
            <a:r>
              <a:rPr lang="en-US" i="1" dirty="0" err="1">
                <a:latin typeface="Garamond" panose="02020404030301010803" pitchFamily="18" charset="0"/>
              </a:rPr>
              <a:t>inseruisse</a:t>
            </a:r>
            <a:r>
              <a:rPr lang="en-US" i="1" dirty="0">
                <a:latin typeface="Garamond" panose="02020404030301010803" pitchFamily="18" charset="0"/>
              </a:rPr>
              <a:t> manus </a:t>
            </a:r>
            <a:r>
              <a:rPr lang="en-US" i="1" dirty="0" err="1">
                <a:latin typeface="Garamond" panose="02020404030301010803" pitchFamily="18" charset="0"/>
              </a:rPr>
              <a:t>constructoque</a:t>
            </a:r>
            <a:r>
              <a:rPr lang="en-US" i="1" dirty="0">
                <a:latin typeface="Garamond" panose="02020404030301010803" pitchFamily="18" charset="0"/>
              </a:rPr>
              <a:t> </a:t>
            </a:r>
            <a:r>
              <a:rPr lang="en-US" i="1" dirty="0" err="1">
                <a:latin typeface="Garamond" panose="02020404030301010803" pitchFamily="18" charset="0"/>
              </a:rPr>
              <a:t>aggere</a:t>
            </a:r>
            <a:r>
              <a:rPr lang="en-US" i="1" dirty="0">
                <a:latin typeface="Garamond" panose="02020404030301010803" pitchFamily="18" charset="0"/>
              </a:rPr>
              <a:t> </a:t>
            </a:r>
            <a:r>
              <a:rPr lang="en-US" i="1" dirty="0" err="1">
                <a:latin typeface="Garamond" panose="02020404030301010803" pitchFamily="18" charset="0"/>
              </a:rPr>
              <a:t>busti</a:t>
            </a:r>
            <a:br>
              <a:rPr lang="en-US" i="1" dirty="0">
                <a:latin typeface="Garamond" panose="02020404030301010803" pitchFamily="18" charset="0"/>
              </a:rPr>
            </a:br>
            <a:r>
              <a:rPr lang="en-US" i="1" dirty="0">
                <a:latin typeface="Garamond" panose="02020404030301010803" pitchFamily="18" charset="0"/>
              </a:rPr>
              <a:t>ipsum </a:t>
            </a:r>
            <a:r>
              <a:rPr lang="en-US" i="1" dirty="0" err="1">
                <a:latin typeface="Garamond" panose="02020404030301010803" pitchFamily="18" charset="0"/>
              </a:rPr>
              <a:t>atras</a:t>
            </a:r>
            <a:r>
              <a:rPr lang="en-US" i="1" dirty="0">
                <a:latin typeface="Garamond" panose="02020404030301010803" pitchFamily="18" charset="0"/>
              </a:rPr>
              <a:t> </a:t>
            </a:r>
            <a:r>
              <a:rPr lang="en-US" i="1" dirty="0" err="1">
                <a:latin typeface="Garamond" panose="02020404030301010803" pitchFamily="18" charset="0"/>
              </a:rPr>
              <a:t>tenuisse</a:t>
            </a:r>
            <a:r>
              <a:rPr lang="en-US" i="1" dirty="0">
                <a:latin typeface="Garamond" panose="02020404030301010803" pitchFamily="18" charset="0"/>
              </a:rPr>
              <a:t> faces, non ante </a:t>
            </a:r>
            <a:r>
              <a:rPr lang="en-US" i="1" dirty="0" err="1">
                <a:latin typeface="Garamond" panose="02020404030301010803" pitchFamily="18" charset="0"/>
              </a:rPr>
              <a:t>reuellar</a:t>
            </a:r>
            <a:br>
              <a:rPr lang="en-US" i="1" dirty="0">
                <a:latin typeface="Garamond" panose="02020404030301010803" pitchFamily="18" charset="0"/>
              </a:rPr>
            </a:br>
            <a:r>
              <a:rPr lang="en-US" i="1" dirty="0" err="1">
                <a:latin typeface="Garamond" panose="02020404030301010803" pitchFamily="18" charset="0"/>
              </a:rPr>
              <a:t>exanimem</a:t>
            </a:r>
            <a:r>
              <a:rPr lang="en-US" i="1" dirty="0">
                <a:latin typeface="Garamond" panose="02020404030301010803" pitchFamily="18" charset="0"/>
              </a:rPr>
              <a:t> </a:t>
            </a:r>
            <a:r>
              <a:rPr lang="en-US" i="1" dirty="0" err="1">
                <a:latin typeface="Garamond" panose="02020404030301010803" pitchFamily="18" charset="0"/>
              </a:rPr>
              <a:t>quam</a:t>
            </a:r>
            <a:r>
              <a:rPr lang="en-US" i="1" dirty="0">
                <a:latin typeface="Garamond" panose="02020404030301010803" pitchFamily="18" charset="0"/>
              </a:rPr>
              <a:t> </a:t>
            </a:r>
            <a:r>
              <a:rPr lang="en-US" i="1" dirty="0" err="1">
                <a:latin typeface="Garamond" panose="02020404030301010803" pitchFamily="18" charset="0"/>
              </a:rPr>
              <a:t>te</a:t>
            </a:r>
            <a:r>
              <a:rPr lang="en-US" i="1" dirty="0">
                <a:latin typeface="Garamond" panose="02020404030301010803" pitchFamily="18" charset="0"/>
              </a:rPr>
              <a:t> </a:t>
            </a:r>
            <a:r>
              <a:rPr lang="en-US" i="1" dirty="0" err="1">
                <a:latin typeface="Garamond" panose="02020404030301010803" pitchFamily="18" charset="0"/>
              </a:rPr>
              <a:t>conplectar</a:t>
            </a:r>
            <a:r>
              <a:rPr lang="en-US" i="1" dirty="0">
                <a:latin typeface="Garamond" panose="02020404030301010803" pitchFamily="18" charset="0"/>
              </a:rPr>
              <a:t>, Roma; </a:t>
            </a:r>
            <a:r>
              <a:rPr lang="en-US" i="1" dirty="0" err="1">
                <a:latin typeface="Garamond" panose="02020404030301010803" pitchFamily="18" charset="0"/>
              </a:rPr>
              <a:t>tuumque</a:t>
            </a:r>
            <a:br>
              <a:rPr lang="en-US" i="1" dirty="0">
                <a:latin typeface="Garamond" panose="02020404030301010803" pitchFamily="18" charset="0"/>
              </a:rPr>
            </a:br>
            <a:r>
              <a:rPr lang="en-US" i="1" dirty="0" err="1">
                <a:latin typeface="Garamond" panose="02020404030301010803" pitchFamily="18" charset="0"/>
              </a:rPr>
              <a:t>nomen</a:t>
            </a:r>
            <a:r>
              <a:rPr lang="en-US" i="1" dirty="0">
                <a:latin typeface="Garamond" panose="02020404030301010803" pitchFamily="18" charset="0"/>
              </a:rPr>
              <a:t>, Libertas, et </a:t>
            </a:r>
            <a:r>
              <a:rPr lang="en-US" i="1" dirty="0" err="1">
                <a:latin typeface="Garamond" panose="02020404030301010803" pitchFamily="18" charset="0"/>
              </a:rPr>
              <a:t>inanem</a:t>
            </a:r>
            <a:r>
              <a:rPr lang="en-US" i="1" dirty="0">
                <a:latin typeface="Garamond" panose="02020404030301010803" pitchFamily="18" charset="0"/>
              </a:rPr>
              <a:t> </a:t>
            </a:r>
            <a:r>
              <a:rPr lang="en-US" i="1" dirty="0" err="1">
                <a:latin typeface="Garamond" panose="02020404030301010803" pitchFamily="18" charset="0"/>
              </a:rPr>
              <a:t>persequar</a:t>
            </a:r>
            <a:r>
              <a:rPr lang="en-US" i="1" dirty="0">
                <a:latin typeface="Garamond" panose="02020404030301010803" pitchFamily="18" charset="0"/>
              </a:rPr>
              <a:t> </a:t>
            </a:r>
            <a:r>
              <a:rPr lang="en-US" i="1" dirty="0" err="1">
                <a:latin typeface="Garamond" panose="02020404030301010803" pitchFamily="18" charset="0"/>
              </a:rPr>
              <a:t>umbram</a:t>
            </a:r>
            <a:r>
              <a:rPr lang="en-US" i="1" dirty="0">
                <a:latin typeface="Garamond" panose="02020404030301010803" pitchFamily="18" charset="0"/>
              </a:rPr>
              <a:t>.</a:t>
            </a:r>
            <a:br>
              <a:rPr lang="en-US" i="1" dirty="0">
                <a:latin typeface="Garamond" panose="02020404030301010803" pitchFamily="18" charset="0"/>
              </a:rPr>
            </a:br>
            <a:endParaRPr lang="en-US" i="1" dirty="0">
              <a:latin typeface="Garamond" panose="02020404030301010803" pitchFamily="18" charset="0"/>
            </a:endParaRPr>
          </a:p>
          <a:p>
            <a:pPr marL="0" indent="0">
              <a:buNone/>
            </a:pPr>
            <a:r>
              <a:rPr lang="en-US" dirty="0">
                <a:latin typeface="Garamond" panose="02020404030301010803" pitchFamily="18" charset="0"/>
              </a:rPr>
              <a:t>“Just as a father is deprived of his children by death, grief itself orders him to lead the long funeral to the graves, it is pleasing to have put his hands into the gloomy fires, and himself to have held the gloomy torches where the erected heap of a pyre rises, so I will never be wrenched away before I embrace lifeless you, Rome; and I will follow your name, Freedom, and empty ghost.” (2.297–303)</a:t>
            </a:r>
          </a:p>
        </p:txBody>
      </p:sp>
    </p:spTree>
    <p:extLst>
      <p:ext uri="{BB962C8B-B14F-4D97-AF65-F5344CB8AC3E}">
        <p14:creationId xmlns:p14="http://schemas.microsoft.com/office/powerpoint/2010/main" val="3348533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CFC3-5499-4478-AB93-4C6CAA43243C}"/>
              </a:ext>
            </a:extLst>
          </p:cNvPr>
          <p:cNvSpPr>
            <a:spLocks noGrp="1"/>
          </p:cNvSpPr>
          <p:nvPr>
            <p:ph type="title"/>
          </p:nvPr>
        </p:nvSpPr>
        <p:spPr/>
        <p:txBody>
          <a:bodyPr/>
          <a:lstStyle/>
          <a:p>
            <a:r>
              <a:rPr lang="en-US" dirty="0">
                <a:latin typeface="Garamond" panose="02020404030301010803" pitchFamily="18" charset="0"/>
              </a:rPr>
              <a:t>Cato &amp; Hercules</a:t>
            </a:r>
          </a:p>
        </p:txBody>
      </p:sp>
      <p:sp>
        <p:nvSpPr>
          <p:cNvPr id="3" name="Content Placeholder 2">
            <a:extLst>
              <a:ext uri="{FF2B5EF4-FFF2-40B4-BE49-F238E27FC236}">
                <a16:creationId xmlns:a16="http://schemas.microsoft.com/office/drawing/2014/main" id="{F273AC32-DF5B-9E4E-D7BA-B2187A1A79D5}"/>
              </a:ext>
            </a:extLst>
          </p:cNvPr>
          <p:cNvSpPr>
            <a:spLocks noGrp="1"/>
          </p:cNvSpPr>
          <p:nvPr>
            <p:ph idx="1"/>
          </p:nvPr>
        </p:nvSpPr>
        <p:spPr/>
        <p:txBody>
          <a:bodyPr/>
          <a:lstStyle/>
          <a:p>
            <a:r>
              <a:rPr lang="en-US" i="1" dirty="0" err="1">
                <a:latin typeface="Garamond" panose="02020404030301010803" pitchFamily="18" charset="0"/>
              </a:rPr>
              <a:t>invicti</a:t>
            </a:r>
            <a:r>
              <a:rPr lang="en-US" i="1" dirty="0">
                <a:latin typeface="Garamond" panose="02020404030301010803" pitchFamily="18" charset="0"/>
              </a:rPr>
              <a:t> … </a:t>
            </a:r>
            <a:r>
              <a:rPr lang="en-US" i="1" dirty="0" err="1">
                <a:latin typeface="Garamond" panose="02020404030301010803" pitchFamily="18" charset="0"/>
              </a:rPr>
              <a:t>mente</a:t>
            </a:r>
            <a:r>
              <a:rPr lang="en-US" i="1" dirty="0">
                <a:latin typeface="Garamond" panose="02020404030301010803" pitchFamily="18" charset="0"/>
              </a:rPr>
              <a:t> </a:t>
            </a:r>
            <a:r>
              <a:rPr lang="en-US" i="1" dirty="0" err="1">
                <a:latin typeface="Garamond" panose="02020404030301010803" pitchFamily="18" charset="0"/>
              </a:rPr>
              <a:t>Catonis</a:t>
            </a:r>
            <a:r>
              <a:rPr lang="en-US" i="1" dirty="0">
                <a:latin typeface="Garamond" panose="02020404030301010803" pitchFamily="18" charset="0"/>
              </a:rPr>
              <a:t> </a:t>
            </a:r>
            <a:r>
              <a:rPr lang="en-US" dirty="0">
                <a:latin typeface="Garamond" panose="02020404030301010803" pitchFamily="18" charset="0"/>
              </a:rPr>
              <a:t>(“in the mind of invincible Cato,” 9.18)</a:t>
            </a:r>
          </a:p>
          <a:p>
            <a:r>
              <a:rPr lang="en-US" i="1" dirty="0" err="1">
                <a:latin typeface="Garamond" panose="02020404030301010803" pitchFamily="18" charset="0"/>
              </a:rPr>
              <a:t>harenivagum</a:t>
            </a:r>
            <a:r>
              <a:rPr lang="en-US" i="1" dirty="0">
                <a:latin typeface="Garamond" panose="02020404030301010803" pitchFamily="18" charset="0"/>
              </a:rPr>
              <a:t> </a:t>
            </a:r>
            <a:r>
              <a:rPr lang="en-US" dirty="0">
                <a:latin typeface="Garamond" panose="02020404030301010803" pitchFamily="18" charset="0"/>
              </a:rPr>
              <a:t>(“desert-wandering,” </a:t>
            </a:r>
            <a:r>
              <a:rPr lang="en-US" i="1" dirty="0">
                <a:latin typeface="Garamond" panose="02020404030301010803" pitchFamily="18" charset="0"/>
              </a:rPr>
              <a:t>hapax legomenon</a:t>
            </a:r>
            <a:r>
              <a:rPr lang="en-US" dirty="0">
                <a:latin typeface="Garamond" panose="02020404030301010803" pitchFamily="18" charset="0"/>
              </a:rPr>
              <a:t>, 9.941)</a:t>
            </a:r>
          </a:p>
          <a:p>
            <a:r>
              <a:rPr lang="en-US" dirty="0">
                <a:latin typeface="Garamond" panose="02020404030301010803" pitchFamily="18" charset="0"/>
              </a:rPr>
              <a:t>Hercules as an exemplar of Stoicism</a:t>
            </a:r>
          </a:p>
          <a:p>
            <a:r>
              <a:rPr lang="en-US" dirty="0">
                <a:latin typeface="Garamond" panose="02020404030301010803" pitchFamily="18" charset="0"/>
              </a:rPr>
              <a:t>Seneca, </a:t>
            </a:r>
            <a:r>
              <a:rPr lang="en-US" i="1" dirty="0">
                <a:latin typeface="Garamond" panose="02020404030301010803" pitchFamily="18" charset="0"/>
              </a:rPr>
              <a:t>de Prov. </a:t>
            </a:r>
            <a:r>
              <a:rPr lang="en-US" dirty="0">
                <a:latin typeface="Garamond" panose="02020404030301010803" pitchFamily="18" charset="0"/>
              </a:rPr>
              <a:t>2.2 asserts Cato far exceeds Hercules as ideal </a:t>
            </a:r>
            <a:r>
              <a:rPr lang="en-US" i="1" dirty="0">
                <a:latin typeface="Garamond" panose="02020404030301010803" pitchFamily="18" charset="0"/>
              </a:rPr>
              <a:t>sapiens</a:t>
            </a:r>
            <a:endParaRPr lang="en-US" dirty="0">
              <a:latin typeface="Garamond" panose="02020404030301010803" pitchFamily="18" charset="0"/>
            </a:endParaRPr>
          </a:p>
        </p:txBody>
      </p:sp>
    </p:spTree>
    <p:extLst>
      <p:ext uri="{BB962C8B-B14F-4D97-AF65-F5344CB8AC3E}">
        <p14:creationId xmlns:p14="http://schemas.microsoft.com/office/powerpoint/2010/main" val="1780389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D4F4F-8949-CF3A-B837-67DFCBC43AD7}"/>
              </a:ext>
            </a:extLst>
          </p:cNvPr>
          <p:cNvSpPr>
            <a:spLocks noGrp="1"/>
          </p:cNvSpPr>
          <p:nvPr>
            <p:ph type="title"/>
          </p:nvPr>
        </p:nvSpPr>
        <p:spPr/>
        <p:txBody>
          <a:bodyPr/>
          <a:lstStyle/>
          <a:p>
            <a:r>
              <a:rPr lang="en-US" dirty="0">
                <a:latin typeface="Garamond" panose="02020404030301010803" pitchFamily="18" charset="0"/>
              </a:rPr>
              <a:t>Book 9 (The “Snake Passage”)</a:t>
            </a:r>
          </a:p>
        </p:txBody>
      </p:sp>
      <p:sp>
        <p:nvSpPr>
          <p:cNvPr id="3" name="Content Placeholder 2">
            <a:extLst>
              <a:ext uri="{FF2B5EF4-FFF2-40B4-BE49-F238E27FC236}">
                <a16:creationId xmlns:a16="http://schemas.microsoft.com/office/drawing/2014/main" id="{C3094E39-67E2-472F-7E6B-20B0074BF342}"/>
              </a:ext>
            </a:extLst>
          </p:cNvPr>
          <p:cNvSpPr>
            <a:spLocks noGrp="1"/>
          </p:cNvSpPr>
          <p:nvPr>
            <p:ph sz="half" idx="1"/>
          </p:nvPr>
        </p:nvSpPr>
        <p:spPr/>
        <p:txBody>
          <a:bodyPr>
            <a:normAutofit/>
          </a:bodyPr>
          <a:lstStyle/>
          <a:p>
            <a:r>
              <a:rPr lang="en-US" dirty="0">
                <a:latin typeface="Garamond" panose="02020404030301010803" pitchFamily="18" charset="0"/>
              </a:rPr>
              <a:t>7% of Libyan narrative spent praising Cato (</a:t>
            </a:r>
            <a:r>
              <a:rPr lang="en-US" dirty="0" err="1">
                <a:latin typeface="Garamond" panose="02020404030301010803" pitchFamily="18" charset="0"/>
              </a:rPr>
              <a:t>Caterine</a:t>
            </a:r>
            <a:r>
              <a:rPr lang="en-US" dirty="0">
                <a:latin typeface="Garamond" panose="02020404030301010803" pitchFamily="18" charset="0"/>
              </a:rPr>
              <a:t> 2015: 342)</a:t>
            </a:r>
          </a:p>
          <a:p>
            <a:pPr lvl="1"/>
            <a:r>
              <a:rPr lang="en-US" i="1" dirty="0" err="1">
                <a:latin typeface="Garamond" panose="02020404030301010803" pitchFamily="18" charset="0"/>
              </a:rPr>
              <a:t>patriam</a:t>
            </a:r>
            <a:r>
              <a:rPr lang="en-US" i="1" dirty="0">
                <a:latin typeface="Garamond" panose="02020404030301010803" pitchFamily="18" charset="0"/>
              </a:rPr>
              <a:t> </a:t>
            </a:r>
            <a:r>
              <a:rPr lang="en-US" i="1" dirty="0" err="1">
                <a:latin typeface="Garamond" panose="02020404030301010803" pitchFamily="18" charset="0"/>
              </a:rPr>
              <a:t>tutore</a:t>
            </a:r>
            <a:r>
              <a:rPr lang="en-US" i="1" dirty="0">
                <a:latin typeface="Garamond" panose="02020404030301010803" pitchFamily="18" charset="0"/>
              </a:rPr>
              <a:t> </a:t>
            </a:r>
            <a:r>
              <a:rPr lang="en-US" i="1" dirty="0" err="1">
                <a:latin typeface="Garamond" panose="02020404030301010803" pitchFamily="18" charset="0"/>
              </a:rPr>
              <a:t>carentem</a:t>
            </a:r>
            <a:r>
              <a:rPr lang="en-US" i="1" dirty="0">
                <a:latin typeface="Garamond" panose="02020404030301010803" pitchFamily="18" charset="0"/>
              </a:rPr>
              <a:t> / </a:t>
            </a:r>
            <a:r>
              <a:rPr lang="en-US" i="1" dirty="0" err="1">
                <a:latin typeface="Garamond" panose="02020404030301010803" pitchFamily="18" charset="0"/>
              </a:rPr>
              <a:t>excepit</a:t>
            </a:r>
            <a:r>
              <a:rPr lang="en-US" i="1" dirty="0">
                <a:latin typeface="Garamond" panose="02020404030301010803" pitchFamily="18" charset="0"/>
              </a:rPr>
              <a:t> </a:t>
            </a:r>
            <a:r>
              <a:rPr lang="en-US" dirty="0">
                <a:latin typeface="Garamond" panose="02020404030301010803" pitchFamily="18" charset="0"/>
              </a:rPr>
              <a:t>(“he took in the orphaned fatherland,” 9.24–5)</a:t>
            </a:r>
          </a:p>
          <a:p>
            <a:pPr lvl="1"/>
            <a:r>
              <a:rPr lang="en-US" i="1" dirty="0" err="1">
                <a:latin typeface="Garamond" panose="02020404030301010803" pitchFamily="18" charset="0"/>
              </a:rPr>
              <a:t>ille</a:t>
            </a:r>
            <a:r>
              <a:rPr lang="en-US" i="1" dirty="0">
                <a:latin typeface="Garamond" panose="02020404030301010803" pitchFamily="18" charset="0"/>
              </a:rPr>
              <a:t> deo </a:t>
            </a:r>
            <a:r>
              <a:rPr lang="en-US" i="1" dirty="0" err="1">
                <a:latin typeface="Garamond" panose="02020404030301010803" pitchFamily="18" charset="0"/>
              </a:rPr>
              <a:t>plenus</a:t>
            </a:r>
            <a:r>
              <a:rPr lang="en-US" i="1" dirty="0">
                <a:latin typeface="Garamond" panose="02020404030301010803" pitchFamily="18" charset="0"/>
              </a:rPr>
              <a:t> … / </a:t>
            </a:r>
            <a:r>
              <a:rPr lang="en-US" i="1" dirty="0" err="1">
                <a:latin typeface="Garamond" panose="02020404030301010803" pitchFamily="18" charset="0"/>
              </a:rPr>
              <a:t>effudit</a:t>
            </a:r>
            <a:r>
              <a:rPr lang="en-US" i="1" dirty="0">
                <a:latin typeface="Garamond" panose="02020404030301010803" pitchFamily="18" charset="0"/>
              </a:rPr>
              <a:t> </a:t>
            </a:r>
            <a:r>
              <a:rPr lang="en-US" i="1" dirty="0" err="1">
                <a:latin typeface="Garamond" panose="02020404030301010803" pitchFamily="18" charset="0"/>
              </a:rPr>
              <a:t>dignas</a:t>
            </a:r>
            <a:r>
              <a:rPr lang="en-US" i="1" dirty="0">
                <a:latin typeface="Garamond" panose="02020404030301010803" pitchFamily="18" charset="0"/>
              </a:rPr>
              <a:t> </a:t>
            </a:r>
            <a:r>
              <a:rPr lang="en-US" i="1" dirty="0" err="1">
                <a:latin typeface="Garamond" panose="02020404030301010803" pitchFamily="18" charset="0"/>
              </a:rPr>
              <a:t>adytis</a:t>
            </a:r>
            <a:r>
              <a:rPr lang="en-US" i="1" dirty="0">
                <a:latin typeface="Garamond" panose="02020404030301010803" pitchFamily="18" charset="0"/>
              </a:rPr>
              <a:t> e </a:t>
            </a:r>
            <a:r>
              <a:rPr lang="en-US" i="1" dirty="0" err="1">
                <a:latin typeface="Garamond" panose="02020404030301010803" pitchFamily="18" charset="0"/>
              </a:rPr>
              <a:t>pectore</a:t>
            </a:r>
            <a:r>
              <a:rPr lang="en-US" i="1" dirty="0">
                <a:latin typeface="Garamond" panose="02020404030301010803" pitchFamily="18" charset="0"/>
              </a:rPr>
              <a:t> voces </a:t>
            </a:r>
            <a:r>
              <a:rPr lang="en-US" dirty="0">
                <a:latin typeface="Garamond" panose="02020404030301010803" pitchFamily="18" charset="0"/>
              </a:rPr>
              <a:t>(“full of the god…he poured words worthy of a temple from his breast,” 564–5)</a:t>
            </a:r>
          </a:p>
          <a:p>
            <a:pPr lvl="1"/>
            <a:r>
              <a:rPr lang="en-US" i="1" dirty="0" err="1">
                <a:latin typeface="Garamond" panose="02020404030301010803" pitchFamily="18" charset="0"/>
              </a:rPr>
              <a:t>parens</a:t>
            </a:r>
            <a:r>
              <a:rPr lang="en-US" i="1" dirty="0">
                <a:latin typeface="Garamond" panose="02020404030301010803" pitchFamily="18" charset="0"/>
              </a:rPr>
              <a:t> </a:t>
            </a:r>
            <a:r>
              <a:rPr lang="en-US" i="1" dirty="0" err="1">
                <a:latin typeface="Garamond" panose="02020404030301010803" pitchFamily="18" charset="0"/>
              </a:rPr>
              <a:t>verus</a:t>
            </a:r>
            <a:r>
              <a:rPr lang="en-US" i="1" dirty="0">
                <a:latin typeface="Garamond" panose="02020404030301010803" pitchFamily="18" charset="0"/>
              </a:rPr>
              <a:t> patriae </a:t>
            </a:r>
            <a:r>
              <a:rPr lang="en-US" dirty="0">
                <a:latin typeface="Garamond" panose="02020404030301010803" pitchFamily="18" charset="0"/>
              </a:rPr>
              <a:t>(“a true father of the fatherland,” 9.601)</a:t>
            </a:r>
          </a:p>
        </p:txBody>
      </p:sp>
      <p:sp>
        <p:nvSpPr>
          <p:cNvPr id="4" name="Content Placeholder 3">
            <a:extLst>
              <a:ext uri="{FF2B5EF4-FFF2-40B4-BE49-F238E27FC236}">
                <a16:creationId xmlns:a16="http://schemas.microsoft.com/office/drawing/2014/main" id="{C5EAD9BF-DCA1-B549-B790-2A41E2260048}"/>
              </a:ext>
            </a:extLst>
          </p:cNvPr>
          <p:cNvSpPr>
            <a:spLocks noGrp="1"/>
          </p:cNvSpPr>
          <p:nvPr>
            <p:ph sz="half" idx="2"/>
          </p:nvPr>
        </p:nvSpPr>
        <p:spPr/>
        <p:txBody>
          <a:bodyPr>
            <a:normAutofit/>
          </a:bodyPr>
          <a:lstStyle/>
          <a:p>
            <a:r>
              <a:rPr lang="en-US" sz="2400" dirty="0">
                <a:effectLst/>
                <a:latin typeface="Garamond" panose="02020404030301010803" pitchFamily="18" charset="0"/>
                <a:ea typeface="Calibri" panose="020F0502020204030204" pitchFamily="34" charset="0"/>
                <a:cs typeface="Times New Roman (Body CS)"/>
              </a:rPr>
              <a:t>soldiers experience absurd, seemingly comic deaths by poisonous snakes, including:</a:t>
            </a:r>
          </a:p>
          <a:p>
            <a:pPr lvl="1"/>
            <a:r>
              <a:rPr lang="en-US" sz="1800" dirty="0">
                <a:effectLst/>
                <a:latin typeface="Garamond" panose="02020404030301010803" pitchFamily="18" charset="0"/>
                <a:ea typeface="Calibri" panose="020F0502020204030204" pitchFamily="34" charset="0"/>
                <a:cs typeface="Times New Roman (Body CS)"/>
              </a:rPr>
              <a:t>dissolving into a puddle</a:t>
            </a:r>
          </a:p>
          <a:p>
            <a:pPr lvl="1"/>
            <a:r>
              <a:rPr lang="en-US" sz="1800" dirty="0">
                <a:effectLst/>
                <a:latin typeface="Garamond" panose="02020404030301010803" pitchFamily="18" charset="0"/>
                <a:ea typeface="Calibri" panose="020F0502020204030204" pitchFamily="34" charset="0"/>
                <a:cs typeface="Times New Roman (Body CS)"/>
              </a:rPr>
              <a:t>inflating to explosion</a:t>
            </a:r>
          </a:p>
          <a:p>
            <a:pPr lvl="1"/>
            <a:r>
              <a:rPr lang="en-US" sz="1800" dirty="0">
                <a:effectLst/>
                <a:latin typeface="Garamond" panose="02020404030301010803" pitchFamily="18" charset="0"/>
                <a:ea typeface="Calibri" panose="020F0502020204030204" pitchFamily="34" charset="0"/>
                <a:cs typeface="Times New Roman (Body CS)"/>
              </a:rPr>
              <a:t>guzzling their own blood</a:t>
            </a:r>
          </a:p>
          <a:p>
            <a:pPr lvl="1"/>
            <a:r>
              <a:rPr lang="en-US" sz="1800" dirty="0">
                <a:effectLst/>
                <a:latin typeface="Garamond" panose="02020404030301010803" pitchFamily="18" charset="0"/>
                <a:ea typeface="Calibri" panose="020F0502020204030204" pitchFamily="34" charset="0"/>
                <a:cs typeface="Times New Roman (Body CS)"/>
              </a:rPr>
              <a:t>metamorphosizing into one large clot</a:t>
            </a:r>
          </a:p>
          <a:p>
            <a:r>
              <a:rPr lang="en-US" sz="2400" dirty="0">
                <a:effectLst/>
                <a:latin typeface="Garamond" panose="02020404030301010803" pitchFamily="18" charset="0"/>
                <a:ea typeface="Calibri" panose="020F0502020204030204" pitchFamily="34" charset="0"/>
                <a:cs typeface="Times New Roman (Body CS)"/>
              </a:rPr>
              <a:t>all eventually saved, not by their leader, but by native </a:t>
            </a:r>
            <a:r>
              <a:rPr lang="en-US" sz="2400" dirty="0" err="1">
                <a:effectLst/>
                <a:latin typeface="Garamond" panose="02020404030301010803" pitchFamily="18" charset="0"/>
                <a:ea typeface="Calibri" panose="020F0502020204030204" pitchFamily="34" charset="0"/>
                <a:cs typeface="Times New Roman (Body CS)"/>
              </a:rPr>
              <a:t>Psylii</a:t>
            </a:r>
            <a:endParaRPr lang="en-US" sz="3600" dirty="0">
              <a:latin typeface="Garamond" panose="02020404030301010803" pitchFamily="18" charset="0"/>
            </a:endParaRPr>
          </a:p>
          <a:p>
            <a:endParaRPr lang="en-US" dirty="0">
              <a:latin typeface="Garamond" panose="02020404030301010803" pitchFamily="18" charset="0"/>
            </a:endParaRPr>
          </a:p>
        </p:txBody>
      </p:sp>
    </p:spTree>
    <p:extLst>
      <p:ext uri="{BB962C8B-B14F-4D97-AF65-F5344CB8AC3E}">
        <p14:creationId xmlns:p14="http://schemas.microsoft.com/office/powerpoint/2010/main" val="980528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6CEFD-F2A6-FB8B-5130-B7EEB9660465}"/>
              </a:ext>
            </a:extLst>
          </p:cNvPr>
          <p:cNvSpPr>
            <a:spLocks noGrp="1"/>
          </p:cNvSpPr>
          <p:nvPr>
            <p:ph type="title"/>
          </p:nvPr>
        </p:nvSpPr>
        <p:spPr/>
        <p:txBody>
          <a:bodyPr/>
          <a:lstStyle/>
          <a:p>
            <a:r>
              <a:rPr lang="en-US" dirty="0">
                <a:latin typeface="Garamond" panose="02020404030301010803" pitchFamily="18" charset="0"/>
              </a:rPr>
              <a:t>Bibliography</a:t>
            </a:r>
          </a:p>
        </p:txBody>
      </p:sp>
      <p:sp>
        <p:nvSpPr>
          <p:cNvPr id="3" name="Content Placeholder 2">
            <a:extLst>
              <a:ext uri="{FF2B5EF4-FFF2-40B4-BE49-F238E27FC236}">
                <a16:creationId xmlns:a16="http://schemas.microsoft.com/office/drawing/2014/main" id="{FD14B70B-A392-186D-BEAC-4614AECBEA0C}"/>
              </a:ext>
            </a:extLst>
          </p:cNvPr>
          <p:cNvSpPr>
            <a:spLocks noGrp="1"/>
          </p:cNvSpPr>
          <p:nvPr>
            <p:ph idx="1"/>
          </p:nvPr>
        </p:nvSpPr>
        <p:spPr/>
        <p:txBody>
          <a:bodyPr>
            <a:normAutofit/>
          </a:bodyPr>
          <a:lstStyle/>
          <a:p>
            <a:pPr marL="0" marR="0" indent="0">
              <a:spcBef>
                <a:spcPts val="0"/>
              </a:spcBef>
              <a:spcAft>
                <a:spcPts val="0"/>
              </a:spcAft>
              <a:buNone/>
            </a:pPr>
            <a:r>
              <a:rPr lang="en-US" sz="2800" kern="100" dirty="0">
                <a:effectLst/>
                <a:latin typeface="Garamond" panose="02020404030301010803" pitchFamily="18" charset="0"/>
                <a:ea typeface="Calibri" panose="020F0502020204030204" pitchFamily="34" charset="0"/>
                <a:cs typeface="Times New Roman (Body CS)"/>
              </a:rPr>
              <a:t>Bartsch, </a:t>
            </a:r>
            <a:r>
              <a:rPr lang="en-US" sz="2800" kern="100" dirty="0" err="1">
                <a:effectLst/>
                <a:latin typeface="Garamond" panose="02020404030301010803" pitchFamily="18" charset="0"/>
                <a:ea typeface="Calibri" panose="020F0502020204030204" pitchFamily="34" charset="0"/>
                <a:cs typeface="Times New Roman (Body CS)"/>
              </a:rPr>
              <a:t>Shadi</a:t>
            </a:r>
            <a:r>
              <a:rPr lang="en-US" sz="2800" kern="100" dirty="0">
                <a:effectLst/>
                <a:latin typeface="Garamond" panose="02020404030301010803" pitchFamily="18" charset="0"/>
                <a:ea typeface="Calibri" panose="020F0502020204030204" pitchFamily="34" charset="0"/>
                <a:cs typeface="Times New Roman (Body CS)"/>
              </a:rPr>
              <a:t>. 1997. </a:t>
            </a:r>
            <a:r>
              <a:rPr lang="en-US" sz="2800" i="1" kern="100" dirty="0">
                <a:effectLst/>
                <a:latin typeface="Garamond" panose="02020404030301010803" pitchFamily="18" charset="0"/>
                <a:ea typeface="Calibri" panose="020F0502020204030204" pitchFamily="34" charset="0"/>
                <a:cs typeface="Times New Roman (Body CS)"/>
              </a:rPr>
              <a:t>Ideology in Cold Blood: A Reading of Lucan’s Civil </a:t>
            </a:r>
          </a:p>
          <a:p>
            <a:pPr marL="0" marR="0" indent="0">
              <a:spcBef>
                <a:spcPts val="0"/>
              </a:spcBef>
              <a:spcAft>
                <a:spcPts val="0"/>
              </a:spcAft>
              <a:buNone/>
            </a:pPr>
            <a:r>
              <a:rPr lang="en-US" i="1" kern="100" dirty="0">
                <a:latin typeface="Garamond" panose="02020404030301010803" pitchFamily="18" charset="0"/>
                <a:ea typeface="Calibri" panose="020F0502020204030204" pitchFamily="34" charset="0"/>
                <a:cs typeface="Times New Roman (Body CS)"/>
              </a:rPr>
              <a:t>	</a:t>
            </a:r>
            <a:r>
              <a:rPr lang="en-US" sz="2800" i="1" kern="100" dirty="0">
                <a:effectLst/>
                <a:latin typeface="Garamond" panose="02020404030301010803" pitchFamily="18" charset="0"/>
                <a:ea typeface="Calibri" panose="020F0502020204030204" pitchFamily="34" charset="0"/>
                <a:cs typeface="Times New Roman (Body CS)"/>
              </a:rPr>
              <a:t>War</a:t>
            </a:r>
            <a:r>
              <a:rPr lang="en-US" sz="2800" kern="100" dirty="0">
                <a:effectLst/>
                <a:latin typeface="Garamond" panose="02020404030301010803" pitchFamily="18" charset="0"/>
                <a:ea typeface="Calibri" panose="020F0502020204030204" pitchFamily="34" charset="0"/>
                <a:cs typeface="Times New Roman (Body CS)"/>
              </a:rPr>
              <a:t>. Cambridge, MA: Harvard University Press.</a:t>
            </a:r>
          </a:p>
          <a:p>
            <a:pPr marL="0" marR="0" indent="0">
              <a:spcBef>
                <a:spcPts val="0"/>
              </a:spcBef>
              <a:spcAft>
                <a:spcPts val="0"/>
              </a:spcAft>
              <a:buNone/>
            </a:pPr>
            <a:r>
              <a:rPr lang="en-US" sz="2800" kern="100" dirty="0" err="1">
                <a:effectLst/>
                <a:latin typeface="Garamond" panose="02020404030301010803" pitchFamily="18" charset="0"/>
                <a:ea typeface="Calibri" panose="020F0502020204030204" pitchFamily="34" charset="0"/>
                <a:cs typeface="Times New Roman (Body CS)"/>
              </a:rPr>
              <a:t>Caterine</a:t>
            </a:r>
            <a:r>
              <a:rPr lang="en-US" sz="2800" kern="100" dirty="0">
                <a:effectLst/>
                <a:latin typeface="Garamond" panose="02020404030301010803" pitchFamily="18" charset="0"/>
                <a:ea typeface="Calibri" panose="020F0502020204030204" pitchFamily="34" charset="0"/>
                <a:cs typeface="Times New Roman (Body CS)"/>
              </a:rPr>
              <a:t>, Christopher L. 2015. “</a:t>
            </a:r>
            <a:r>
              <a:rPr lang="en-US" sz="2800" i="1" kern="100" dirty="0">
                <a:effectLst/>
                <a:latin typeface="Garamond" panose="02020404030301010803" pitchFamily="18" charset="0"/>
                <a:ea typeface="Calibri" panose="020F0502020204030204" pitchFamily="34" charset="0"/>
                <a:cs typeface="Times New Roman (Body CS)"/>
              </a:rPr>
              <a:t>Si credere </a:t>
            </a:r>
            <a:r>
              <a:rPr lang="en-US" i="1" kern="100" dirty="0" err="1">
                <a:latin typeface="Garamond" panose="02020404030301010803" pitchFamily="18" charset="0"/>
                <a:ea typeface="Calibri" panose="020F0502020204030204" pitchFamily="34" charset="0"/>
                <a:cs typeface="Times New Roman (Body CS)"/>
              </a:rPr>
              <a:t>v</a:t>
            </a:r>
            <a:r>
              <a:rPr lang="en-US" sz="2800" i="1" kern="100" dirty="0" err="1">
                <a:effectLst/>
                <a:latin typeface="Garamond" panose="02020404030301010803" pitchFamily="18" charset="0"/>
                <a:ea typeface="Calibri" panose="020F0502020204030204" pitchFamily="34" charset="0"/>
                <a:cs typeface="Times New Roman (Body CS)"/>
              </a:rPr>
              <a:t>elis</a:t>
            </a:r>
            <a:r>
              <a:rPr lang="en-US" sz="2800" kern="100" dirty="0">
                <a:effectLst/>
                <a:latin typeface="Garamond" panose="02020404030301010803" pitchFamily="18" charset="0"/>
                <a:ea typeface="Calibri" panose="020F0502020204030204" pitchFamily="34" charset="0"/>
                <a:cs typeface="Times New Roman (Body CS)"/>
              </a:rPr>
              <a:t>: Lucan’s Cato and the </a:t>
            </a:r>
          </a:p>
          <a:p>
            <a:pPr marL="0" marR="0" indent="0">
              <a:spcBef>
                <a:spcPts val="0"/>
              </a:spcBef>
              <a:spcAft>
                <a:spcPts val="0"/>
              </a:spcAft>
              <a:buNone/>
            </a:pPr>
            <a:r>
              <a:rPr lang="en-US" kern="100" dirty="0">
                <a:latin typeface="Garamond" panose="02020404030301010803" pitchFamily="18" charset="0"/>
                <a:ea typeface="Calibri" panose="020F0502020204030204" pitchFamily="34" charset="0"/>
                <a:cs typeface="Times New Roman (Body CS)"/>
              </a:rPr>
              <a:t>	</a:t>
            </a:r>
            <a:r>
              <a:rPr lang="en-US" sz="2800" kern="100" dirty="0">
                <a:effectLst/>
                <a:latin typeface="Garamond" panose="02020404030301010803" pitchFamily="18" charset="0"/>
                <a:ea typeface="Calibri" panose="020F0502020204030204" pitchFamily="34" charset="0"/>
                <a:cs typeface="Times New Roman (Body CS)"/>
              </a:rPr>
              <a:t>Reader of the </a:t>
            </a:r>
            <a:r>
              <a:rPr lang="en-US" sz="2800" i="1" kern="100" dirty="0">
                <a:effectLst/>
                <a:latin typeface="Garamond" panose="02020404030301010803" pitchFamily="18" charset="0"/>
                <a:ea typeface="Calibri" panose="020F0502020204030204" pitchFamily="34" charset="0"/>
                <a:cs typeface="Times New Roman (Body CS)"/>
              </a:rPr>
              <a:t>Bellum Civile.</a:t>
            </a:r>
            <a:r>
              <a:rPr lang="en-US" sz="2800" kern="100" dirty="0">
                <a:effectLst/>
                <a:latin typeface="Garamond" panose="02020404030301010803" pitchFamily="18" charset="0"/>
                <a:ea typeface="Calibri" panose="020F0502020204030204" pitchFamily="34" charset="0"/>
                <a:cs typeface="Times New Roman (Body CS)"/>
              </a:rPr>
              <a:t>” </a:t>
            </a:r>
            <a:r>
              <a:rPr lang="en-US" sz="2800" i="1" kern="100" dirty="0">
                <a:effectLst/>
                <a:latin typeface="Garamond" panose="02020404030301010803" pitchFamily="18" charset="0"/>
                <a:ea typeface="Calibri" panose="020F0502020204030204" pitchFamily="34" charset="0"/>
                <a:cs typeface="Times New Roman (Body CS)"/>
              </a:rPr>
              <a:t>Arethusa </a:t>
            </a:r>
            <a:r>
              <a:rPr lang="en-US" sz="2800" kern="100" dirty="0">
                <a:effectLst/>
                <a:latin typeface="Garamond" panose="02020404030301010803" pitchFamily="18" charset="0"/>
                <a:ea typeface="Calibri" panose="020F0502020204030204" pitchFamily="34" charset="0"/>
                <a:cs typeface="Times New Roman (Body CS)"/>
              </a:rPr>
              <a:t>48: 339–67.</a:t>
            </a:r>
          </a:p>
          <a:p>
            <a:pPr marL="0" marR="0" indent="0">
              <a:spcBef>
                <a:spcPts val="0"/>
              </a:spcBef>
              <a:spcAft>
                <a:spcPts val="0"/>
              </a:spcAft>
              <a:buNone/>
            </a:pPr>
            <a:r>
              <a:rPr lang="en-US" sz="2800" kern="100" dirty="0">
                <a:effectLst/>
                <a:latin typeface="Garamond" panose="02020404030301010803" pitchFamily="18" charset="0"/>
                <a:ea typeface="Calibri" panose="020F0502020204030204" pitchFamily="34" charset="0"/>
                <a:cs typeface="Times New Roman (Body CS)"/>
              </a:rPr>
              <a:t>Johnson, Walter R. 1987. </a:t>
            </a:r>
            <a:r>
              <a:rPr lang="en-US" sz="2800" i="1" kern="100" dirty="0">
                <a:effectLst/>
                <a:latin typeface="Garamond" panose="02020404030301010803" pitchFamily="18" charset="0"/>
                <a:ea typeface="Calibri" panose="020F0502020204030204" pitchFamily="34" charset="0"/>
                <a:cs typeface="Times New Roman (Body CS)"/>
              </a:rPr>
              <a:t>Momentary Monsters: Lucan and His Heroes</a:t>
            </a:r>
            <a:r>
              <a:rPr lang="en-US" sz="2800" kern="100" dirty="0">
                <a:effectLst/>
                <a:latin typeface="Garamond" panose="02020404030301010803" pitchFamily="18" charset="0"/>
                <a:ea typeface="Calibri" panose="020F0502020204030204" pitchFamily="34" charset="0"/>
                <a:cs typeface="Times New Roman (Body CS)"/>
              </a:rPr>
              <a:t>. </a:t>
            </a:r>
          </a:p>
          <a:p>
            <a:pPr marL="0" marR="0" indent="0">
              <a:spcBef>
                <a:spcPts val="0"/>
              </a:spcBef>
              <a:spcAft>
                <a:spcPts val="0"/>
              </a:spcAft>
              <a:buNone/>
            </a:pPr>
            <a:r>
              <a:rPr lang="en-US" kern="100" dirty="0">
                <a:latin typeface="Garamond" panose="02020404030301010803" pitchFamily="18" charset="0"/>
                <a:ea typeface="Calibri" panose="020F0502020204030204" pitchFamily="34" charset="0"/>
                <a:cs typeface="Times New Roman (Body CS)"/>
              </a:rPr>
              <a:t>	</a:t>
            </a:r>
            <a:r>
              <a:rPr lang="en-US" sz="2800" kern="100" dirty="0">
                <a:effectLst/>
                <a:latin typeface="Garamond" panose="02020404030301010803" pitchFamily="18" charset="0"/>
                <a:ea typeface="Calibri" panose="020F0502020204030204" pitchFamily="34" charset="0"/>
                <a:cs typeface="Times New Roman (Body CS)"/>
              </a:rPr>
              <a:t>Ithaca: Cornell University Press.</a:t>
            </a:r>
          </a:p>
          <a:p>
            <a:pPr marL="0" marR="0" indent="0">
              <a:spcBef>
                <a:spcPts val="0"/>
              </a:spcBef>
              <a:spcAft>
                <a:spcPts val="0"/>
              </a:spcAft>
              <a:buNone/>
            </a:pPr>
            <a:r>
              <a:rPr lang="en-US" sz="2800" kern="100" dirty="0" err="1">
                <a:effectLst/>
                <a:latin typeface="Garamond" panose="02020404030301010803" pitchFamily="18" charset="0"/>
                <a:ea typeface="Calibri" panose="020F0502020204030204" pitchFamily="34" charset="0"/>
                <a:cs typeface="Times New Roman (Body CS)"/>
              </a:rPr>
              <a:t>Seo</a:t>
            </a:r>
            <a:r>
              <a:rPr lang="en-US" sz="2800" kern="100" dirty="0">
                <a:effectLst/>
                <a:latin typeface="Garamond" panose="02020404030301010803" pitchFamily="18" charset="0"/>
                <a:ea typeface="Calibri" panose="020F0502020204030204" pitchFamily="34" charset="0"/>
                <a:cs typeface="Times New Roman (Body CS)"/>
              </a:rPr>
              <a:t>, J. Mira. 2011. “Lucan’s Cato and the Poetics of Exemplarity.” In </a:t>
            </a:r>
            <a:r>
              <a:rPr lang="en-US" sz="2800" i="1" kern="100" dirty="0">
                <a:effectLst/>
                <a:latin typeface="Garamond" panose="02020404030301010803" pitchFamily="18" charset="0"/>
                <a:ea typeface="Calibri" panose="020F0502020204030204" pitchFamily="34" charset="0"/>
                <a:cs typeface="Times New Roman (Body CS)"/>
              </a:rPr>
              <a:t>Brill’s </a:t>
            </a:r>
          </a:p>
          <a:p>
            <a:pPr marL="0" marR="0" indent="0">
              <a:spcBef>
                <a:spcPts val="0"/>
              </a:spcBef>
              <a:spcAft>
                <a:spcPts val="0"/>
              </a:spcAft>
              <a:buNone/>
            </a:pPr>
            <a:r>
              <a:rPr lang="en-US" i="1" kern="100" dirty="0">
                <a:latin typeface="Garamond" panose="02020404030301010803" pitchFamily="18" charset="0"/>
                <a:ea typeface="Calibri" panose="020F0502020204030204" pitchFamily="34" charset="0"/>
                <a:cs typeface="Times New Roman (Body CS)"/>
              </a:rPr>
              <a:t>	</a:t>
            </a:r>
            <a:r>
              <a:rPr lang="en-US" sz="2800" i="1" kern="100" dirty="0">
                <a:effectLst/>
                <a:latin typeface="Garamond" panose="02020404030301010803" pitchFamily="18" charset="0"/>
                <a:ea typeface="Calibri" panose="020F0502020204030204" pitchFamily="34" charset="0"/>
                <a:cs typeface="Times New Roman (Body CS)"/>
              </a:rPr>
              <a:t>Companion to Lucan</a:t>
            </a:r>
            <a:r>
              <a:rPr lang="en-US" sz="2800" kern="100" dirty="0">
                <a:effectLst/>
                <a:latin typeface="Garamond" panose="02020404030301010803" pitchFamily="18" charset="0"/>
                <a:ea typeface="Calibri" panose="020F0502020204030204" pitchFamily="34" charset="0"/>
                <a:cs typeface="Times New Roman (Body CS)"/>
              </a:rPr>
              <a:t>, ed. Paolo </a:t>
            </a:r>
            <a:r>
              <a:rPr lang="en-US" sz="2800" kern="100" dirty="0" err="1">
                <a:effectLst/>
                <a:latin typeface="Garamond" panose="02020404030301010803" pitchFamily="18" charset="0"/>
                <a:ea typeface="Calibri" panose="020F0502020204030204" pitchFamily="34" charset="0"/>
                <a:cs typeface="Times New Roman (Body CS)"/>
              </a:rPr>
              <a:t>Asso</a:t>
            </a:r>
            <a:r>
              <a:rPr lang="en-US" sz="2800" kern="100" dirty="0">
                <a:effectLst/>
                <a:latin typeface="Garamond" panose="02020404030301010803" pitchFamily="18" charset="0"/>
                <a:ea typeface="Calibri" panose="020F0502020204030204" pitchFamily="34" charset="0"/>
                <a:cs typeface="Times New Roman (Body CS)"/>
              </a:rPr>
              <a:t>, 199–221. Leiden: Brill.</a:t>
            </a:r>
          </a:p>
          <a:p>
            <a:pPr marL="0" marR="0" indent="0">
              <a:spcBef>
                <a:spcPts val="0"/>
              </a:spcBef>
              <a:spcAft>
                <a:spcPts val="0"/>
              </a:spcAft>
              <a:buNone/>
            </a:pPr>
            <a:r>
              <a:rPr lang="en-US" sz="2800" kern="100" dirty="0">
                <a:effectLst/>
                <a:latin typeface="Garamond" panose="02020404030301010803" pitchFamily="18" charset="0"/>
                <a:ea typeface="Calibri" panose="020F0502020204030204" pitchFamily="34" charset="0"/>
                <a:cs typeface="Times New Roman (Body CS)"/>
              </a:rPr>
              <a:t>Tipping, Ben. 2011. “Terrible Manliness?: Lucan’s Cato.” In </a:t>
            </a:r>
            <a:r>
              <a:rPr lang="en-US" sz="2800" i="1" kern="100" dirty="0">
                <a:effectLst/>
                <a:latin typeface="Garamond" panose="02020404030301010803" pitchFamily="18" charset="0"/>
                <a:ea typeface="Calibri" panose="020F0502020204030204" pitchFamily="34" charset="0"/>
                <a:cs typeface="Times New Roman (Body CS)"/>
              </a:rPr>
              <a:t>Brill’s </a:t>
            </a:r>
          </a:p>
          <a:p>
            <a:pPr marL="0" marR="0" indent="0">
              <a:spcBef>
                <a:spcPts val="0"/>
              </a:spcBef>
              <a:spcAft>
                <a:spcPts val="0"/>
              </a:spcAft>
              <a:buNone/>
            </a:pPr>
            <a:r>
              <a:rPr lang="en-US" i="1" kern="100" dirty="0">
                <a:latin typeface="Garamond" panose="02020404030301010803" pitchFamily="18" charset="0"/>
                <a:ea typeface="Calibri" panose="020F0502020204030204" pitchFamily="34" charset="0"/>
                <a:cs typeface="Times New Roman (Body CS)"/>
              </a:rPr>
              <a:t>	</a:t>
            </a:r>
            <a:r>
              <a:rPr lang="en-US" sz="2800" i="1" kern="100" dirty="0">
                <a:effectLst/>
                <a:latin typeface="Garamond" panose="02020404030301010803" pitchFamily="18" charset="0"/>
                <a:ea typeface="Calibri" panose="020F0502020204030204" pitchFamily="34" charset="0"/>
                <a:cs typeface="Times New Roman (Body CS)"/>
              </a:rPr>
              <a:t>Companion to Lucan</a:t>
            </a:r>
            <a:r>
              <a:rPr lang="en-US" sz="2800" kern="100" dirty="0">
                <a:effectLst/>
                <a:latin typeface="Garamond" panose="02020404030301010803" pitchFamily="18" charset="0"/>
                <a:ea typeface="Calibri" panose="020F0502020204030204" pitchFamily="34" charset="0"/>
                <a:cs typeface="Times New Roman (Body CS)"/>
              </a:rPr>
              <a:t>, </a:t>
            </a:r>
            <a:r>
              <a:rPr lang="en-US" sz="2800" dirty="0">
                <a:effectLst/>
                <a:latin typeface="Garamond" panose="02020404030301010803" pitchFamily="18" charset="0"/>
                <a:ea typeface="Calibri" panose="020F0502020204030204" pitchFamily="34" charset="0"/>
                <a:cs typeface="Times New Roman (Body CS)"/>
              </a:rPr>
              <a:t>ed. Paolo </a:t>
            </a:r>
            <a:r>
              <a:rPr lang="en-US" sz="2800" dirty="0" err="1">
                <a:effectLst/>
                <a:latin typeface="Garamond" panose="02020404030301010803" pitchFamily="18" charset="0"/>
                <a:ea typeface="Calibri" panose="020F0502020204030204" pitchFamily="34" charset="0"/>
                <a:cs typeface="Times New Roman (Body CS)"/>
              </a:rPr>
              <a:t>Asso</a:t>
            </a:r>
            <a:r>
              <a:rPr lang="en-US" sz="2800" dirty="0">
                <a:effectLst/>
                <a:latin typeface="Garamond" panose="02020404030301010803" pitchFamily="18" charset="0"/>
                <a:ea typeface="Calibri" panose="020F0502020204030204" pitchFamily="34" charset="0"/>
                <a:cs typeface="Times New Roman (Body CS)"/>
              </a:rPr>
              <a:t>, 223–36. Leiden: Brill.</a:t>
            </a:r>
            <a:endParaRPr lang="en-US" dirty="0">
              <a:latin typeface="Garamond" panose="02020404030301010803" pitchFamily="18" charset="0"/>
            </a:endParaRPr>
          </a:p>
        </p:txBody>
      </p:sp>
    </p:spTree>
    <p:extLst>
      <p:ext uri="{BB962C8B-B14F-4D97-AF65-F5344CB8AC3E}">
        <p14:creationId xmlns:p14="http://schemas.microsoft.com/office/powerpoint/2010/main" val="3205958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3105</TotalTime>
  <Words>620</Words>
  <Application>Microsoft Macintosh PowerPoint</Application>
  <PresentationFormat>Widescreen</PresentationFormat>
  <Paragraphs>43</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Bembo</vt:lpstr>
      <vt:lpstr>Calibri</vt:lpstr>
      <vt:lpstr>Garamond</vt:lpstr>
      <vt:lpstr>Office Theme</vt:lpstr>
      <vt:lpstr>Cato in Lucan’s Bellum Civile</vt:lpstr>
      <vt:lpstr>sed victa Catoni …</vt:lpstr>
      <vt:lpstr>Brutus presents Cato as an ideal Stoic…</vt:lpstr>
      <vt:lpstr>…which Cato immediately contradicts</vt:lpstr>
      <vt:lpstr>Cato &amp; Hercules</vt:lpstr>
      <vt:lpstr>Book 9 (The “Snake Passage”)</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Cato in Lucan’s Bellum Civile</dc:title>
  <dc:creator>Stokes, Ethan Ray - (ethanstokes)</dc:creator>
  <cp:lastModifiedBy>Christenson, David M - (christed)</cp:lastModifiedBy>
  <cp:revision>11</cp:revision>
  <dcterms:created xsi:type="dcterms:W3CDTF">2023-11-06T23:11:50Z</dcterms:created>
  <dcterms:modified xsi:type="dcterms:W3CDTF">2023-11-30T15:24:20Z</dcterms:modified>
</cp:coreProperties>
</file>